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72" r:id="rId1"/>
    <p:sldMasterId id="2147483788" r:id="rId2"/>
    <p:sldMasterId id="2147483801" r:id="rId3"/>
    <p:sldMasterId id="2147483813" r:id="rId4"/>
    <p:sldMasterId id="2147483829" r:id="rId5"/>
  </p:sldMasterIdLst>
  <p:notesMasterIdLst>
    <p:notesMasterId r:id="rId84"/>
  </p:notesMasterIdLst>
  <p:handoutMasterIdLst>
    <p:handoutMasterId r:id="rId85"/>
  </p:handoutMasterIdLst>
  <p:sldIdLst>
    <p:sldId id="283" r:id="rId6"/>
    <p:sldId id="326" r:id="rId7"/>
    <p:sldId id="363" r:id="rId8"/>
    <p:sldId id="259" r:id="rId9"/>
    <p:sldId id="365" r:id="rId10"/>
    <p:sldId id="366" r:id="rId11"/>
    <p:sldId id="367" r:id="rId12"/>
    <p:sldId id="330" r:id="rId13"/>
    <p:sldId id="311" r:id="rId14"/>
    <p:sldId id="260" r:id="rId15"/>
    <p:sldId id="261" r:id="rId16"/>
    <p:sldId id="308" r:id="rId17"/>
    <p:sldId id="270" r:id="rId18"/>
    <p:sldId id="300" r:id="rId19"/>
    <p:sldId id="301" r:id="rId20"/>
    <p:sldId id="302" r:id="rId21"/>
    <p:sldId id="303" r:id="rId22"/>
    <p:sldId id="305" r:id="rId23"/>
    <p:sldId id="357" r:id="rId24"/>
    <p:sldId id="263" r:id="rId25"/>
    <p:sldId id="265" r:id="rId26"/>
    <p:sldId id="267" r:id="rId27"/>
    <p:sldId id="277" r:id="rId28"/>
    <p:sldId id="262" r:id="rId29"/>
    <p:sldId id="313" r:id="rId30"/>
    <p:sldId id="334" r:id="rId31"/>
    <p:sldId id="333" r:id="rId32"/>
    <p:sldId id="353" r:id="rId33"/>
    <p:sldId id="335" r:id="rId34"/>
    <p:sldId id="373" r:id="rId35"/>
    <p:sldId id="337" r:id="rId36"/>
    <p:sldId id="356" r:id="rId37"/>
    <p:sldId id="342" r:id="rId38"/>
    <p:sldId id="361" r:id="rId39"/>
    <p:sldId id="375" r:id="rId40"/>
    <p:sldId id="358" r:id="rId41"/>
    <p:sldId id="362" r:id="rId42"/>
    <p:sldId id="343" r:id="rId43"/>
    <p:sldId id="345" r:id="rId44"/>
    <p:sldId id="352" r:id="rId45"/>
    <p:sldId id="347" r:id="rId46"/>
    <p:sldId id="350" r:id="rId47"/>
    <p:sldId id="314" r:id="rId48"/>
    <p:sldId id="331" r:id="rId49"/>
    <p:sldId id="317" r:id="rId50"/>
    <p:sldId id="318" r:id="rId51"/>
    <p:sldId id="319" r:id="rId52"/>
    <p:sldId id="320" r:id="rId53"/>
    <p:sldId id="266" r:id="rId54"/>
    <p:sldId id="268" r:id="rId55"/>
    <p:sldId id="269" r:id="rId56"/>
    <p:sldId id="281" r:id="rId57"/>
    <p:sldId id="322" r:id="rId58"/>
    <p:sldId id="278" r:id="rId59"/>
    <p:sldId id="271" r:id="rId60"/>
    <p:sldId id="280" r:id="rId61"/>
    <p:sldId id="273" r:id="rId62"/>
    <p:sldId id="370" r:id="rId63"/>
    <p:sldId id="364" r:id="rId64"/>
    <p:sldId id="323" r:id="rId65"/>
    <p:sldId id="369" r:id="rId66"/>
    <p:sldId id="360" r:id="rId67"/>
    <p:sldId id="371" r:id="rId68"/>
    <p:sldId id="304" r:id="rId69"/>
    <p:sldId id="309" r:id="rId70"/>
    <p:sldId id="310" r:id="rId71"/>
    <p:sldId id="276" r:id="rId72"/>
    <p:sldId id="332" r:id="rId73"/>
    <p:sldId id="340" r:id="rId74"/>
    <p:sldId id="339" r:id="rId75"/>
    <p:sldId id="338" r:id="rId76"/>
    <p:sldId id="351" r:id="rId77"/>
    <p:sldId id="346" r:id="rId78"/>
    <p:sldId id="348" r:id="rId79"/>
    <p:sldId id="264" r:id="rId80"/>
    <p:sldId id="374" r:id="rId81"/>
    <p:sldId id="297" r:id="rId82"/>
    <p:sldId id="372" r:id="rId8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Opening" id="{6AFE6832-DCA2-4A8F-B2D1-A28BE6D98F27}">
          <p14:sldIdLst>
            <p14:sldId id="283"/>
            <p14:sldId id="326"/>
            <p14:sldId id="363"/>
            <p14:sldId id="259"/>
            <p14:sldId id="365"/>
            <p14:sldId id="366"/>
            <p14:sldId id="367"/>
            <p14:sldId id="330"/>
          </p14:sldIdLst>
        </p14:section>
        <p14:section name="Study 1" id="{9E578F7E-3FEF-4E3B-AD18-CD56B2EA0DD6}">
          <p14:sldIdLst>
            <p14:sldId id="311"/>
            <p14:sldId id="260"/>
            <p14:sldId id="261"/>
            <p14:sldId id="308"/>
            <p14:sldId id="270"/>
            <p14:sldId id="300"/>
            <p14:sldId id="301"/>
            <p14:sldId id="302"/>
            <p14:sldId id="303"/>
            <p14:sldId id="305"/>
            <p14:sldId id="357"/>
            <p14:sldId id="263"/>
            <p14:sldId id="265"/>
            <p14:sldId id="267"/>
            <p14:sldId id="277"/>
            <p14:sldId id="262"/>
          </p14:sldIdLst>
        </p14:section>
        <p14:section name="Study 2" id="{7D8E0161-8581-4217-8FF5-00D9BFB2FF8E}">
          <p14:sldIdLst>
            <p14:sldId id="313"/>
            <p14:sldId id="334"/>
            <p14:sldId id="333"/>
            <p14:sldId id="353"/>
            <p14:sldId id="335"/>
            <p14:sldId id="373"/>
            <p14:sldId id="337"/>
            <p14:sldId id="356"/>
            <p14:sldId id="342"/>
            <p14:sldId id="361"/>
            <p14:sldId id="375"/>
            <p14:sldId id="358"/>
            <p14:sldId id="362"/>
            <p14:sldId id="343"/>
            <p14:sldId id="345"/>
            <p14:sldId id="352"/>
            <p14:sldId id="347"/>
            <p14:sldId id="350"/>
          </p14:sldIdLst>
        </p14:section>
        <p14:section name="Study 3" id="{CCC93271-76C2-47E8-9006-D9B61B93AED1}">
          <p14:sldIdLst>
            <p14:sldId id="314"/>
            <p14:sldId id="331"/>
            <p14:sldId id="317"/>
            <p14:sldId id="318"/>
            <p14:sldId id="319"/>
            <p14:sldId id="320"/>
            <p14:sldId id="266"/>
            <p14:sldId id="268"/>
            <p14:sldId id="269"/>
            <p14:sldId id="281"/>
            <p14:sldId id="322"/>
            <p14:sldId id="278"/>
            <p14:sldId id="271"/>
            <p14:sldId id="280"/>
            <p14:sldId id="273"/>
          </p14:sldIdLst>
        </p14:section>
        <p14:section name="Ending" id="{10CFBBEF-8409-4C65-BCC7-4159679BED31}">
          <p14:sldIdLst>
            <p14:sldId id="370"/>
            <p14:sldId id="364"/>
            <p14:sldId id="323"/>
            <p14:sldId id="369"/>
            <p14:sldId id="360"/>
          </p14:sldIdLst>
        </p14:section>
        <p14:section name="Backup slides" id="{461E0D94-F02D-654F-9210-C64E2F0F3A63}">
          <p14:sldIdLst>
            <p14:sldId id="371"/>
            <p14:sldId id="304"/>
            <p14:sldId id="309"/>
            <p14:sldId id="310"/>
            <p14:sldId id="276"/>
            <p14:sldId id="332"/>
            <p14:sldId id="340"/>
            <p14:sldId id="339"/>
            <p14:sldId id="338"/>
            <p14:sldId id="351"/>
            <p14:sldId id="346"/>
            <p14:sldId id="348"/>
            <p14:sldId id="264"/>
            <p14:sldId id="374"/>
            <p14:sldId id="297"/>
            <p14:sldId id="3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E7C"/>
    <a:srgbClr val="5EAFA6"/>
    <a:srgbClr val="FDD58D"/>
    <a:srgbClr val="023E7C"/>
    <a:srgbClr val="033F7D"/>
    <a:srgbClr val="4F81BD"/>
    <a:srgbClr val="617A98"/>
    <a:srgbClr val="6179A8"/>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87" autoAdjust="0"/>
    <p:restoredTop sz="85769" autoAdjust="0"/>
  </p:normalViewPr>
  <p:slideViewPr>
    <p:cSldViewPr snapToGrid="0">
      <p:cViewPr varScale="1">
        <p:scale>
          <a:sx n="112" d="100"/>
          <a:sy n="112" d="100"/>
        </p:scale>
        <p:origin x="360" y="176"/>
      </p:cViewPr>
      <p:guideLst/>
    </p:cSldViewPr>
  </p:slideViewPr>
  <p:notesTextViewPr>
    <p:cViewPr>
      <p:scale>
        <a:sx n="125" d="100"/>
        <a:sy n="125" d="100"/>
      </p:scale>
      <p:origin x="0" y="0"/>
    </p:cViewPr>
  </p:notesTextViewPr>
  <p:sorterViewPr>
    <p:cViewPr>
      <p:scale>
        <a:sx n="200" d="100"/>
        <a:sy n="200" d="100"/>
      </p:scale>
      <p:origin x="0" y="-1080"/>
    </p:cViewPr>
  </p:sorterViewPr>
  <p:notesViewPr>
    <p:cSldViewPr snapToGrid="0">
      <p:cViewPr varScale="1">
        <p:scale>
          <a:sx n="84" d="100"/>
          <a:sy n="84"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5.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B870DE-2452-584C-A968-76E6E8CFB26C}" type="doc">
      <dgm:prSet loTypeId="urn:microsoft.com/office/officeart/2005/8/layout/cycle2" loCatId="" qsTypeId="urn:microsoft.com/office/officeart/2005/8/quickstyle/simple1" qsCatId="simple" csTypeId="urn:microsoft.com/office/officeart/2005/8/colors/colorful1" csCatId="colorful" phldr="1"/>
      <dgm:spPr/>
      <dgm:t>
        <a:bodyPr/>
        <a:lstStyle/>
        <a:p>
          <a:endParaRPr lang="en-GB"/>
        </a:p>
      </dgm:t>
    </dgm:pt>
    <dgm:pt modelId="{BA6EBE60-55AE-4344-80E1-67171B97677A}">
      <dgm:prSet phldrT="[Text]"/>
      <dgm:spPr/>
      <dgm:t>
        <a:bodyPr/>
        <a:lstStyle/>
        <a:p>
          <a:r>
            <a:rPr lang="en-US" altLang="zh-CN" dirty="0"/>
            <a:t>OS-level</a:t>
          </a:r>
          <a:endParaRPr lang="en-GB" dirty="0"/>
        </a:p>
      </dgm:t>
    </dgm:pt>
    <dgm:pt modelId="{899E771B-1705-374A-9D77-2044592CDB0B}" type="parTrans" cxnId="{BCF736B6-D67C-C645-9D26-6EB9A80056CB}">
      <dgm:prSet/>
      <dgm:spPr/>
      <dgm:t>
        <a:bodyPr/>
        <a:lstStyle/>
        <a:p>
          <a:endParaRPr lang="en-GB"/>
        </a:p>
      </dgm:t>
    </dgm:pt>
    <dgm:pt modelId="{F7BF61EE-72FD-224D-A5E1-0B45F88D4151}" type="sibTrans" cxnId="{BCF736B6-D67C-C645-9D26-6EB9A80056CB}">
      <dgm:prSet/>
      <dgm:spPr>
        <a:solidFill>
          <a:schemeClr val="bg1"/>
        </a:solidFill>
      </dgm:spPr>
      <dgm:t>
        <a:bodyPr/>
        <a:lstStyle/>
        <a:p>
          <a:endParaRPr lang="en-GB"/>
        </a:p>
      </dgm:t>
    </dgm:pt>
    <dgm:pt modelId="{3D459DB2-8852-8E4E-A9AC-5E03BA852CCB}">
      <dgm:prSet phldrT="[Text]"/>
      <dgm:spPr/>
      <dgm:t>
        <a:bodyPr/>
        <a:lstStyle/>
        <a:p>
          <a:r>
            <a:rPr lang="en-US" altLang="zh-CN" dirty="0"/>
            <a:t>SDK-level</a:t>
          </a:r>
          <a:endParaRPr lang="en-GB" dirty="0"/>
        </a:p>
      </dgm:t>
    </dgm:pt>
    <dgm:pt modelId="{B4A3019F-82D3-154E-99CE-AEF5665B5935}" type="parTrans" cxnId="{B2B80E4D-9477-B049-A936-27E6A87376E1}">
      <dgm:prSet/>
      <dgm:spPr/>
      <dgm:t>
        <a:bodyPr/>
        <a:lstStyle/>
        <a:p>
          <a:endParaRPr lang="en-GB"/>
        </a:p>
      </dgm:t>
    </dgm:pt>
    <dgm:pt modelId="{D4A09A0F-2A54-784B-B5C0-37CF7262F89E}" type="sibTrans" cxnId="{B2B80E4D-9477-B049-A936-27E6A87376E1}">
      <dgm:prSet/>
      <dgm:spPr>
        <a:solidFill>
          <a:schemeClr val="bg1"/>
        </a:solidFill>
      </dgm:spPr>
      <dgm:t>
        <a:bodyPr/>
        <a:lstStyle/>
        <a:p>
          <a:endParaRPr lang="en-GB"/>
        </a:p>
      </dgm:t>
    </dgm:pt>
    <dgm:pt modelId="{86CDD76B-83AD-6D4A-9A38-D9F0F1824C0B}">
      <dgm:prSet phldrT="[Text]"/>
      <dgm:spPr/>
      <dgm:t>
        <a:bodyPr/>
        <a:lstStyle/>
        <a:p>
          <a:r>
            <a:rPr lang="en-US" altLang="zh-CN" dirty="0"/>
            <a:t>ML</a:t>
          </a:r>
          <a:r>
            <a:rPr lang="zh-CN" altLang="en-US" dirty="0"/>
            <a:t> </a:t>
          </a:r>
          <a:r>
            <a:rPr lang="en-US" altLang="zh-CN" dirty="0"/>
            <a:t>app</a:t>
          </a:r>
          <a:r>
            <a:rPr lang="zh-CN" altLang="en-US" dirty="0"/>
            <a:t> </a:t>
          </a:r>
          <a:r>
            <a:rPr lang="en-US" altLang="zh-CN" dirty="0"/>
            <a:t>level</a:t>
          </a:r>
          <a:endParaRPr lang="en-GB" dirty="0"/>
        </a:p>
      </dgm:t>
    </dgm:pt>
    <dgm:pt modelId="{9805F127-E9D3-6C40-A75E-7BA41245176F}" type="parTrans" cxnId="{AC57EE12-4162-4C43-8675-8CA027E8FC35}">
      <dgm:prSet/>
      <dgm:spPr/>
      <dgm:t>
        <a:bodyPr/>
        <a:lstStyle/>
        <a:p>
          <a:endParaRPr lang="en-GB"/>
        </a:p>
      </dgm:t>
    </dgm:pt>
    <dgm:pt modelId="{FD052DC4-2360-1343-8D3F-3C6D57DBC7A8}" type="sibTrans" cxnId="{AC57EE12-4162-4C43-8675-8CA027E8FC35}">
      <dgm:prSet/>
      <dgm:spPr>
        <a:solidFill>
          <a:schemeClr val="bg1"/>
        </a:solidFill>
      </dgm:spPr>
      <dgm:t>
        <a:bodyPr/>
        <a:lstStyle/>
        <a:p>
          <a:endParaRPr lang="en-GB"/>
        </a:p>
      </dgm:t>
    </dgm:pt>
    <dgm:pt modelId="{B4C746B8-8E8C-8241-A8AC-A5E4DC3B2312}" type="pres">
      <dgm:prSet presAssocID="{FBB870DE-2452-584C-A968-76E6E8CFB26C}" presName="cycle" presStyleCnt="0">
        <dgm:presLayoutVars>
          <dgm:dir/>
          <dgm:resizeHandles val="exact"/>
        </dgm:presLayoutVars>
      </dgm:prSet>
      <dgm:spPr/>
    </dgm:pt>
    <dgm:pt modelId="{8BE6DFEB-B253-954D-9154-806681A39173}" type="pres">
      <dgm:prSet presAssocID="{BA6EBE60-55AE-4344-80E1-67171B97677A}" presName="node" presStyleLbl="node1" presStyleIdx="0" presStyleCnt="3">
        <dgm:presLayoutVars>
          <dgm:bulletEnabled val="1"/>
        </dgm:presLayoutVars>
      </dgm:prSet>
      <dgm:spPr/>
    </dgm:pt>
    <dgm:pt modelId="{E6B5F060-6C37-EE4A-A6A2-76C07288A95F}" type="pres">
      <dgm:prSet presAssocID="{F7BF61EE-72FD-224D-A5E1-0B45F88D4151}" presName="sibTrans" presStyleLbl="sibTrans2D1" presStyleIdx="0" presStyleCnt="3"/>
      <dgm:spPr/>
    </dgm:pt>
    <dgm:pt modelId="{96A8E4CE-D83E-C446-ABE0-8A389C073B3E}" type="pres">
      <dgm:prSet presAssocID="{F7BF61EE-72FD-224D-A5E1-0B45F88D4151}" presName="connectorText" presStyleLbl="sibTrans2D1" presStyleIdx="0" presStyleCnt="3"/>
      <dgm:spPr/>
    </dgm:pt>
    <dgm:pt modelId="{3030295A-D6EE-EC4C-8F55-D32C71D97F83}" type="pres">
      <dgm:prSet presAssocID="{3D459DB2-8852-8E4E-A9AC-5E03BA852CCB}" presName="node" presStyleLbl="node1" presStyleIdx="1" presStyleCnt="3">
        <dgm:presLayoutVars>
          <dgm:bulletEnabled val="1"/>
        </dgm:presLayoutVars>
      </dgm:prSet>
      <dgm:spPr/>
    </dgm:pt>
    <dgm:pt modelId="{6686D9C7-4BA1-D549-8426-76A58A7F18F6}" type="pres">
      <dgm:prSet presAssocID="{D4A09A0F-2A54-784B-B5C0-37CF7262F89E}" presName="sibTrans" presStyleLbl="sibTrans2D1" presStyleIdx="1" presStyleCnt="3"/>
      <dgm:spPr/>
    </dgm:pt>
    <dgm:pt modelId="{66503CF4-A616-EC4A-A529-003B657426D2}" type="pres">
      <dgm:prSet presAssocID="{D4A09A0F-2A54-784B-B5C0-37CF7262F89E}" presName="connectorText" presStyleLbl="sibTrans2D1" presStyleIdx="1" presStyleCnt="3"/>
      <dgm:spPr/>
    </dgm:pt>
    <dgm:pt modelId="{7C99BB9F-EE0C-8345-BFB6-DCF372C0E13E}" type="pres">
      <dgm:prSet presAssocID="{86CDD76B-83AD-6D4A-9A38-D9F0F1824C0B}" presName="node" presStyleLbl="node1" presStyleIdx="2" presStyleCnt="3">
        <dgm:presLayoutVars>
          <dgm:bulletEnabled val="1"/>
        </dgm:presLayoutVars>
      </dgm:prSet>
      <dgm:spPr/>
    </dgm:pt>
    <dgm:pt modelId="{5B4AC705-36E2-7B4D-B62B-DA18770059D7}" type="pres">
      <dgm:prSet presAssocID="{FD052DC4-2360-1343-8D3F-3C6D57DBC7A8}" presName="sibTrans" presStyleLbl="sibTrans2D1" presStyleIdx="2" presStyleCnt="3"/>
      <dgm:spPr/>
    </dgm:pt>
    <dgm:pt modelId="{ED2D0687-AE6A-094A-9C79-9974D2F6E838}" type="pres">
      <dgm:prSet presAssocID="{FD052DC4-2360-1343-8D3F-3C6D57DBC7A8}" presName="connectorText" presStyleLbl="sibTrans2D1" presStyleIdx="2" presStyleCnt="3"/>
      <dgm:spPr/>
    </dgm:pt>
  </dgm:ptLst>
  <dgm:cxnLst>
    <dgm:cxn modelId="{590ED502-D5A8-BD4E-B427-AAB6525CD67A}" type="presOf" srcId="{FD052DC4-2360-1343-8D3F-3C6D57DBC7A8}" destId="{5B4AC705-36E2-7B4D-B62B-DA18770059D7}" srcOrd="0" destOrd="0" presId="urn:microsoft.com/office/officeart/2005/8/layout/cycle2"/>
    <dgm:cxn modelId="{AC57EE12-4162-4C43-8675-8CA027E8FC35}" srcId="{FBB870DE-2452-584C-A968-76E6E8CFB26C}" destId="{86CDD76B-83AD-6D4A-9A38-D9F0F1824C0B}" srcOrd="2" destOrd="0" parTransId="{9805F127-E9D3-6C40-A75E-7BA41245176F}" sibTransId="{FD052DC4-2360-1343-8D3F-3C6D57DBC7A8}"/>
    <dgm:cxn modelId="{9328F93B-D2EA-9442-A087-641C055D43BE}" type="presOf" srcId="{D4A09A0F-2A54-784B-B5C0-37CF7262F89E}" destId="{6686D9C7-4BA1-D549-8426-76A58A7F18F6}" srcOrd="0" destOrd="0" presId="urn:microsoft.com/office/officeart/2005/8/layout/cycle2"/>
    <dgm:cxn modelId="{B2B80E4D-9477-B049-A936-27E6A87376E1}" srcId="{FBB870DE-2452-584C-A968-76E6E8CFB26C}" destId="{3D459DB2-8852-8E4E-A9AC-5E03BA852CCB}" srcOrd="1" destOrd="0" parTransId="{B4A3019F-82D3-154E-99CE-AEF5665B5935}" sibTransId="{D4A09A0F-2A54-784B-B5C0-37CF7262F89E}"/>
    <dgm:cxn modelId="{00D49767-E233-2843-8DE8-085BFAFB10A6}" type="presOf" srcId="{3D459DB2-8852-8E4E-A9AC-5E03BA852CCB}" destId="{3030295A-D6EE-EC4C-8F55-D32C71D97F83}" srcOrd="0" destOrd="0" presId="urn:microsoft.com/office/officeart/2005/8/layout/cycle2"/>
    <dgm:cxn modelId="{26B8507C-5E4A-624A-A5BA-7221CCF003AA}" type="presOf" srcId="{86CDD76B-83AD-6D4A-9A38-D9F0F1824C0B}" destId="{7C99BB9F-EE0C-8345-BFB6-DCF372C0E13E}" srcOrd="0" destOrd="0" presId="urn:microsoft.com/office/officeart/2005/8/layout/cycle2"/>
    <dgm:cxn modelId="{8EBD3FA5-E16F-6043-B2B6-5DDD4AD00DD4}" type="presOf" srcId="{D4A09A0F-2A54-784B-B5C0-37CF7262F89E}" destId="{66503CF4-A616-EC4A-A529-003B657426D2}" srcOrd="1" destOrd="0" presId="urn:microsoft.com/office/officeart/2005/8/layout/cycle2"/>
    <dgm:cxn modelId="{8561BDA7-4A05-6148-830F-FB7BD9CA6294}" type="presOf" srcId="{FD052DC4-2360-1343-8D3F-3C6D57DBC7A8}" destId="{ED2D0687-AE6A-094A-9C79-9974D2F6E838}" srcOrd="1" destOrd="0" presId="urn:microsoft.com/office/officeart/2005/8/layout/cycle2"/>
    <dgm:cxn modelId="{470B1DB0-6B54-6243-8A61-508004E98E50}" type="presOf" srcId="{FBB870DE-2452-584C-A968-76E6E8CFB26C}" destId="{B4C746B8-8E8C-8241-A8AC-A5E4DC3B2312}" srcOrd="0" destOrd="0" presId="urn:microsoft.com/office/officeart/2005/8/layout/cycle2"/>
    <dgm:cxn modelId="{106469B3-468F-0744-AE11-84DFBAF6F25E}" type="presOf" srcId="{BA6EBE60-55AE-4344-80E1-67171B97677A}" destId="{8BE6DFEB-B253-954D-9154-806681A39173}" srcOrd="0" destOrd="0" presId="urn:microsoft.com/office/officeart/2005/8/layout/cycle2"/>
    <dgm:cxn modelId="{BCF736B6-D67C-C645-9D26-6EB9A80056CB}" srcId="{FBB870DE-2452-584C-A968-76E6E8CFB26C}" destId="{BA6EBE60-55AE-4344-80E1-67171B97677A}" srcOrd="0" destOrd="0" parTransId="{899E771B-1705-374A-9D77-2044592CDB0B}" sibTransId="{F7BF61EE-72FD-224D-A5E1-0B45F88D4151}"/>
    <dgm:cxn modelId="{2ADE0BBF-CDA3-8D49-A874-FB483FBC1053}" type="presOf" srcId="{F7BF61EE-72FD-224D-A5E1-0B45F88D4151}" destId="{E6B5F060-6C37-EE4A-A6A2-76C07288A95F}" srcOrd="0" destOrd="0" presId="urn:microsoft.com/office/officeart/2005/8/layout/cycle2"/>
    <dgm:cxn modelId="{22EF38D3-6051-A346-B6FE-1E19AA4D9D69}" type="presOf" srcId="{F7BF61EE-72FD-224D-A5E1-0B45F88D4151}" destId="{96A8E4CE-D83E-C446-ABE0-8A389C073B3E}" srcOrd="1" destOrd="0" presId="urn:microsoft.com/office/officeart/2005/8/layout/cycle2"/>
    <dgm:cxn modelId="{5FDA2BC5-DE25-A64C-B4B5-03AFCAFB23C6}" type="presParOf" srcId="{B4C746B8-8E8C-8241-A8AC-A5E4DC3B2312}" destId="{8BE6DFEB-B253-954D-9154-806681A39173}" srcOrd="0" destOrd="0" presId="urn:microsoft.com/office/officeart/2005/8/layout/cycle2"/>
    <dgm:cxn modelId="{B3300E12-978B-EB47-B651-15E35D2D0ADB}" type="presParOf" srcId="{B4C746B8-8E8C-8241-A8AC-A5E4DC3B2312}" destId="{E6B5F060-6C37-EE4A-A6A2-76C07288A95F}" srcOrd="1" destOrd="0" presId="urn:microsoft.com/office/officeart/2005/8/layout/cycle2"/>
    <dgm:cxn modelId="{C040F3CF-6535-E840-A685-B6C1F106E394}" type="presParOf" srcId="{E6B5F060-6C37-EE4A-A6A2-76C07288A95F}" destId="{96A8E4CE-D83E-C446-ABE0-8A389C073B3E}" srcOrd="0" destOrd="0" presId="urn:microsoft.com/office/officeart/2005/8/layout/cycle2"/>
    <dgm:cxn modelId="{F2AD5DF8-E1E4-3846-A427-A639851F9EEE}" type="presParOf" srcId="{B4C746B8-8E8C-8241-A8AC-A5E4DC3B2312}" destId="{3030295A-D6EE-EC4C-8F55-D32C71D97F83}" srcOrd="2" destOrd="0" presId="urn:microsoft.com/office/officeart/2005/8/layout/cycle2"/>
    <dgm:cxn modelId="{943CC3E8-25D9-CE45-93E7-F2829360EFD3}" type="presParOf" srcId="{B4C746B8-8E8C-8241-A8AC-A5E4DC3B2312}" destId="{6686D9C7-4BA1-D549-8426-76A58A7F18F6}" srcOrd="3" destOrd="0" presId="urn:microsoft.com/office/officeart/2005/8/layout/cycle2"/>
    <dgm:cxn modelId="{A6617985-0B38-CE4A-851A-08322381775D}" type="presParOf" srcId="{6686D9C7-4BA1-D549-8426-76A58A7F18F6}" destId="{66503CF4-A616-EC4A-A529-003B657426D2}" srcOrd="0" destOrd="0" presId="urn:microsoft.com/office/officeart/2005/8/layout/cycle2"/>
    <dgm:cxn modelId="{39E0E632-1894-4D43-83E9-34D384173E7C}" type="presParOf" srcId="{B4C746B8-8E8C-8241-A8AC-A5E4DC3B2312}" destId="{7C99BB9F-EE0C-8345-BFB6-DCF372C0E13E}" srcOrd="4" destOrd="0" presId="urn:microsoft.com/office/officeart/2005/8/layout/cycle2"/>
    <dgm:cxn modelId="{1D9F8DFF-7EDA-7449-8B49-4BC689B98814}" type="presParOf" srcId="{B4C746B8-8E8C-8241-A8AC-A5E4DC3B2312}" destId="{5B4AC705-36E2-7B4D-B62B-DA18770059D7}" srcOrd="5" destOrd="0" presId="urn:microsoft.com/office/officeart/2005/8/layout/cycle2"/>
    <dgm:cxn modelId="{7D610F2D-3A20-D74D-A540-D3B6B1B95A7C}" type="presParOf" srcId="{5B4AC705-36E2-7B4D-B62B-DA18770059D7}" destId="{ED2D0687-AE6A-094A-9C79-9974D2F6E838}"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E6DFEB-B253-954D-9154-806681A39173}">
      <dsp:nvSpPr>
        <dsp:cNvPr id="0" name=""/>
        <dsp:cNvSpPr/>
      </dsp:nvSpPr>
      <dsp:spPr>
        <a:xfrm>
          <a:off x="1046439" y="100927"/>
          <a:ext cx="1391848" cy="139184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OS-level</a:t>
          </a:r>
          <a:endParaRPr lang="en-GB" sz="2300" kern="1200" dirty="0"/>
        </a:p>
      </dsp:txBody>
      <dsp:txXfrm>
        <a:off x="1250270" y="304758"/>
        <a:ext cx="984186" cy="984186"/>
      </dsp:txXfrm>
    </dsp:sp>
    <dsp:sp modelId="{E6B5F060-6C37-EE4A-A6A2-76C07288A95F}">
      <dsp:nvSpPr>
        <dsp:cNvPr id="0" name=""/>
        <dsp:cNvSpPr/>
      </dsp:nvSpPr>
      <dsp:spPr>
        <a:xfrm rot="3600000">
          <a:off x="2074580" y="1458592"/>
          <a:ext cx="370888" cy="46974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102397" y="1504362"/>
        <a:ext cx="259622" cy="281849"/>
      </dsp:txXfrm>
    </dsp:sp>
    <dsp:sp modelId="{3030295A-D6EE-EC4C-8F55-D32C71D97F83}">
      <dsp:nvSpPr>
        <dsp:cNvPr id="0" name=""/>
        <dsp:cNvSpPr/>
      </dsp:nvSpPr>
      <dsp:spPr>
        <a:xfrm>
          <a:off x="2092258" y="1912339"/>
          <a:ext cx="1391848" cy="139184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SDK-level</a:t>
          </a:r>
          <a:endParaRPr lang="en-GB" sz="2300" kern="1200" dirty="0"/>
        </a:p>
      </dsp:txBody>
      <dsp:txXfrm>
        <a:off x="2296089" y="2116170"/>
        <a:ext cx="984186" cy="984186"/>
      </dsp:txXfrm>
    </dsp:sp>
    <dsp:sp modelId="{6686D9C7-4BA1-D549-8426-76A58A7F18F6}">
      <dsp:nvSpPr>
        <dsp:cNvPr id="0" name=""/>
        <dsp:cNvSpPr/>
      </dsp:nvSpPr>
      <dsp:spPr>
        <a:xfrm rot="10800000">
          <a:off x="1567416" y="2373389"/>
          <a:ext cx="370888" cy="46974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10800000">
        <a:off x="1678682" y="2467339"/>
        <a:ext cx="259622" cy="281849"/>
      </dsp:txXfrm>
    </dsp:sp>
    <dsp:sp modelId="{7C99BB9F-EE0C-8345-BFB6-DCF372C0E13E}">
      <dsp:nvSpPr>
        <dsp:cNvPr id="0" name=""/>
        <dsp:cNvSpPr/>
      </dsp:nvSpPr>
      <dsp:spPr>
        <a:xfrm>
          <a:off x="619" y="1912339"/>
          <a:ext cx="1391848" cy="139184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ML</a:t>
          </a:r>
          <a:r>
            <a:rPr lang="zh-CN" altLang="en-US" sz="2300" kern="1200" dirty="0"/>
            <a:t> </a:t>
          </a:r>
          <a:r>
            <a:rPr lang="en-US" altLang="zh-CN" sz="2300" kern="1200" dirty="0"/>
            <a:t>app</a:t>
          </a:r>
          <a:r>
            <a:rPr lang="zh-CN" altLang="en-US" sz="2300" kern="1200" dirty="0"/>
            <a:t> </a:t>
          </a:r>
          <a:r>
            <a:rPr lang="en-US" altLang="zh-CN" sz="2300" kern="1200" dirty="0"/>
            <a:t>level</a:t>
          </a:r>
          <a:endParaRPr lang="en-GB" sz="2300" kern="1200" dirty="0"/>
        </a:p>
      </dsp:txBody>
      <dsp:txXfrm>
        <a:off x="204450" y="2116170"/>
        <a:ext cx="984186" cy="984186"/>
      </dsp:txXfrm>
    </dsp:sp>
    <dsp:sp modelId="{5B4AC705-36E2-7B4D-B62B-DA18770059D7}">
      <dsp:nvSpPr>
        <dsp:cNvPr id="0" name=""/>
        <dsp:cNvSpPr/>
      </dsp:nvSpPr>
      <dsp:spPr>
        <a:xfrm rot="18000000">
          <a:off x="1028761" y="1476774"/>
          <a:ext cx="370888" cy="469749"/>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1056578" y="1618904"/>
        <a:ext cx="259622" cy="281849"/>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3B5D165-38A9-4B0E-40CB-16098031D60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7E8C6988-AA2F-E665-2431-A5B8D0A3D16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8688C8-CA75-41E4-A496-491E4C03C040}" type="datetimeFigureOut">
              <a:rPr lang="en-SG" smtClean="0"/>
              <a:t>27/6/24</a:t>
            </a:fld>
            <a:endParaRPr lang="en-SG"/>
          </a:p>
        </p:txBody>
      </p:sp>
      <p:sp>
        <p:nvSpPr>
          <p:cNvPr id="4" name="Footer Placeholder 3">
            <a:extLst>
              <a:ext uri="{FF2B5EF4-FFF2-40B4-BE49-F238E27FC236}">
                <a16:creationId xmlns:a16="http://schemas.microsoft.com/office/drawing/2014/main" id="{9F60C1F2-3E6B-AA3B-0226-D359E900A11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C1DD5740-A185-3658-C12B-090474C999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5A56FD-D91B-419B-8409-053A22D715AD}" type="slidenum">
              <a:rPr lang="en-SG" smtClean="0"/>
              <a:t>‹#›</a:t>
            </a:fld>
            <a:endParaRPr lang="en-SG"/>
          </a:p>
        </p:txBody>
      </p:sp>
    </p:spTree>
    <p:extLst>
      <p:ext uri="{BB962C8B-B14F-4D97-AF65-F5344CB8AC3E}">
        <p14:creationId xmlns:p14="http://schemas.microsoft.com/office/powerpoint/2010/main" val="23659322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3F01F-6242-400F-8808-621D39A86C78}" type="datetimeFigureOut">
              <a:rPr lang="en-SG" smtClean="0"/>
              <a:t>27/6/24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88E97E-AF29-4E59-A6E4-D1B9CD7E3329}" type="slidenum">
              <a:rPr lang="en-SG" smtClean="0"/>
              <a:t>‹#›</a:t>
            </a:fld>
            <a:endParaRPr lang="en-SG"/>
          </a:p>
        </p:txBody>
      </p:sp>
    </p:spTree>
    <p:extLst>
      <p:ext uri="{BB962C8B-B14F-4D97-AF65-F5344CB8AC3E}">
        <p14:creationId xmlns:p14="http://schemas.microsoft.com/office/powerpoint/2010/main" val="4192064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Good</a:t>
            </a:r>
            <a:r>
              <a:rPr lang="zh-CN" altLang="en-US" dirty="0"/>
              <a:t> </a:t>
            </a:r>
            <a:r>
              <a:rPr lang="en-US" altLang="zh-CN" dirty="0"/>
              <a:t>morning,</a:t>
            </a:r>
            <a:r>
              <a:rPr lang="zh-CN" altLang="en-US" dirty="0"/>
              <a:t> </a:t>
            </a:r>
            <a:r>
              <a:rPr lang="en-US" altLang="zh-CN" dirty="0"/>
              <a:t>dear</a:t>
            </a:r>
            <a:r>
              <a:rPr lang="zh-CN" altLang="en-US" dirty="0"/>
              <a:t> </a:t>
            </a:r>
            <a:r>
              <a:rPr lang="en-US" altLang="zh-CN" dirty="0"/>
              <a:t>examination</a:t>
            </a:r>
            <a:r>
              <a:rPr lang="zh-CN" altLang="en-US" dirty="0"/>
              <a:t> </a:t>
            </a:r>
            <a:r>
              <a:rPr lang="en-US" altLang="zh-CN" dirty="0"/>
              <a:t>panel,</a:t>
            </a:r>
            <a:r>
              <a:rPr lang="zh-CN" altLang="en-US" dirty="0"/>
              <a:t> </a:t>
            </a:r>
            <a:r>
              <a:rPr lang="en-US" altLang="zh-CN" dirty="0"/>
              <a:t>chair,</a:t>
            </a:r>
            <a:r>
              <a:rPr lang="zh-CN" altLang="en-US" dirty="0"/>
              <a:t> </a:t>
            </a:r>
            <a:r>
              <a:rPr lang="en-US" altLang="zh-CN" dirty="0"/>
              <a:t>and</a:t>
            </a:r>
            <a:r>
              <a:rPr lang="zh-CN" altLang="en-US" dirty="0"/>
              <a:t> </a:t>
            </a:r>
            <a:r>
              <a:rPr lang="en-US" altLang="zh-CN" dirty="0"/>
              <a:t>guest</a:t>
            </a:r>
            <a:r>
              <a:rPr lang="en-AU" altLang="zh-CN" dirty="0"/>
              <a:t>, ladies and gentlemen. </a:t>
            </a:r>
            <a:r>
              <a:rPr lang="en-US" altLang="zh-CN" dirty="0"/>
              <a:t>Welcome</a:t>
            </a:r>
            <a:r>
              <a:rPr lang="zh-CN" altLang="en-US" dirty="0"/>
              <a:t> </a:t>
            </a:r>
            <a:r>
              <a:rPr lang="en-US" altLang="zh-CN" dirty="0"/>
              <a:t>to</a:t>
            </a:r>
            <a:r>
              <a:rPr lang="zh-CN" altLang="en-US" dirty="0"/>
              <a:t> </a:t>
            </a:r>
            <a:r>
              <a:rPr lang="en-US" altLang="zh-CN" dirty="0"/>
              <a:t>my</a:t>
            </a:r>
            <a:r>
              <a:rPr lang="zh-CN" altLang="en-US" dirty="0"/>
              <a:t> </a:t>
            </a:r>
            <a:r>
              <a:rPr lang="en-US" altLang="zh-CN" dirty="0"/>
              <a:t>thesis</a:t>
            </a:r>
            <a:r>
              <a:rPr lang="zh-CN" altLang="en-US" dirty="0"/>
              <a:t> </a:t>
            </a:r>
            <a:r>
              <a:rPr lang="en-US" altLang="zh-CN" dirty="0"/>
              <a:t>defense</a:t>
            </a:r>
            <a:r>
              <a:rPr lang="zh-CN" altLang="en-US" dirty="0"/>
              <a:t> </a:t>
            </a:r>
            <a:r>
              <a:rPr lang="en-US" altLang="zh-CN" dirty="0"/>
              <a:t>seminar.</a:t>
            </a:r>
            <a:endParaRPr lang="en-US" dirty="0"/>
          </a:p>
          <a:p>
            <a:r>
              <a:rPr lang="en-US" dirty="0"/>
              <a:t>The title of my today’s seminar is…</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1</a:t>
            </a:fld>
            <a:endParaRPr lang="en-SG"/>
          </a:p>
        </p:txBody>
      </p:sp>
    </p:spTree>
    <p:extLst>
      <p:ext uri="{BB962C8B-B14F-4D97-AF65-F5344CB8AC3E}">
        <p14:creationId xmlns:p14="http://schemas.microsoft.com/office/powerpoint/2010/main" val="6121391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Now</a:t>
            </a:r>
            <a:r>
              <a:rPr lang="zh-CN" altLang="en-US" dirty="0"/>
              <a:t> </a:t>
            </a:r>
            <a:r>
              <a:rPr lang="en-US" altLang="zh-CN" dirty="0"/>
              <a:t>moving</a:t>
            </a:r>
            <a:r>
              <a:rPr lang="zh-CN" altLang="en-US" dirty="0"/>
              <a:t> </a:t>
            </a:r>
            <a:r>
              <a:rPr lang="en-US" altLang="zh-CN" dirty="0"/>
              <a:t>research</a:t>
            </a:r>
            <a:r>
              <a:rPr lang="zh-CN" altLang="en-US" dirty="0"/>
              <a:t> </a:t>
            </a:r>
            <a:r>
              <a:rPr lang="en-US" altLang="zh-CN" dirty="0"/>
              <a:t>perspective.</a:t>
            </a:r>
            <a:r>
              <a:rPr lang="zh-CN" altLang="en-US" dirty="0"/>
              <a:t> </a:t>
            </a:r>
            <a:r>
              <a:rPr lang="en-US" altLang="zh-CN" dirty="0"/>
              <a:t>During</a:t>
            </a:r>
            <a:r>
              <a:rPr lang="zh-CN" altLang="en-US" dirty="0"/>
              <a:t> </a:t>
            </a:r>
            <a:r>
              <a:rPr lang="en-US" altLang="zh-CN" dirty="0"/>
              <a:t>the</a:t>
            </a:r>
            <a:r>
              <a:rPr lang="zh-CN" altLang="en-US" dirty="0"/>
              <a:t> </a:t>
            </a:r>
            <a:r>
              <a:rPr lang="en-US" altLang="zh-CN" dirty="0"/>
              <a:t>past</a:t>
            </a:r>
            <a:r>
              <a:rPr lang="zh-CN" altLang="en-US" dirty="0"/>
              <a:t> </a:t>
            </a:r>
            <a:r>
              <a:rPr lang="en-US" altLang="zh-CN" dirty="0"/>
              <a:t>decade,</a:t>
            </a:r>
            <a:r>
              <a:rPr lang="zh-CN" altLang="en-US" dirty="0"/>
              <a:t> </a:t>
            </a:r>
            <a:r>
              <a:rPr lang="en-US" altLang="zh-CN" dirty="0"/>
              <a:t>we</a:t>
            </a:r>
            <a:r>
              <a:rPr lang="zh-CN" altLang="en-US" dirty="0"/>
              <a:t> </a:t>
            </a:r>
            <a:r>
              <a:rPr lang="en-US" altLang="zh-CN" dirty="0"/>
              <a:t>have</a:t>
            </a:r>
            <a:r>
              <a:rPr lang="zh-CN" altLang="en-US" dirty="0"/>
              <a:t> </a:t>
            </a:r>
            <a:r>
              <a:rPr lang="en-US" altLang="zh-CN" dirty="0"/>
              <a:t>witnessed</a:t>
            </a:r>
            <a:r>
              <a:rPr lang="zh-CN" altLang="en-US" dirty="0"/>
              <a:t> </a:t>
            </a:r>
            <a:r>
              <a:rPr lang="en-US" altLang="zh-CN" dirty="0"/>
              <a:t>that</a:t>
            </a:r>
            <a:r>
              <a:rPr lang="zh-CN" altLang="en-US" dirty="0"/>
              <a:t> </a:t>
            </a:r>
            <a:r>
              <a:rPr lang="en-US" altLang="zh-CN" dirty="0"/>
              <a:t>the</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exfiltration</a:t>
            </a:r>
            <a:r>
              <a:rPr lang="zh-CN" altLang="en-US" dirty="0"/>
              <a:t> </a:t>
            </a:r>
            <a:r>
              <a:rPr lang="en-US" altLang="zh-CN" dirty="0"/>
              <a:t>in</a:t>
            </a:r>
            <a:r>
              <a:rPr lang="zh-CN" altLang="en-US" dirty="0"/>
              <a:t> </a:t>
            </a:r>
            <a:r>
              <a:rPr lang="en-US" altLang="zh-CN" dirty="0"/>
              <a:t>Android</a:t>
            </a:r>
            <a:r>
              <a:rPr lang="zh-CN" altLang="en-US" dirty="0"/>
              <a:t> </a:t>
            </a:r>
            <a:r>
              <a:rPr lang="en-US" altLang="zh-CN" dirty="0"/>
              <a:t>at</a:t>
            </a:r>
            <a:r>
              <a:rPr lang="zh-CN" altLang="en-US" dirty="0"/>
              <a:t> </a:t>
            </a:r>
            <a:r>
              <a:rPr lang="en-US" altLang="zh-CN" dirty="0"/>
              <a:t>app-level</a:t>
            </a:r>
            <a:r>
              <a:rPr lang="zh-CN" altLang="en-US" dirty="0"/>
              <a:t> </a:t>
            </a:r>
            <a:r>
              <a:rPr lang="en-US" altLang="zh-CN" dirty="0"/>
              <a:t>or</a:t>
            </a:r>
            <a:r>
              <a:rPr lang="zh-CN" altLang="en-US" dirty="0"/>
              <a:t> </a:t>
            </a:r>
            <a:r>
              <a:rPr lang="en-US" altLang="zh-CN" dirty="0"/>
              <a:t>library-level</a:t>
            </a:r>
            <a:r>
              <a:rPr lang="zh-CN" altLang="en-US" dirty="0"/>
              <a:t> </a:t>
            </a:r>
            <a:r>
              <a:rPr lang="en-US" altLang="zh-CN" dirty="0"/>
              <a:t>has</a:t>
            </a:r>
            <a:r>
              <a:rPr lang="zh-CN" altLang="en-US" dirty="0"/>
              <a:t> </a:t>
            </a:r>
            <a:r>
              <a:rPr lang="en-US" altLang="zh-CN" dirty="0"/>
              <a:t>been</a:t>
            </a:r>
            <a:r>
              <a:rPr lang="zh-CN" altLang="en-US" dirty="0"/>
              <a:t> </a:t>
            </a:r>
            <a:r>
              <a:rPr lang="en-US" altLang="zh-CN" dirty="0"/>
              <a:t>extensively</a:t>
            </a:r>
            <a:r>
              <a:rPr lang="zh-CN" altLang="en-US" dirty="0"/>
              <a:t> </a:t>
            </a:r>
            <a:r>
              <a:rPr lang="en-US" altLang="zh-CN" dirty="0"/>
              <a:t>studied.</a:t>
            </a:r>
          </a:p>
          <a:p>
            <a:r>
              <a:rPr lang="en-US" altLang="zh-CN" dirty="0"/>
              <a:t>Leaving</a:t>
            </a:r>
            <a:r>
              <a:rPr lang="zh-CN" altLang="en-US" dirty="0"/>
              <a:t> </a:t>
            </a:r>
            <a:r>
              <a:rPr lang="en-US" altLang="zh-CN" dirty="0"/>
              <a:t>privacy</a:t>
            </a:r>
            <a:r>
              <a:rPr lang="zh-CN" altLang="en-US" dirty="0"/>
              <a:t> </a:t>
            </a:r>
            <a:r>
              <a:rPr lang="en-US" altLang="zh-CN" dirty="0"/>
              <a:t>protection</a:t>
            </a:r>
            <a:r>
              <a:rPr lang="zh-CN" altLang="en-US" dirty="0"/>
              <a:t> </a:t>
            </a:r>
            <a:r>
              <a:rPr lang="en-US" altLang="zh-CN" dirty="0"/>
              <a:t>at</a:t>
            </a:r>
            <a:r>
              <a:rPr lang="zh-CN" altLang="en-US" dirty="0"/>
              <a:t> </a:t>
            </a:r>
            <a:r>
              <a:rPr lang="en-US" altLang="zh-CN" dirty="0"/>
              <a:t>OS-level</a:t>
            </a:r>
            <a:r>
              <a:rPr lang="zh-CN" altLang="en-US" dirty="0"/>
              <a:t> </a:t>
            </a:r>
            <a:r>
              <a:rPr lang="en-US" altLang="zh-CN" dirty="0"/>
              <a:t>an</a:t>
            </a:r>
            <a:r>
              <a:rPr lang="zh-CN" altLang="en-US" dirty="0"/>
              <a:t> </a:t>
            </a:r>
            <a:r>
              <a:rPr lang="en-US" altLang="zh-CN" dirty="0"/>
              <a:t>open</a:t>
            </a:r>
            <a:r>
              <a:rPr lang="zh-CN" altLang="en-US" dirty="0"/>
              <a:t> </a:t>
            </a:r>
            <a:r>
              <a:rPr lang="en-US" altLang="zh-CN" dirty="0"/>
              <a:t>question.</a:t>
            </a:r>
          </a:p>
          <a:p>
            <a:endParaRPr lang="en-US" altLang="zh-CN" dirty="0"/>
          </a:p>
          <a:p>
            <a:r>
              <a:rPr lang="en-US" altLang="zh-CN" dirty="0"/>
              <a:t>In</a:t>
            </a:r>
            <a:r>
              <a:rPr lang="zh-CN" altLang="en-US" dirty="0"/>
              <a:t> </a:t>
            </a:r>
            <a:r>
              <a:rPr lang="en-US" altLang="zh-CN" dirty="0"/>
              <a:t>the</a:t>
            </a:r>
            <a:r>
              <a:rPr lang="zh-CN" altLang="en-US" dirty="0"/>
              <a:t> </a:t>
            </a:r>
            <a:r>
              <a:rPr lang="en-US" altLang="zh-CN" dirty="0"/>
              <a:t>meantime,</a:t>
            </a:r>
            <a:r>
              <a:rPr lang="zh-CN" altLang="en-US" dirty="0"/>
              <a:t> </a:t>
            </a:r>
            <a:r>
              <a:rPr lang="en-US" altLang="zh-CN" dirty="0"/>
              <a:t>we</a:t>
            </a:r>
            <a:r>
              <a:rPr lang="zh-CN" altLang="en-US" dirty="0"/>
              <a:t> </a:t>
            </a:r>
            <a:r>
              <a:rPr lang="en-US" altLang="zh-CN" dirty="0"/>
              <a:t>learn</a:t>
            </a:r>
            <a:r>
              <a:rPr lang="zh-CN" altLang="en-US" dirty="0"/>
              <a:t> </a:t>
            </a:r>
            <a:r>
              <a:rPr lang="en-US" altLang="zh-CN" dirty="0"/>
              <a:t>that</a:t>
            </a:r>
            <a:r>
              <a:rPr lang="zh-CN" altLang="en-US" dirty="0"/>
              <a:t> </a:t>
            </a:r>
            <a:r>
              <a:rPr lang="en-US" altLang="zh-CN" dirty="0"/>
              <a:t>many</a:t>
            </a:r>
            <a:r>
              <a:rPr lang="zh-CN" altLang="en-US" dirty="0"/>
              <a:t> </a:t>
            </a:r>
            <a:r>
              <a:rPr lang="en-US" altLang="zh-CN" dirty="0"/>
              <a:t>types</a:t>
            </a:r>
            <a:r>
              <a:rPr lang="zh-CN" altLang="en-US" dirty="0"/>
              <a:t> </a:t>
            </a:r>
            <a:r>
              <a:rPr lang="en-US" altLang="zh-CN" dirty="0"/>
              <a:t>of</a:t>
            </a:r>
            <a:r>
              <a:rPr lang="zh-CN" altLang="en-US" dirty="0"/>
              <a:t> </a:t>
            </a:r>
            <a:r>
              <a:rPr lang="en-US" altLang="zh-CN" dirty="0"/>
              <a:t>personally</a:t>
            </a:r>
            <a:r>
              <a:rPr lang="zh-CN" altLang="en-US" dirty="0"/>
              <a:t> </a:t>
            </a:r>
            <a:r>
              <a:rPr lang="en-US" altLang="zh-CN" dirty="0"/>
              <a:t>identifiable</a:t>
            </a:r>
            <a:r>
              <a:rPr lang="zh-CN" altLang="en-US" dirty="0"/>
              <a:t> </a:t>
            </a:r>
            <a:r>
              <a:rPr lang="en-US" altLang="zh-CN" dirty="0"/>
              <a:t>data</a:t>
            </a:r>
            <a:r>
              <a:rPr lang="zh-CN" altLang="en-US" dirty="0"/>
              <a:t> </a:t>
            </a:r>
            <a:r>
              <a:rPr lang="en-US" altLang="zh-CN" dirty="0"/>
              <a:t>served</a:t>
            </a:r>
            <a:r>
              <a:rPr lang="zh-CN" altLang="en-US" dirty="0"/>
              <a:t> </a:t>
            </a:r>
            <a:r>
              <a:rPr lang="en-US" altLang="zh-CN" dirty="0"/>
              <a:t>at</a:t>
            </a:r>
            <a:r>
              <a:rPr lang="zh-CN" altLang="en-US" dirty="0"/>
              <a:t> </a:t>
            </a:r>
            <a:r>
              <a:rPr lang="en-US" altLang="zh-CN" dirty="0"/>
              <a:t>OS-level</a:t>
            </a:r>
            <a:r>
              <a:rPr lang="zh-CN" altLang="en-US" dirty="0"/>
              <a:t> </a:t>
            </a:r>
            <a:r>
              <a:rPr lang="en-US" altLang="zh-CN" dirty="0"/>
              <a:t>are</a:t>
            </a:r>
            <a:r>
              <a:rPr lang="zh-CN" altLang="en-US" dirty="0"/>
              <a:t> </a:t>
            </a:r>
            <a:r>
              <a:rPr lang="en-US" altLang="zh-CN" dirty="0"/>
              <a:t>user-</a:t>
            </a:r>
            <a:r>
              <a:rPr lang="en-US" altLang="zh-CN" dirty="0" err="1"/>
              <a:t>unresettable</a:t>
            </a:r>
            <a:r>
              <a:rPr lang="en-US" altLang="zh-CN" dirty="0"/>
              <a:t>,</a:t>
            </a:r>
            <a:r>
              <a:rPr lang="zh-CN" altLang="en-US" dirty="0"/>
              <a:t> </a:t>
            </a:r>
            <a:r>
              <a:rPr lang="en-US" altLang="zh-CN" dirty="0"/>
              <a:t>for</a:t>
            </a:r>
            <a:r>
              <a:rPr lang="zh-CN" altLang="en-US" dirty="0"/>
              <a:t> </a:t>
            </a:r>
            <a:r>
              <a:rPr lang="en-US" altLang="zh-CN" dirty="0"/>
              <a:t>example</a:t>
            </a:r>
            <a:r>
              <a:rPr lang="zh-CN" altLang="en-US" dirty="0"/>
              <a:t> </a:t>
            </a:r>
            <a:r>
              <a:rPr lang="en-US" altLang="zh-CN" dirty="0"/>
              <a:t>the</a:t>
            </a:r>
            <a:r>
              <a:rPr lang="zh-CN" altLang="en-US" dirty="0"/>
              <a:t> </a:t>
            </a:r>
            <a:r>
              <a:rPr lang="en-US" altLang="zh-CN" dirty="0"/>
              <a:t>serial</a:t>
            </a:r>
            <a:r>
              <a:rPr lang="zh-CN" altLang="en-US" dirty="0"/>
              <a:t> </a:t>
            </a:r>
            <a:r>
              <a:rPr lang="en-US" altLang="zh-CN" dirty="0"/>
              <a:t>number,</a:t>
            </a:r>
            <a:r>
              <a:rPr lang="zh-CN" altLang="en-US" dirty="0"/>
              <a:t> </a:t>
            </a:r>
            <a:r>
              <a:rPr lang="en-US" altLang="zh-CN" dirty="0"/>
              <a:t>IMEI</a:t>
            </a:r>
            <a:r>
              <a:rPr lang="zh-CN" altLang="en-US" dirty="0"/>
              <a:t> </a:t>
            </a:r>
            <a:r>
              <a:rPr lang="en-US" altLang="zh-CN" dirty="0"/>
              <a:t>and</a:t>
            </a:r>
            <a:r>
              <a:rPr lang="zh-CN" altLang="en-US" dirty="0"/>
              <a:t> </a:t>
            </a:r>
            <a:r>
              <a:rPr lang="en-US" altLang="zh-CN" dirty="0"/>
              <a:t>MAC</a:t>
            </a:r>
            <a:r>
              <a:rPr lang="zh-CN" altLang="en-US" dirty="0"/>
              <a:t> </a:t>
            </a:r>
            <a:r>
              <a:rPr lang="en-US" altLang="zh-CN" dirty="0"/>
              <a:t>address.</a:t>
            </a:r>
            <a:r>
              <a:rPr lang="zh-CN" altLang="en-US" dirty="0"/>
              <a:t> </a:t>
            </a:r>
            <a:endParaRPr lang="en-US" altLang="zh-CN" dirty="0"/>
          </a:p>
          <a:p>
            <a:r>
              <a:rPr lang="en-US" altLang="zh-CN" dirty="0"/>
              <a:t>They</a:t>
            </a:r>
            <a:r>
              <a:rPr lang="zh-CN" altLang="en-US" dirty="0"/>
              <a:t> </a:t>
            </a:r>
            <a:r>
              <a:rPr lang="en-US" altLang="zh-CN" dirty="0"/>
              <a:t>are</a:t>
            </a:r>
            <a:r>
              <a:rPr lang="zh-CN" altLang="en-US" dirty="0"/>
              <a:t> </a:t>
            </a:r>
            <a:r>
              <a:rPr lang="en-US" altLang="zh-CN" dirty="0"/>
              <a:t>not</a:t>
            </a:r>
            <a:r>
              <a:rPr lang="zh-CN" altLang="en-US" dirty="0"/>
              <a:t> </a:t>
            </a:r>
            <a:r>
              <a:rPr lang="en-US" altLang="zh-CN" dirty="0"/>
              <a:t>easily</a:t>
            </a:r>
            <a:r>
              <a:rPr lang="zh-CN" altLang="en-US" dirty="0"/>
              <a:t> </a:t>
            </a:r>
            <a:r>
              <a:rPr lang="en-US" altLang="zh-CN" dirty="0"/>
              <a:t>replaceable</a:t>
            </a:r>
            <a:r>
              <a:rPr lang="zh-CN" altLang="en-US" dirty="0"/>
              <a:t> </a:t>
            </a:r>
            <a:r>
              <a:rPr lang="en-US" altLang="zh-CN" dirty="0"/>
              <a:t>as</a:t>
            </a:r>
            <a:r>
              <a:rPr lang="zh-CN" altLang="en-US" dirty="0"/>
              <a:t> </a:t>
            </a:r>
            <a:r>
              <a:rPr lang="en-US" altLang="zh-CN" dirty="0"/>
              <a:t>a</a:t>
            </a:r>
            <a:r>
              <a:rPr lang="zh-CN" altLang="en-US" dirty="0"/>
              <a:t> </a:t>
            </a:r>
            <a:r>
              <a:rPr lang="en-US" altLang="zh-CN" dirty="0"/>
              <a:t>password</a:t>
            </a:r>
            <a:r>
              <a:rPr lang="zh-CN" altLang="en-US" dirty="0"/>
              <a:t> </a:t>
            </a:r>
            <a:r>
              <a:rPr lang="en-US" altLang="zh-CN" dirty="0"/>
              <a:t>once</a:t>
            </a:r>
            <a:r>
              <a:rPr lang="zh-CN" altLang="en-US" dirty="0"/>
              <a:t> </a:t>
            </a:r>
            <a:r>
              <a:rPr lang="en-US" altLang="zh-CN" dirty="0"/>
              <a:t>leaked,</a:t>
            </a:r>
            <a:r>
              <a:rPr lang="zh-CN" altLang="en-US" dirty="0"/>
              <a:t> </a:t>
            </a:r>
            <a:r>
              <a:rPr lang="en-US" altLang="zh-CN" dirty="0"/>
              <a:t>and</a:t>
            </a:r>
            <a:r>
              <a:rPr lang="zh-CN" altLang="en-US" dirty="0"/>
              <a:t> </a:t>
            </a:r>
            <a:r>
              <a:rPr lang="en-US" altLang="zh-CN" dirty="0"/>
              <a:t>therefore</a:t>
            </a:r>
            <a:r>
              <a:rPr lang="zh-CN" altLang="en-US" dirty="0"/>
              <a:t> </a:t>
            </a:r>
            <a:r>
              <a:rPr lang="en-US" altLang="zh-CN" dirty="0"/>
              <a:t>we</a:t>
            </a:r>
            <a:r>
              <a:rPr lang="zh-CN" altLang="en-US" dirty="0"/>
              <a:t> </a:t>
            </a:r>
            <a:r>
              <a:rPr lang="en-US" altLang="zh-CN" dirty="0"/>
              <a:t>refer</a:t>
            </a:r>
            <a:r>
              <a:rPr lang="zh-CN" altLang="en-US" dirty="0"/>
              <a:t> </a:t>
            </a:r>
            <a:r>
              <a:rPr lang="en-US" altLang="zh-CN" dirty="0"/>
              <a:t>to</a:t>
            </a:r>
            <a:r>
              <a:rPr lang="zh-CN" altLang="en-US" dirty="0"/>
              <a:t> </a:t>
            </a:r>
            <a:r>
              <a:rPr lang="en-US" altLang="zh-CN" dirty="0"/>
              <a:t>them</a:t>
            </a:r>
            <a:r>
              <a:rPr lang="zh-CN" altLang="en-US" dirty="0"/>
              <a:t> </a:t>
            </a:r>
            <a:r>
              <a:rPr lang="en-US" altLang="zh-CN" dirty="0"/>
              <a:t>as</a:t>
            </a:r>
            <a:r>
              <a:rPr lang="zh-CN" altLang="en-US" dirty="0"/>
              <a:t> </a:t>
            </a:r>
            <a:r>
              <a:rPr lang="en-US" altLang="zh-CN" dirty="0"/>
              <a:t>user</a:t>
            </a:r>
            <a:r>
              <a:rPr lang="zh-CN" altLang="en-US" dirty="0"/>
              <a:t> </a:t>
            </a:r>
            <a:r>
              <a:rPr lang="en-US" altLang="zh-CN" dirty="0" err="1"/>
              <a:t>unresettable</a:t>
            </a:r>
            <a:r>
              <a:rPr lang="zh-CN" altLang="en-US" dirty="0"/>
              <a:t> </a:t>
            </a:r>
            <a:r>
              <a:rPr lang="en-US" altLang="zh-CN" dirty="0"/>
              <a:t>identifiers,</a:t>
            </a:r>
            <a:r>
              <a:rPr lang="zh-CN" altLang="en-US" dirty="0"/>
              <a:t> </a:t>
            </a:r>
            <a:r>
              <a:rPr lang="en-US" altLang="zh-CN" dirty="0"/>
              <a:t>shortly</a:t>
            </a:r>
            <a:r>
              <a:rPr lang="zh-CN" altLang="en-US" dirty="0"/>
              <a:t> </a:t>
            </a:r>
            <a:r>
              <a:rPr lang="en-US" altLang="zh-CN" dirty="0"/>
              <a:t>written</a:t>
            </a:r>
            <a:r>
              <a:rPr lang="zh-CN" altLang="en-US" dirty="0"/>
              <a:t> </a:t>
            </a:r>
            <a:r>
              <a:rPr lang="en-US" altLang="zh-CN" dirty="0"/>
              <a:t>as</a:t>
            </a:r>
            <a:r>
              <a:rPr lang="zh-CN" altLang="en-US" dirty="0"/>
              <a:t> </a:t>
            </a:r>
            <a:r>
              <a:rPr lang="en-US" altLang="zh-CN" dirty="0"/>
              <a:t>UUIs.</a:t>
            </a:r>
          </a:p>
          <a:p>
            <a:endParaRPr lang="en-US" altLang="zh-CN" dirty="0"/>
          </a:p>
          <a:p>
            <a:r>
              <a:rPr lang="en-US" altLang="zh-CN" dirty="0"/>
              <a:t>So,</a:t>
            </a:r>
            <a:r>
              <a:rPr lang="zh-CN" altLang="en-US" dirty="0"/>
              <a:t> </a:t>
            </a:r>
            <a:r>
              <a:rPr lang="en-US" altLang="zh-CN" dirty="0"/>
              <a:t>we</a:t>
            </a:r>
            <a:r>
              <a:rPr lang="zh-CN" altLang="en-US" dirty="0"/>
              <a:t> </a:t>
            </a:r>
            <a:r>
              <a:rPr lang="en-US" altLang="zh-CN" dirty="0"/>
              <a:t>are</a:t>
            </a:r>
            <a:r>
              <a:rPr lang="zh-CN" altLang="en-US" dirty="0"/>
              <a:t> </a:t>
            </a:r>
            <a:r>
              <a:rPr lang="en-US" b="1" dirty="0"/>
              <a:t>curious</a:t>
            </a:r>
            <a:r>
              <a:rPr lang="en-US" dirty="0"/>
              <a:t> about one question: </a:t>
            </a:r>
            <a:r>
              <a:rPr lang="en-US" sz="1200" b="1" i="1" dirty="0">
                <a:solidFill>
                  <a:schemeClr val="tx2">
                    <a:lumMod val="75000"/>
                  </a:schemeClr>
                </a:solidFill>
              </a:rPr>
              <a:t>whether the operating systems themselves comprehensively safeguard UUIs.</a:t>
            </a:r>
            <a:endParaRPr lang="en-US" dirty="0"/>
          </a:p>
          <a:p>
            <a:endParaRPr lang="en-US" dirty="0"/>
          </a:p>
          <a:p>
            <a:r>
              <a:rPr lang="en-AU" sz="1800" dirty="0">
                <a:effectLst/>
                <a:latin typeface="Calibri" panose="020F0502020204030204" pitchFamily="34" charset="0"/>
                <a:ea typeface="DengXian" panose="02010600030101010101" pitchFamily="2" charset="-122"/>
                <a:cs typeface="Times New Roman" panose="02020603050405020304" pitchFamily="18" charset="0"/>
              </a:rPr>
              <a:t>And we are going to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investigate</a:t>
            </a:r>
            <a:r>
              <a:rPr lang="en-AU" sz="1800" dirty="0">
                <a:effectLst/>
                <a:latin typeface="Calibri" panose="020F0502020204030204" pitchFamily="34" charset="0"/>
                <a:ea typeface="DengXian" panose="02010600030101010101" pitchFamily="2" charset="-122"/>
                <a:cs typeface="Times New Roman" panose="02020603050405020304" pitchFamily="18" charset="0"/>
              </a:rPr>
              <a:t> this question in this paper.</a:t>
            </a:r>
            <a:r>
              <a:rPr lang="en-SG" dirty="0">
                <a:effectLst/>
              </a:rPr>
              <a:t> </a:t>
            </a:r>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11</a:t>
            </a:fld>
            <a:endParaRPr lang="en-SG"/>
          </a:p>
        </p:txBody>
      </p:sp>
    </p:spTree>
    <p:extLst>
      <p:ext uri="{BB962C8B-B14F-4D97-AF65-F5344CB8AC3E}">
        <p14:creationId xmlns:p14="http://schemas.microsoft.com/office/powerpoint/2010/main" val="1189462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need</a:t>
            </a:r>
            <a:r>
              <a:rPr lang="zh-CN" altLang="en-US" dirty="0"/>
              <a:t> </a:t>
            </a:r>
            <a:r>
              <a:rPr lang="en-US" altLang="zh-CN" dirty="0"/>
              <a:t>to</a:t>
            </a:r>
            <a:r>
              <a:rPr lang="zh-CN" altLang="en-US" dirty="0"/>
              <a:t> </a:t>
            </a:r>
            <a:r>
              <a:rPr lang="en-US" altLang="zh-CN" dirty="0"/>
              <a:t>form</a:t>
            </a:r>
            <a:r>
              <a:rPr lang="zh-CN" altLang="en-US" dirty="0"/>
              <a:t> </a:t>
            </a:r>
            <a:r>
              <a:rPr lang="en-US" altLang="zh-CN" dirty="0"/>
              <a:t>a</a:t>
            </a:r>
            <a:r>
              <a:rPr lang="zh-CN" altLang="en-US" dirty="0"/>
              <a:t> </a:t>
            </a:r>
            <a:r>
              <a:rPr lang="en-US" altLang="zh-CN" dirty="0"/>
              <a:t>comprehensive</a:t>
            </a:r>
            <a:r>
              <a:rPr lang="zh-CN" altLang="en-US" dirty="0"/>
              <a:t> </a:t>
            </a:r>
            <a:r>
              <a:rPr lang="en-US" altLang="zh-CN" dirty="0"/>
              <a:t>understanding</a:t>
            </a:r>
            <a:r>
              <a:rPr lang="zh-CN" altLang="en-US" dirty="0"/>
              <a:t> </a:t>
            </a:r>
            <a:r>
              <a:rPr lang="en-US" altLang="zh-CN" dirty="0"/>
              <a:t>of</a:t>
            </a:r>
            <a:r>
              <a:rPr lang="zh-CN" altLang="en-US" dirty="0"/>
              <a:t> </a:t>
            </a:r>
            <a:r>
              <a:rPr lang="en-US" altLang="zh-CN" dirty="0" err="1"/>
              <a:t>Andriod</a:t>
            </a:r>
            <a:r>
              <a:rPr lang="zh-CN" altLang="en-US" dirty="0"/>
              <a:t> </a:t>
            </a:r>
            <a:r>
              <a:rPr lang="en-US" altLang="zh-CN" dirty="0"/>
              <a:t>UUIs.</a:t>
            </a:r>
          </a:p>
          <a:p>
            <a:endParaRPr lang="en-US" dirty="0"/>
          </a:p>
          <a:p>
            <a:r>
              <a:rPr lang="en-US" dirty="0"/>
              <a:t>This slide shows the 6 pre-identified UUIs, as you may say that they are very common, exactly you’re right. </a:t>
            </a:r>
            <a:endParaRPr lang="en-SG" dirty="0"/>
          </a:p>
          <a:p>
            <a:endParaRPr lang="en-US" altLang="zh-CN" dirty="0"/>
          </a:p>
          <a:p>
            <a:r>
              <a:rPr lang="en-US" altLang="zh-CN" b="1" dirty="0"/>
              <a:t>[CLICK]</a:t>
            </a:r>
          </a:p>
          <a:p>
            <a:r>
              <a:rPr lang="en-US" altLang="zh-CN" dirty="0"/>
              <a:t>T</a:t>
            </a:r>
            <a:r>
              <a:rPr lang="en-US" dirty="0"/>
              <a:t>hese 6 UUIs are officially documented by Google, and they all have official APIs for apps to access.</a:t>
            </a:r>
          </a:p>
          <a:p>
            <a:r>
              <a:rPr lang="en-US" altLang="zh-CN" dirty="0"/>
              <a:t>For</a:t>
            </a:r>
            <a:r>
              <a:rPr lang="zh-CN" altLang="en-US" dirty="0"/>
              <a:t> </a:t>
            </a:r>
            <a:r>
              <a:rPr lang="en-US" altLang="zh-CN" dirty="0"/>
              <a:t>each</a:t>
            </a:r>
            <a:r>
              <a:rPr lang="zh-CN" altLang="en-US" dirty="0"/>
              <a:t> </a:t>
            </a:r>
            <a:r>
              <a:rPr lang="en-US" altLang="zh-CN" dirty="0"/>
              <a:t>UUI,</a:t>
            </a:r>
            <a:r>
              <a:rPr lang="zh-CN" altLang="en-US" dirty="0"/>
              <a:t> </a:t>
            </a:r>
            <a:r>
              <a:rPr lang="en-US" altLang="zh-CN" dirty="0"/>
              <a:t>there</a:t>
            </a:r>
            <a:r>
              <a:rPr lang="zh-CN" altLang="en-US" dirty="0"/>
              <a:t> </a:t>
            </a:r>
            <a:r>
              <a:rPr lang="en-US" altLang="zh-CN" dirty="0"/>
              <a:t>is</a:t>
            </a:r>
            <a:r>
              <a:rPr lang="zh-CN" altLang="en-US" dirty="0"/>
              <a:t> </a:t>
            </a:r>
            <a:r>
              <a:rPr lang="en-US" altLang="zh-CN" dirty="0"/>
              <a:t>at</a:t>
            </a:r>
            <a:r>
              <a:rPr lang="zh-CN" altLang="en-US" dirty="0"/>
              <a:t> </a:t>
            </a:r>
            <a:r>
              <a:rPr lang="en-US" altLang="zh-CN" dirty="0"/>
              <a:t>least</a:t>
            </a:r>
            <a:r>
              <a:rPr lang="zh-CN" altLang="en-US" dirty="0"/>
              <a:t> </a:t>
            </a:r>
            <a:r>
              <a:rPr lang="en-US" altLang="zh-CN" dirty="0"/>
              <a:t>1</a:t>
            </a:r>
            <a:r>
              <a:rPr lang="zh-CN" altLang="en-US" dirty="0"/>
              <a:t> </a:t>
            </a:r>
            <a:r>
              <a:rPr lang="en-US" altLang="zh-CN" dirty="0"/>
              <a:t>official</a:t>
            </a:r>
            <a:r>
              <a:rPr lang="zh-CN" altLang="en-US" dirty="0"/>
              <a:t> </a:t>
            </a:r>
            <a:r>
              <a:rPr lang="en-US" altLang="zh-CN" dirty="0"/>
              <a:t>API</a:t>
            </a:r>
            <a:r>
              <a:rPr lang="zh-CN" altLang="en-US" dirty="0"/>
              <a:t> </a:t>
            </a:r>
            <a:r>
              <a:rPr lang="en-US" altLang="zh-CN" dirty="0"/>
              <a:t>for</a:t>
            </a:r>
            <a:r>
              <a:rPr lang="zh-CN" altLang="en-US" dirty="0"/>
              <a:t> </a:t>
            </a:r>
            <a:r>
              <a:rPr lang="en-US" altLang="zh-CN" dirty="0"/>
              <a:t>apps</a:t>
            </a:r>
            <a:r>
              <a:rPr lang="zh-CN" altLang="en-US" dirty="0"/>
              <a:t> </a:t>
            </a:r>
            <a:r>
              <a:rPr lang="en-US" altLang="zh-CN" dirty="0"/>
              <a:t>to</a:t>
            </a:r>
            <a:r>
              <a:rPr lang="zh-CN" altLang="en-US" dirty="0"/>
              <a:t> </a:t>
            </a:r>
            <a:r>
              <a:rPr lang="en-US" altLang="zh-CN" dirty="0"/>
              <a:t>access.</a:t>
            </a:r>
            <a:endParaRPr lang="en-US" dirty="0"/>
          </a:p>
          <a:p>
            <a:endParaRPr lang="en-US" altLang="zh-CN" dirty="0"/>
          </a:p>
          <a:p>
            <a:r>
              <a:rPr lang="en-US" altLang="zh-CN" b="1" dirty="0"/>
              <a:t>[CLICK]</a:t>
            </a:r>
            <a:endParaRPr lang="en-SG" dirty="0"/>
          </a:p>
          <a:p>
            <a:r>
              <a:rPr lang="en-SG" dirty="0"/>
              <a:t>But in this paper, we are not only investigating whether these 6 UUIs are well protected or not.</a:t>
            </a:r>
          </a:p>
          <a:p>
            <a:r>
              <a:rPr lang="en-SG" dirty="0"/>
              <a:t>We</a:t>
            </a:r>
            <a:r>
              <a:rPr lang="zh-CN" altLang="en-US" dirty="0"/>
              <a:t> </a:t>
            </a:r>
            <a:r>
              <a:rPr lang="en-US" altLang="zh-CN" dirty="0"/>
              <a:t>take</a:t>
            </a:r>
            <a:r>
              <a:rPr lang="en-SG" dirty="0"/>
              <a:t> these 6 UUIs as seeds, to explore how a UUI could be accessed by apps, and furthermore, how many UUIs that we have never seen before, are in risk of privacy leakage.</a:t>
            </a:r>
          </a:p>
        </p:txBody>
      </p:sp>
      <p:sp>
        <p:nvSpPr>
          <p:cNvPr id="4" name="Slide Number Placeholder 3"/>
          <p:cNvSpPr>
            <a:spLocks noGrp="1"/>
          </p:cNvSpPr>
          <p:nvPr>
            <p:ph type="sldNum" sz="quarter" idx="5"/>
          </p:nvPr>
        </p:nvSpPr>
        <p:spPr/>
        <p:txBody>
          <a:bodyPr/>
          <a:lstStyle/>
          <a:p>
            <a:fld id="{B488E97E-AF29-4E59-A6E4-D1B9CD7E3329}" type="slidenum">
              <a:rPr lang="en-SG" smtClean="0"/>
              <a:t>12</a:t>
            </a:fld>
            <a:endParaRPr lang="en-SG"/>
          </a:p>
        </p:txBody>
      </p:sp>
    </p:spTree>
    <p:extLst>
      <p:ext uri="{BB962C8B-B14F-4D97-AF65-F5344CB8AC3E}">
        <p14:creationId xmlns:p14="http://schemas.microsoft.com/office/powerpoint/2010/main" val="55018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Based</a:t>
            </a:r>
            <a:r>
              <a:rPr lang="zh-CN" altLang="en-US" dirty="0"/>
              <a:t> </a:t>
            </a:r>
            <a:r>
              <a:rPr lang="en-US" altLang="zh-CN" dirty="0"/>
              <a:t>on</a:t>
            </a:r>
            <a:r>
              <a:rPr lang="zh-CN" altLang="en-US" dirty="0"/>
              <a:t> </a:t>
            </a:r>
            <a:r>
              <a:rPr lang="en-US" altLang="zh-CN" dirty="0"/>
              <a:t>the</a:t>
            </a:r>
            <a:r>
              <a:rPr lang="zh-CN" altLang="en-US" dirty="0"/>
              <a:t> </a:t>
            </a:r>
            <a:r>
              <a:rPr lang="en-US" altLang="zh-CN" dirty="0"/>
              <a:t>6</a:t>
            </a:r>
            <a:r>
              <a:rPr lang="zh-CN" altLang="en-US" dirty="0"/>
              <a:t> </a:t>
            </a:r>
            <a:r>
              <a:rPr lang="en-US" altLang="zh-CN" dirty="0"/>
              <a:t>pre-identified</a:t>
            </a:r>
            <a:r>
              <a:rPr lang="zh-CN" altLang="en-US" dirty="0"/>
              <a:t> </a:t>
            </a:r>
            <a:r>
              <a:rPr lang="en-US" altLang="zh-CN" dirty="0"/>
              <a:t>UUIs,</a:t>
            </a:r>
            <a:r>
              <a:rPr lang="zh-CN" altLang="en-US" dirty="0"/>
              <a:t> </a:t>
            </a:r>
            <a:r>
              <a:rPr lang="en-US" altLang="zh-CN" dirty="0"/>
              <a:t>we</a:t>
            </a:r>
            <a:r>
              <a:rPr lang="zh-CN" altLang="en-US" dirty="0"/>
              <a:t> </a:t>
            </a:r>
            <a:r>
              <a:rPr lang="en-US" altLang="zh-CN" dirty="0"/>
              <a:t>are</a:t>
            </a:r>
            <a:r>
              <a:rPr lang="zh-CN" altLang="en-US" dirty="0"/>
              <a:t> </a:t>
            </a:r>
            <a:r>
              <a:rPr lang="en-US" altLang="zh-CN" dirty="0"/>
              <a:t>going</a:t>
            </a:r>
            <a:r>
              <a:rPr lang="zh-CN" altLang="en-US" dirty="0"/>
              <a:t> </a:t>
            </a:r>
            <a:r>
              <a:rPr lang="en-US" altLang="zh-CN" dirty="0"/>
              <a:t>to</a:t>
            </a:r>
            <a:r>
              <a:rPr lang="zh-CN" altLang="en-US" dirty="0"/>
              <a:t> </a:t>
            </a:r>
            <a:r>
              <a:rPr lang="en-US" dirty="0"/>
              <a:t>design and implement U2I2, to systematically investigate the OS-level UUI protection at large scale. </a:t>
            </a:r>
          </a:p>
          <a:p>
            <a:r>
              <a:rPr lang="en-US" dirty="0"/>
              <a:t>It is designed to assess the protection of not only the 6 pre-identified UUIs, but also other previously unreported ones.</a:t>
            </a:r>
          </a:p>
          <a:p>
            <a:endParaRPr lang="en-US" dirty="0"/>
          </a:p>
          <a:p>
            <a:r>
              <a:rPr lang="en-US" altLang="zh-CN" dirty="0"/>
              <a:t>To</a:t>
            </a:r>
            <a:r>
              <a:rPr lang="zh-CN" altLang="en-US" dirty="0"/>
              <a:t> </a:t>
            </a:r>
            <a:r>
              <a:rPr lang="en-US" altLang="zh-CN" dirty="0"/>
              <a:t>achieve</a:t>
            </a:r>
            <a:r>
              <a:rPr lang="zh-CN" altLang="en-US" dirty="0"/>
              <a:t> </a:t>
            </a:r>
            <a:r>
              <a:rPr lang="en-US" altLang="zh-CN" dirty="0"/>
              <a:t>our</a:t>
            </a:r>
            <a:r>
              <a:rPr lang="zh-CN" altLang="en-US" dirty="0"/>
              <a:t> </a:t>
            </a:r>
            <a:r>
              <a:rPr lang="en-US" altLang="zh-CN" dirty="0"/>
              <a:t>goal,</a:t>
            </a:r>
            <a:r>
              <a:rPr lang="zh-CN" altLang="en-US" dirty="0"/>
              <a:t> </a:t>
            </a:r>
            <a:r>
              <a:rPr lang="en-US" altLang="zh-CN" dirty="0"/>
              <a:t>we</a:t>
            </a:r>
            <a:r>
              <a:rPr lang="zh-CN" altLang="en-US" dirty="0"/>
              <a:t> </a:t>
            </a:r>
            <a:r>
              <a:rPr lang="en-US" altLang="zh-CN" dirty="0"/>
              <a:t>summarize</a:t>
            </a:r>
            <a:r>
              <a:rPr lang="zh-CN" altLang="en-US" dirty="0"/>
              <a:t> </a:t>
            </a:r>
            <a:r>
              <a:rPr lang="en-US" altLang="zh-CN" dirty="0"/>
              <a:t>the</a:t>
            </a:r>
            <a:r>
              <a:rPr lang="zh-CN" altLang="en-US" dirty="0"/>
              <a:t> </a:t>
            </a:r>
            <a:r>
              <a:rPr lang="en-US" altLang="zh-CN" dirty="0"/>
              <a:t>main</a:t>
            </a:r>
            <a:r>
              <a:rPr lang="zh-CN" altLang="en-US" dirty="0"/>
              <a:t> </a:t>
            </a:r>
            <a:r>
              <a:rPr lang="en-US" altLang="zh-CN" dirty="0"/>
              <a:t>challenges</a:t>
            </a:r>
            <a:r>
              <a:rPr lang="zh-CN" altLang="en-US" dirty="0"/>
              <a:t> </a:t>
            </a:r>
            <a:r>
              <a:rPr lang="en-US" altLang="zh-CN" dirty="0"/>
              <a:t>of</a:t>
            </a:r>
            <a:r>
              <a:rPr lang="zh-CN" altLang="en-US" dirty="0"/>
              <a:t> </a:t>
            </a:r>
            <a:r>
              <a:rPr lang="en-US" altLang="zh-CN" dirty="0"/>
              <a:t>our</a:t>
            </a:r>
            <a:r>
              <a:rPr lang="zh-CN" altLang="en-US" dirty="0"/>
              <a:t> </a:t>
            </a:r>
            <a:r>
              <a:rPr lang="en-US" altLang="zh-CN" dirty="0"/>
              <a:t>study</a:t>
            </a:r>
            <a:r>
              <a:rPr lang="zh-CN" altLang="en-US" dirty="0"/>
              <a:t> </a:t>
            </a:r>
            <a:r>
              <a:rPr lang="en-US" altLang="zh-CN" dirty="0"/>
              <a:t>into</a:t>
            </a:r>
            <a:r>
              <a:rPr lang="zh-CN" altLang="en-US" dirty="0"/>
              <a:t> </a:t>
            </a:r>
            <a:r>
              <a:rPr lang="en-US" altLang="zh-CN" dirty="0"/>
              <a:t>three</a:t>
            </a:r>
            <a:r>
              <a:rPr lang="zh-CN" altLang="en-US" dirty="0"/>
              <a:t> </a:t>
            </a:r>
            <a:r>
              <a:rPr lang="en-US" altLang="zh-CN" dirty="0"/>
              <a:t>points.</a:t>
            </a:r>
          </a:p>
          <a:p>
            <a:r>
              <a:rPr lang="en-US" altLang="zh-CN" dirty="0"/>
              <a:t>First</a:t>
            </a:r>
            <a:r>
              <a:rPr lang="zh-CN" altLang="en-US" dirty="0"/>
              <a:t> </a:t>
            </a:r>
            <a:r>
              <a:rPr lang="en-US" altLang="zh-CN" dirty="0"/>
              <a:t>of</a:t>
            </a:r>
            <a:r>
              <a:rPr lang="zh-CN" altLang="en-US" dirty="0"/>
              <a:t> </a:t>
            </a:r>
            <a:r>
              <a:rPr lang="en-US" altLang="zh-CN" dirty="0"/>
              <a:t>all,</a:t>
            </a:r>
            <a:r>
              <a:rPr lang="zh-CN" altLang="en-US" dirty="0"/>
              <a:t> </a:t>
            </a:r>
            <a:r>
              <a:rPr lang="en-US" altLang="zh-CN" dirty="0"/>
              <a:t>we</a:t>
            </a:r>
            <a:r>
              <a:rPr lang="zh-CN" altLang="en-US" dirty="0"/>
              <a:t> </a:t>
            </a:r>
            <a:r>
              <a:rPr lang="en-US" altLang="zh-CN" dirty="0"/>
              <a:t>aim</a:t>
            </a:r>
            <a:r>
              <a:rPr lang="zh-CN" altLang="en-US" dirty="0"/>
              <a:t> </a:t>
            </a:r>
            <a:r>
              <a:rPr lang="en-US" altLang="zh-CN" dirty="0"/>
              <a:t>to identify</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other</a:t>
            </a:r>
            <a:r>
              <a:rPr lang="zh-CN" altLang="en-US" dirty="0"/>
              <a:t> </a:t>
            </a:r>
            <a:r>
              <a:rPr lang="en-US" altLang="zh-CN" dirty="0"/>
              <a:t>than</a:t>
            </a:r>
            <a:r>
              <a:rPr lang="zh-CN" altLang="en-US" dirty="0"/>
              <a:t> </a:t>
            </a:r>
            <a:r>
              <a:rPr lang="en-US" altLang="zh-CN" dirty="0"/>
              <a:t>the</a:t>
            </a:r>
            <a:r>
              <a:rPr lang="zh-CN" altLang="en-US" dirty="0"/>
              <a:t> </a:t>
            </a:r>
            <a:r>
              <a:rPr lang="en-US" altLang="zh-CN" dirty="0"/>
              <a:t>Android</a:t>
            </a:r>
            <a:r>
              <a:rPr lang="zh-CN" altLang="en-US" dirty="0"/>
              <a:t> </a:t>
            </a:r>
            <a:r>
              <a:rPr lang="en-US" altLang="zh-CN" dirty="0"/>
              <a:t>official</a:t>
            </a:r>
            <a:r>
              <a:rPr lang="zh-CN" altLang="en-US" dirty="0"/>
              <a:t> </a:t>
            </a:r>
            <a:r>
              <a:rPr lang="en-US" altLang="zh-CN" dirty="0"/>
              <a:t>APIs.</a:t>
            </a:r>
          </a:p>
          <a:p>
            <a:r>
              <a:rPr lang="en-US" altLang="zh-CN" dirty="0"/>
              <a:t>On</a:t>
            </a:r>
            <a:r>
              <a:rPr lang="zh-CN" altLang="en-US" dirty="0"/>
              <a:t> </a:t>
            </a:r>
            <a:r>
              <a:rPr lang="en-US" altLang="zh-CN" dirty="0"/>
              <a:t>this</a:t>
            </a:r>
            <a:r>
              <a:rPr lang="zh-CN" altLang="en-US" dirty="0"/>
              <a:t> </a:t>
            </a:r>
            <a:r>
              <a:rPr lang="en-US" altLang="zh-CN" dirty="0"/>
              <a:t>basis,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to</a:t>
            </a:r>
            <a:r>
              <a:rPr lang="zh-CN" altLang="en-US" dirty="0"/>
              <a:t> </a:t>
            </a:r>
            <a:r>
              <a:rPr lang="en-US" altLang="zh-CN" dirty="0"/>
              <a:t>make</a:t>
            </a:r>
            <a:r>
              <a:rPr lang="zh-CN" altLang="en-US" dirty="0"/>
              <a:t> </a:t>
            </a:r>
            <a:r>
              <a:rPr lang="en-US" altLang="zh-CN" dirty="0"/>
              <a:t>this</a:t>
            </a:r>
            <a:r>
              <a:rPr lang="zh-CN" altLang="en-US" dirty="0"/>
              <a:t> </a:t>
            </a:r>
            <a:r>
              <a:rPr lang="en-US" altLang="zh-CN" dirty="0"/>
              <a:t>process</a:t>
            </a:r>
            <a:r>
              <a:rPr lang="zh-CN" altLang="en-US" dirty="0"/>
              <a:t> </a:t>
            </a:r>
            <a:r>
              <a:rPr lang="en-US" altLang="zh-CN" dirty="0"/>
              <a:t>automated</a:t>
            </a:r>
            <a:r>
              <a:rPr lang="zh-CN" altLang="en-US" dirty="0"/>
              <a:t> </a:t>
            </a:r>
            <a:r>
              <a:rPr lang="en-US" altLang="zh-CN" dirty="0"/>
              <a:t>as</a:t>
            </a:r>
            <a:r>
              <a:rPr lang="zh-CN" altLang="en-US" dirty="0"/>
              <a:t> </a:t>
            </a:r>
            <a:r>
              <a:rPr lang="en-US" altLang="zh-CN" dirty="0"/>
              <a:t>much</a:t>
            </a:r>
            <a:r>
              <a:rPr lang="zh-CN" altLang="en-US" dirty="0"/>
              <a:t> </a:t>
            </a:r>
            <a:r>
              <a:rPr lang="en-US" altLang="zh-CN" dirty="0"/>
              <a:t>as</a:t>
            </a:r>
            <a:r>
              <a:rPr lang="zh-CN" altLang="en-US" dirty="0"/>
              <a:t> </a:t>
            </a:r>
            <a:r>
              <a:rPr lang="en-US" altLang="zh-CN" dirty="0"/>
              <a:t>possible.</a:t>
            </a:r>
          </a:p>
          <a:p>
            <a:r>
              <a:rPr lang="en-US" altLang="zh-CN" dirty="0"/>
              <a:t>Last</a:t>
            </a:r>
            <a:r>
              <a:rPr lang="zh-CN" altLang="en-US" dirty="0"/>
              <a:t> </a:t>
            </a:r>
            <a:r>
              <a:rPr lang="en-US" altLang="zh-CN" dirty="0"/>
              <a:t>but</a:t>
            </a:r>
            <a:r>
              <a:rPr lang="zh-CN" altLang="en-US" dirty="0"/>
              <a:t> </a:t>
            </a:r>
            <a:r>
              <a:rPr lang="en-US" altLang="zh-CN" dirty="0"/>
              <a:t>not</a:t>
            </a:r>
            <a:r>
              <a:rPr lang="zh-CN" altLang="en-US" dirty="0"/>
              <a:t> </a:t>
            </a:r>
            <a:r>
              <a:rPr lang="en-US" altLang="zh-CN" dirty="0"/>
              <a:t>least,</a:t>
            </a:r>
            <a:r>
              <a:rPr lang="zh-CN" altLang="en-US" dirty="0"/>
              <a:t> </a:t>
            </a:r>
            <a:r>
              <a:rPr lang="en-US" altLang="zh-CN" dirty="0"/>
              <a:t>after</a:t>
            </a:r>
            <a:r>
              <a:rPr lang="zh-CN" altLang="en-US" dirty="0"/>
              <a:t> </a:t>
            </a:r>
            <a:r>
              <a:rPr lang="en-US" altLang="zh-CN" dirty="0"/>
              <a:t>identifying</a:t>
            </a:r>
            <a:r>
              <a:rPr lang="zh-CN" altLang="en-US" dirty="0"/>
              <a:t> </a:t>
            </a:r>
            <a:r>
              <a:rPr lang="en-US" altLang="zh-CN" dirty="0"/>
              <a:t>undocumented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we</a:t>
            </a:r>
            <a:r>
              <a:rPr lang="zh-CN" altLang="en-US" dirty="0"/>
              <a:t> </a:t>
            </a:r>
            <a:r>
              <a:rPr lang="en-US" altLang="zh-CN" dirty="0"/>
              <a:t>would</a:t>
            </a:r>
            <a:r>
              <a:rPr lang="zh-CN" altLang="en-US" dirty="0"/>
              <a:t> </a:t>
            </a:r>
            <a:r>
              <a:rPr lang="en-US" altLang="zh-CN" dirty="0"/>
              <a:t>like</a:t>
            </a:r>
            <a:r>
              <a:rPr lang="zh-CN" altLang="en-US" dirty="0"/>
              <a:t> </a:t>
            </a:r>
            <a:r>
              <a:rPr lang="en-US" altLang="zh-CN" dirty="0"/>
              <a:t>pinpoint</a:t>
            </a:r>
            <a:r>
              <a:rPr lang="zh-CN" altLang="en-US" dirty="0"/>
              <a:t> </a:t>
            </a:r>
            <a:r>
              <a:rPr lang="en-US" altLang="zh-CN" dirty="0"/>
              <a:t>customized</a:t>
            </a:r>
            <a:r>
              <a:rPr lang="zh-CN" altLang="en-US" dirty="0"/>
              <a:t> </a:t>
            </a:r>
            <a:r>
              <a:rPr lang="en-US" altLang="zh-CN" dirty="0"/>
              <a:t>UUIs.</a:t>
            </a:r>
            <a:r>
              <a:rPr lang="zh-CN" altLang="en-US" dirty="0"/>
              <a:t> </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13</a:t>
            </a:fld>
            <a:endParaRPr lang="en-SG"/>
          </a:p>
        </p:txBody>
      </p:sp>
    </p:spTree>
    <p:extLst>
      <p:ext uri="{BB962C8B-B14F-4D97-AF65-F5344CB8AC3E}">
        <p14:creationId xmlns:p14="http://schemas.microsoft.com/office/powerpoint/2010/main" val="2764432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already recognized 6 pre-identified UUIs, our approach starts with documented channel assessment.</a:t>
            </a:r>
          </a:p>
          <a:p>
            <a:endParaRPr lang="en-US" dirty="0"/>
          </a:p>
          <a:p>
            <a:r>
              <a:rPr lang="en-US" dirty="0"/>
              <a:t>At this step, U2I2 tests the UUI access on behalf of a third-party application.</a:t>
            </a:r>
          </a:p>
          <a:p>
            <a:r>
              <a:rPr lang="en-US" dirty="0"/>
              <a:t>We aim to test 2 types of errors, namely legacy permissions and missing de-identification, for example the MAC address randomization in Android.</a:t>
            </a:r>
          </a:p>
          <a:p>
            <a:r>
              <a:rPr lang="en-US" dirty="0"/>
              <a:t> </a:t>
            </a:r>
          </a:p>
        </p:txBody>
      </p:sp>
      <p:sp>
        <p:nvSpPr>
          <p:cNvPr id="4" name="Slide Number Placeholder 3"/>
          <p:cNvSpPr>
            <a:spLocks noGrp="1"/>
          </p:cNvSpPr>
          <p:nvPr>
            <p:ph type="sldNum" sz="quarter" idx="5"/>
          </p:nvPr>
        </p:nvSpPr>
        <p:spPr/>
        <p:txBody>
          <a:bodyPr/>
          <a:lstStyle/>
          <a:p>
            <a:fld id="{B488E97E-AF29-4E59-A6E4-D1B9CD7E3329}" type="slidenum">
              <a:rPr lang="en-SG" smtClean="0"/>
              <a:t>14</a:t>
            </a:fld>
            <a:endParaRPr lang="en-SG"/>
          </a:p>
        </p:txBody>
      </p:sp>
    </p:spTree>
    <p:extLst>
      <p:ext uri="{BB962C8B-B14F-4D97-AF65-F5344CB8AC3E}">
        <p14:creationId xmlns:p14="http://schemas.microsoft.com/office/powerpoint/2010/main" val="30498442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Next, I’ll share our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assessment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undocumented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channels.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begins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with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exploration of undocumented access channels.</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take the 6 pre-identified UUIs as seeds and expect the unknown UUIs may share the same set of access channels.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To this end, we adopt 2 strategies.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one is static control flow analysis. We apply a 3 step approach to perform the static analysis.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first of all extract method-level call relations until service managers.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After that, we map local interfaces to the corresponding remote interfaces, which are usually owned by Android system services.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In the end, we perform another round of static analysis to pinpoint the components that serve the UUI request.</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Besides the static analysis, we also resort to filesystem forensics, to see if we can find any more access channels from there.</a:t>
            </a:r>
            <a:endParaRPr lang="en-AU" dirty="0"/>
          </a:p>
        </p:txBody>
      </p:sp>
      <p:sp>
        <p:nvSpPr>
          <p:cNvPr id="4" name="Slide Number Placeholder 3"/>
          <p:cNvSpPr>
            <a:spLocks noGrp="1"/>
          </p:cNvSpPr>
          <p:nvPr>
            <p:ph type="sldNum" sz="quarter" idx="5"/>
          </p:nvPr>
        </p:nvSpPr>
        <p:spPr/>
        <p:txBody>
          <a:bodyPr/>
          <a:lstStyle/>
          <a:p>
            <a:fld id="{B488E97E-AF29-4E59-A6E4-D1B9CD7E3329}" type="slidenum">
              <a:rPr lang="en-SG" smtClean="0"/>
              <a:t>15</a:t>
            </a:fld>
            <a:endParaRPr lang="en-SG"/>
          </a:p>
        </p:txBody>
      </p:sp>
    </p:spTree>
    <p:extLst>
      <p:ext uri="{BB962C8B-B14F-4D97-AF65-F5344CB8AC3E}">
        <p14:creationId xmlns:p14="http://schemas.microsoft.com/office/powerpoint/2010/main" val="1382726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the end, we manage to recognize 3 undocumented access channels, namely system settings, system properties and system services.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16</a:t>
            </a:fld>
            <a:endParaRPr lang="en-SG"/>
          </a:p>
        </p:txBody>
      </p:sp>
    </p:spTree>
    <p:extLst>
      <p:ext uri="{BB962C8B-B14F-4D97-AF65-F5344CB8AC3E}">
        <p14:creationId xmlns:p14="http://schemas.microsoft.com/office/powerpoint/2010/main" val="1764342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access channel exploration, we move to the </a:t>
            </a:r>
            <a:r>
              <a:rPr lang="en-US" altLang="zh-CN" dirty="0"/>
              <a:t>next</a:t>
            </a:r>
            <a:r>
              <a:rPr lang="zh-CN" altLang="en-US" dirty="0"/>
              <a:t> </a:t>
            </a:r>
            <a:r>
              <a:rPr lang="en-US" altLang="zh-CN" dirty="0"/>
              <a:t>step,</a:t>
            </a:r>
            <a:r>
              <a:rPr lang="zh-CN" altLang="en-US" dirty="0"/>
              <a:t> </a:t>
            </a:r>
            <a:r>
              <a:rPr lang="en-US" altLang="zh-CN" dirty="0"/>
              <a:t>retrieving</a:t>
            </a:r>
            <a:r>
              <a:rPr lang="zh-CN" altLang="en-US" dirty="0"/>
              <a:t> </a:t>
            </a:r>
            <a:r>
              <a:rPr lang="en-US" altLang="zh-CN" dirty="0"/>
              <a:t>entry</a:t>
            </a:r>
            <a:r>
              <a:rPr lang="zh-CN" altLang="en-US" dirty="0"/>
              <a:t> </a:t>
            </a:r>
            <a:r>
              <a:rPr lang="en-US" altLang="zh-CN" dirty="0"/>
              <a:t>points</a:t>
            </a:r>
            <a:r>
              <a:rPr lang="zh-CN" altLang="en-US" dirty="0"/>
              <a:t> </a:t>
            </a:r>
            <a:r>
              <a:rPr lang="en-US" altLang="zh-CN" dirty="0"/>
              <a:t>and</a:t>
            </a:r>
            <a:r>
              <a:rPr lang="zh-CN" altLang="en-US" dirty="0"/>
              <a:t> </a:t>
            </a:r>
            <a:r>
              <a:rPr lang="en-US" altLang="zh-CN" dirty="0"/>
              <a:t>testing</a:t>
            </a:r>
            <a:r>
              <a:rPr lang="en-US" dirty="0"/>
              <a:t>.</a:t>
            </a:r>
          </a:p>
          <a:p>
            <a:endParaRPr lang="en-US" dirty="0"/>
          </a:p>
          <a:p>
            <a:pPr>
              <a:spcAft>
                <a:spcPts val="1200"/>
              </a:spcAft>
            </a:pPr>
            <a:r>
              <a:rPr lang="en-US" dirty="0"/>
              <a:t>To do this, U2I2 first </a:t>
            </a:r>
            <a:r>
              <a:rPr lang="en-US" sz="1200" dirty="0">
                <a:latin typeface="+mn-lt"/>
              </a:rPr>
              <a:t>retrieves entry points through the three undocumented channels, then tests through an app installed on the devices. </a:t>
            </a:r>
          </a:p>
          <a:p>
            <a:pPr>
              <a:spcAft>
                <a:spcPts val="1200"/>
              </a:spcAft>
            </a:pPr>
            <a:endParaRPr lang="en-US" sz="1200" dirty="0">
              <a:latin typeface="+mn-lt"/>
            </a:endParaRPr>
          </a:p>
          <a:p>
            <a:pPr>
              <a:spcAft>
                <a:spcPts val="1200"/>
              </a:spcAft>
            </a:pPr>
            <a:r>
              <a:rPr lang="en-US" sz="1200" dirty="0">
                <a:latin typeface="+mn-lt"/>
              </a:rPr>
              <a:t>For the system properties and system settings, their testing is pretty easy because Google does provide public interfaces for apps to make the query. </a:t>
            </a:r>
          </a:p>
          <a:p>
            <a:endParaRPr lang="en-US" dirty="0"/>
          </a:p>
          <a:p>
            <a:r>
              <a:rPr lang="en-US" dirty="0"/>
              <a:t>But for the system services, conventional binding mechanism is not applicable for us because our tester app won’t have permission to bind all those system services. Therefore we resort to a hacking way through Java reflection to bypass the permission check to directly invoke the public interfaces defined in system services.</a:t>
            </a:r>
          </a:p>
        </p:txBody>
      </p:sp>
      <p:sp>
        <p:nvSpPr>
          <p:cNvPr id="4" name="Slide Number Placeholder 3"/>
          <p:cNvSpPr>
            <a:spLocks noGrp="1"/>
          </p:cNvSpPr>
          <p:nvPr>
            <p:ph type="sldNum" sz="quarter" idx="5"/>
          </p:nvPr>
        </p:nvSpPr>
        <p:spPr/>
        <p:txBody>
          <a:bodyPr/>
          <a:lstStyle/>
          <a:p>
            <a:fld id="{B488E97E-AF29-4E59-A6E4-D1B9CD7E3329}" type="slidenum">
              <a:rPr lang="en-SG" smtClean="0"/>
              <a:t>17</a:t>
            </a:fld>
            <a:endParaRPr lang="en-SG"/>
          </a:p>
        </p:txBody>
      </p:sp>
    </p:spTree>
    <p:extLst>
      <p:ext uri="{BB962C8B-B14F-4D97-AF65-F5344CB8AC3E}">
        <p14:creationId xmlns:p14="http://schemas.microsoft.com/office/powerpoint/2010/main" val="3145546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testing, we will receive huge amount of data. So our next step is to identify UUIs from the data received.</a:t>
            </a:r>
          </a:p>
          <a:p>
            <a:endParaRPr lang="en-US" dirty="0"/>
          </a:p>
          <a:p>
            <a:r>
              <a:rPr lang="en-US" dirty="0"/>
              <a:t>Our U2I2 </a:t>
            </a:r>
            <a:r>
              <a:rPr lang="en-US" sz="1200" dirty="0">
                <a:latin typeface="+mn-lt"/>
              </a:rPr>
              <a:t>adopts a two-step approach to pinpoint unknown or OEM-defined UUIs. We first perform a filtering, to exclude values of insufficient size. Next we perform a differential analysis to exclude values that are same across devices, and value that are changed after factory reset.</a:t>
            </a:r>
          </a:p>
          <a:p>
            <a:endParaRPr lang="en-US" sz="1200" dirty="0">
              <a:latin typeface="+mn-lt"/>
            </a:endParaRPr>
          </a:p>
          <a:p>
            <a:r>
              <a:rPr lang="en-US" sz="1200" dirty="0">
                <a:latin typeface="+mn-lt"/>
              </a:rPr>
              <a:t>By doing this, we can easily find UUIs from the data left to us.</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18</a:t>
            </a:fld>
            <a:endParaRPr lang="en-SG"/>
          </a:p>
        </p:txBody>
      </p:sp>
    </p:spTree>
    <p:extLst>
      <p:ext uri="{BB962C8B-B14F-4D97-AF65-F5344CB8AC3E}">
        <p14:creationId xmlns:p14="http://schemas.microsoft.com/office/powerpoint/2010/main" val="1045770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b="0" kern="100" dirty="0">
                <a:effectLst/>
                <a:latin typeface="Calibri" panose="020F0502020204030204" pitchFamily="34" charset="0"/>
                <a:ea typeface="DengXian" panose="02010600030101010101" pitchFamily="2" charset="-122"/>
                <a:cs typeface="Times New Roman" panose="02020603050405020304" pitchFamily="18" charset="0"/>
              </a:rPr>
              <a:t>Before we moving to the details of the evaluation part, please let me to brief our target.</a:t>
            </a:r>
          </a:p>
          <a:p>
            <a:pPr>
              <a:lnSpc>
                <a:spcPct val="107000"/>
              </a:lnSpc>
              <a:spcAft>
                <a:spcPts val="800"/>
              </a:spcAft>
            </a:pPr>
            <a:r>
              <a:rPr lang="en-AU" sz="1800" b="0" kern="100" dirty="0">
                <a:effectLst/>
                <a:latin typeface="Calibri" panose="020F0502020204030204" pitchFamily="34" charset="0"/>
                <a:ea typeface="DengXian" panose="02010600030101010101" pitchFamily="2" charset="-122"/>
                <a:cs typeface="Times New Roman" panose="02020603050405020304" pitchFamily="18" charset="0"/>
              </a:rPr>
              <a:t>Primarily, our evaluation aims to address 3 research questions: </a:t>
            </a: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19</a:t>
            </a:fld>
            <a:endParaRPr lang="en-SG"/>
          </a:p>
        </p:txBody>
      </p:sp>
    </p:spTree>
    <p:extLst>
      <p:ext uri="{BB962C8B-B14F-4D97-AF65-F5344CB8AC3E}">
        <p14:creationId xmlns:p14="http://schemas.microsoft.com/office/powerpoint/2010/main" val="743597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Our first key finding, which address the RQ1, is the landscape of OS-level UUI safeguards.</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conduct a large scale device testing that covers 13 latest models from 9 manufacturers, which represent almost 85% of the global market share of Android devices.</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And we find the UUI mishandling issues are pervasive in the latest Android phones.</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 THE SLIDE]</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20</a:t>
            </a:fld>
            <a:endParaRPr lang="en-SG"/>
          </a:p>
        </p:txBody>
      </p:sp>
    </p:spTree>
    <p:extLst>
      <p:ext uri="{BB962C8B-B14F-4D97-AF65-F5344CB8AC3E}">
        <p14:creationId xmlns:p14="http://schemas.microsoft.com/office/powerpoint/2010/main" val="153318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sz="1800" b="0" i="0" u="none" strike="noStrike" dirty="0">
                <a:solidFill>
                  <a:srgbClr val="000000"/>
                </a:solidFill>
                <a:effectLst/>
                <a:latin typeface="Calibri" panose="020F0502020204030204" pitchFamily="34" charset="0"/>
              </a:rPr>
              <a:t>First of all, let me quickly introduce some backgrounds.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Nowadays, </a:t>
            </a:r>
            <a:r>
              <a:rPr lang="en-US" sz="1800" b="1" i="0" u="none" strike="noStrike" dirty="0">
                <a:solidFill>
                  <a:srgbClr val="000000"/>
                </a:solidFill>
                <a:effectLst/>
                <a:latin typeface="Calibri" panose="020F0502020204030204" pitchFamily="34" charset="0"/>
              </a:rPr>
              <a:t>people are heavily relying on their personal mobile devices in their daily lives.</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Just for the last year, there was </a:t>
            </a:r>
            <a:r>
              <a:rPr lang="en-US" sz="1800" b="1" i="0" u="none" strike="noStrike" dirty="0">
                <a:solidFill>
                  <a:srgbClr val="000000"/>
                </a:solidFill>
                <a:effectLst/>
                <a:latin typeface="Calibri" panose="020F0502020204030204" pitchFamily="34" charset="0"/>
              </a:rPr>
              <a:t>a total of 1.23 billion units of smartphones purchased by end users.</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And among these 1.23 billion smartphones, </a:t>
            </a:r>
            <a:r>
              <a:rPr lang="en-US" sz="1800" b="1" i="0" u="none" strike="noStrike" dirty="0">
                <a:solidFill>
                  <a:srgbClr val="000000"/>
                </a:solidFill>
                <a:effectLst/>
                <a:latin typeface="Calibri" panose="020F0502020204030204" pitchFamily="34" charset="0"/>
              </a:rPr>
              <a:t>76% are installed with Google’s Android OS,</a:t>
            </a:r>
            <a:r>
              <a:rPr lang="en-US" sz="1800" b="0" i="0" u="none" strike="noStrike" dirty="0">
                <a:solidFill>
                  <a:srgbClr val="000000"/>
                </a:solidFill>
                <a:effectLst/>
                <a:latin typeface="Calibri" panose="020F0502020204030204" pitchFamily="34" charset="0"/>
              </a:rPr>
              <a:t> which are also known as “Android devices”.</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2</a:t>
            </a:fld>
            <a:endParaRPr lang="en-SG"/>
          </a:p>
        </p:txBody>
      </p:sp>
    </p:spTree>
    <p:extLst>
      <p:ext uri="{BB962C8B-B14F-4D97-AF65-F5344CB8AC3E}">
        <p14:creationId xmlns:p14="http://schemas.microsoft.com/office/powerpoint/2010/main" val="400783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RQ2, we analyse the exfiltration points that U2I2 managed to identify.</a:t>
            </a:r>
          </a:p>
          <a:p>
            <a:r>
              <a:rPr lang="en-AU" dirty="0"/>
              <a:t>We find that …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21</a:t>
            </a:fld>
            <a:endParaRPr lang="en-SG"/>
          </a:p>
        </p:txBody>
      </p:sp>
    </p:spTree>
    <p:extLst>
      <p:ext uri="{BB962C8B-B14F-4D97-AF65-F5344CB8AC3E}">
        <p14:creationId xmlns:p14="http://schemas.microsoft.com/office/powerpoint/2010/main" val="643953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Our</a:t>
            </a:r>
            <a:r>
              <a:rPr lang="zh-CN" altLang="en-US" dirty="0"/>
              <a:t> </a:t>
            </a:r>
            <a:r>
              <a:rPr lang="en-US" altLang="zh-CN" dirty="0"/>
              <a:t>last</a:t>
            </a:r>
            <a:r>
              <a:rPr lang="zh-CN" altLang="en-US" dirty="0"/>
              <a:t> </a:t>
            </a:r>
            <a:r>
              <a:rPr lang="en-US" altLang="zh-CN" dirty="0"/>
              <a:t>key</a:t>
            </a:r>
            <a:r>
              <a:rPr lang="zh-CN" altLang="en-US" dirty="0"/>
              <a:t> </a:t>
            </a:r>
            <a:r>
              <a:rPr lang="en-US" altLang="zh-CN" dirty="0"/>
              <a:t>finding,</a:t>
            </a:r>
            <a:r>
              <a:rPr lang="zh-CN" altLang="en-US" dirty="0"/>
              <a:t> </a:t>
            </a:r>
            <a:r>
              <a:rPr lang="en-US" altLang="zh-CN" dirty="0"/>
              <a:t>aim</a:t>
            </a:r>
            <a:r>
              <a:rPr lang="zh-CN" altLang="en-US" dirty="0"/>
              <a:t> </a:t>
            </a:r>
            <a:r>
              <a:rPr lang="en-US" altLang="zh-CN" dirty="0"/>
              <a:t>to</a:t>
            </a:r>
            <a:r>
              <a:rPr lang="zh-CN" altLang="en-US" dirty="0"/>
              <a:t> </a:t>
            </a:r>
            <a:r>
              <a:rPr lang="en-US" altLang="zh-CN" dirty="0"/>
              <a:t>answer</a:t>
            </a:r>
            <a:r>
              <a:rPr lang="zh-CN" altLang="en-US" dirty="0"/>
              <a:t> </a:t>
            </a:r>
            <a:r>
              <a:rPr lang="en-US" altLang="zh-CN" dirty="0"/>
              <a:t>the</a:t>
            </a:r>
            <a:r>
              <a:rPr lang="zh-CN" altLang="en-US" dirty="0"/>
              <a:t> </a:t>
            </a:r>
            <a:r>
              <a:rPr lang="en-US" altLang="zh-CN" dirty="0"/>
              <a:t>question</a:t>
            </a:r>
            <a:r>
              <a:rPr lang="zh-CN" altLang="en-US" dirty="0"/>
              <a:t> </a:t>
            </a:r>
            <a:r>
              <a:rPr lang="en-US" altLang="zh-CN" dirty="0"/>
              <a:t>that,</a:t>
            </a:r>
            <a:r>
              <a:rPr lang="zh-CN" altLang="en-US" dirty="0"/>
              <a:t> </a:t>
            </a:r>
            <a:r>
              <a:rPr lang="en-US" altLang="zh-CN" dirty="0"/>
              <a:t>have</a:t>
            </a:r>
            <a:r>
              <a:rPr lang="zh-CN" altLang="en-US" dirty="0"/>
              <a:t> </a:t>
            </a:r>
            <a:r>
              <a:rPr lang="en-US" altLang="zh-CN" dirty="0"/>
              <a:t>our</a:t>
            </a:r>
            <a:r>
              <a:rPr lang="zh-CN" altLang="en-US" dirty="0"/>
              <a:t> </a:t>
            </a:r>
            <a:r>
              <a:rPr lang="en-US" altLang="zh-CN" dirty="0"/>
              <a:t>identified</a:t>
            </a:r>
            <a:r>
              <a:rPr lang="zh-CN" altLang="en-US" dirty="0"/>
              <a:t> </a:t>
            </a:r>
            <a:r>
              <a:rPr lang="en-US" altLang="zh-CN" dirty="0"/>
              <a:t>access</a:t>
            </a:r>
            <a:r>
              <a:rPr lang="zh-CN" altLang="en-US" dirty="0"/>
              <a:t> </a:t>
            </a:r>
            <a:r>
              <a:rPr lang="en-US" altLang="zh-CN" dirty="0"/>
              <a:t>channels</a:t>
            </a:r>
            <a:r>
              <a:rPr lang="zh-CN" altLang="en-US" dirty="0"/>
              <a:t> </a:t>
            </a:r>
            <a:r>
              <a:rPr lang="en-US" altLang="zh-CN" dirty="0"/>
              <a:t>of</a:t>
            </a:r>
            <a:r>
              <a:rPr lang="zh-CN" altLang="en-US" dirty="0"/>
              <a:t> </a:t>
            </a:r>
            <a:r>
              <a:rPr lang="en-US" altLang="zh-CN" dirty="0"/>
              <a:t>UUI</a:t>
            </a:r>
            <a:r>
              <a:rPr lang="zh-CN" altLang="en-US" dirty="0"/>
              <a:t> </a:t>
            </a:r>
            <a:r>
              <a:rPr lang="en-US" altLang="zh-CN" dirty="0"/>
              <a:t>access</a:t>
            </a:r>
            <a:r>
              <a:rPr lang="zh-CN" altLang="en-US" dirty="0"/>
              <a:t> </a:t>
            </a:r>
            <a:r>
              <a:rPr lang="en-US" altLang="zh-CN" dirty="0"/>
              <a:t>already</a:t>
            </a:r>
            <a:r>
              <a:rPr lang="zh-CN" altLang="en-US" dirty="0"/>
              <a:t> </a:t>
            </a:r>
            <a:r>
              <a:rPr lang="en-US" altLang="zh-CN" dirty="0"/>
              <a:t>been</a:t>
            </a:r>
            <a:r>
              <a:rPr lang="zh-CN" altLang="en-US" dirty="0"/>
              <a:t> </a:t>
            </a:r>
            <a:r>
              <a:rPr lang="en-US" altLang="zh-CN" dirty="0"/>
              <a:t>abused</a:t>
            </a:r>
            <a:r>
              <a:rPr lang="zh-CN" altLang="en-US" dirty="0"/>
              <a:t> </a:t>
            </a:r>
            <a:r>
              <a:rPr lang="en-US" altLang="zh-CN" dirty="0"/>
              <a:t>by</a:t>
            </a:r>
            <a:r>
              <a:rPr lang="zh-CN" altLang="en-US" dirty="0"/>
              <a:t> </a:t>
            </a:r>
            <a:r>
              <a:rPr lang="en-US" altLang="zh-CN" dirty="0"/>
              <a:t>apps</a:t>
            </a:r>
            <a:r>
              <a:rPr lang="zh-CN" altLang="en-US" dirty="0"/>
              <a:t> </a:t>
            </a:r>
            <a:r>
              <a:rPr lang="en-US" altLang="zh-CN" dirty="0"/>
              <a:t>in</a:t>
            </a:r>
            <a:r>
              <a:rPr lang="zh-CN" altLang="en-US" dirty="0"/>
              <a:t> </a:t>
            </a:r>
            <a:r>
              <a:rPr lang="en-US" altLang="zh-CN" dirty="0"/>
              <a:t>the</a:t>
            </a:r>
            <a:r>
              <a:rPr lang="zh-CN" altLang="en-US" dirty="0"/>
              <a:t> </a:t>
            </a:r>
            <a:r>
              <a:rPr lang="en-US" altLang="zh-CN" dirty="0"/>
              <a:t>wild.</a:t>
            </a:r>
            <a:r>
              <a:rPr lang="zh-CN" altLang="en-US" dirty="0"/>
              <a:t> </a:t>
            </a:r>
            <a:endParaRPr lang="en-US" b="1" dirty="0"/>
          </a:p>
          <a:p>
            <a:endParaRPr lang="en-US" b="1" dirty="0"/>
          </a:p>
          <a:p>
            <a:r>
              <a:rPr lang="en-US" b="1" dirty="0"/>
              <a:t>[JUST READ]</a:t>
            </a:r>
            <a:endParaRPr lang="en-SG" b="1" dirty="0"/>
          </a:p>
          <a:p>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22</a:t>
            </a:fld>
            <a:endParaRPr lang="en-SG"/>
          </a:p>
        </p:txBody>
      </p:sp>
    </p:spTree>
    <p:extLst>
      <p:ext uri="{BB962C8B-B14F-4D97-AF65-F5344CB8AC3E}">
        <p14:creationId xmlns:p14="http://schemas.microsoft.com/office/powerpoint/2010/main" val="2141293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dirty="0"/>
              <a:t>We</a:t>
            </a:r>
            <a:r>
              <a:rPr lang="zh-CN" altLang="en-US" dirty="0"/>
              <a:t> </a:t>
            </a:r>
            <a:r>
              <a:rPr lang="en-US" altLang="zh-CN" dirty="0"/>
              <a:t>would</a:t>
            </a:r>
            <a:r>
              <a:rPr lang="zh-CN" altLang="en-US" dirty="0"/>
              <a:t> </a:t>
            </a:r>
            <a:r>
              <a:rPr lang="en-US" altLang="zh-CN" dirty="0"/>
              <a:t>also</a:t>
            </a:r>
            <a:r>
              <a:rPr lang="zh-CN" altLang="en-US" dirty="0"/>
              <a:t> </a:t>
            </a:r>
            <a:r>
              <a:rPr lang="en-US" altLang="zh-CN" dirty="0"/>
              <a:t>remark</a:t>
            </a:r>
            <a:r>
              <a:rPr lang="zh-CN" altLang="en-US" dirty="0"/>
              <a:t> </a:t>
            </a:r>
            <a:r>
              <a:rPr lang="en-US" altLang="zh-CN" dirty="0"/>
              <a:t>our</a:t>
            </a:r>
            <a:r>
              <a:rPr lang="zh-CN" altLang="en-US" dirty="0"/>
              <a:t> </a:t>
            </a:r>
            <a:r>
              <a:rPr lang="en-US" altLang="zh-CN" dirty="0"/>
              <a:t>responsible</a:t>
            </a:r>
            <a:r>
              <a:rPr lang="zh-CN" altLang="en-US" dirty="0"/>
              <a:t> </a:t>
            </a:r>
            <a:r>
              <a:rPr lang="en-US" altLang="zh-CN" dirty="0"/>
              <a:t>disclose. </a:t>
            </a:r>
            <a:r>
              <a:rPr lang="en-US" altLang="zh-CN" b="1" dirty="0"/>
              <a:t>[READ]</a:t>
            </a:r>
            <a:endParaRPr lang="en-SG" b="1" dirty="0"/>
          </a:p>
        </p:txBody>
      </p:sp>
      <p:sp>
        <p:nvSpPr>
          <p:cNvPr id="4" name="Slide Number Placeholder 3"/>
          <p:cNvSpPr>
            <a:spLocks noGrp="1"/>
          </p:cNvSpPr>
          <p:nvPr>
            <p:ph type="sldNum" sz="quarter" idx="5"/>
          </p:nvPr>
        </p:nvSpPr>
        <p:spPr/>
        <p:txBody>
          <a:bodyPr/>
          <a:lstStyle/>
          <a:p>
            <a:fld id="{B488E97E-AF29-4E59-A6E4-D1B9CD7E3329}" type="slidenum">
              <a:rPr lang="en-SG" smtClean="0"/>
              <a:t>23</a:t>
            </a:fld>
            <a:endParaRPr lang="en-SG"/>
          </a:p>
        </p:txBody>
      </p:sp>
    </p:spTree>
    <p:extLst>
      <p:ext uri="{BB962C8B-B14F-4D97-AF65-F5344CB8AC3E}">
        <p14:creationId xmlns:p14="http://schemas.microsoft.com/office/powerpoint/2010/main" val="37773194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Okay, its time to wrap up. </a:t>
            </a:r>
          </a:p>
          <a:p>
            <a:r>
              <a:rPr lang="en-US" dirty="0"/>
              <a:t>This paper has three main contributions.</a:t>
            </a:r>
          </a:p>
          <a:p>
            <a:endParaRPr lang="en-US" dirty="0"/>
          </a:p>
          <a:p>
            <a:r>
              <a:rPr lang="en-US" dirty="0"/>
              <a:t>First, we conduct the 1</a:t>
            </a:r>
            <a:r>
              <a:rPr lang="en-US" baseline="30000" dirty="0"/>
              <a:t>st</a:t>
            </a:r>
            <a:r>
              <a:rPr lang="en-US" dirty="0"/>
              <a:t> comprehensive study to </a:t>
            </a:r>
            <a:r>
              <a:rPr lang="en-US" b="1" dirty="0"/>
              <a:t>understand</a:t>
            </a:r>
            <a:r>
              <a:rPr lang="en-US" dirty="0"/>
              <a:t> OS-level UUI protection in Post-GDPR era.</a:t>
            </a:r>
          </a:p>
          <a:p>
            <a:endParaRPr lang="en-SG" dirty="0"/>
          </a:p>
          <a:p>
            <a:r>
              <a:rPr lang="en-SG" dirty="0"/>
              <a:t>We also designed a systematic assessment approach, that is capable to </a:t>
            </a:r>
            <a:r>
              <a:rPr lang="en-SG" b="1" dirty="0"/>
              <a:t>explore</a:t>
            </a:r>
            <a:r>
              <a:rPr lang="en-SG" dirty="0"/>
              <a:t> as many undocumented channels as possible.</a:t>
            </a:r>
          </a:p>
          <a:p>
            <a:endParaRPr lang="en-SG" dirty="0"/>
          </a:p>
          <a:p>
            <a:r>
              <a:rPr lang="en-SG" dirty="0"/>
              <a:t>Finally, we successfully reveal the </a:t>
            </a:r>
            <a:r>
              <a:rPr lang="en-SG" b="1" dirty="0"/>
              <a:t>landscape</a:t>
            </a:r>
            <a:r>
              <a:rPr lang="en-SG" dirty="0"/>
              <a:t> of UUI protection on latest versions of Android OS.</a:t>
            </a:r>
          </a:p>
        </p:txBody>
      </p:sp>
      <p:sp>
        <p:nvSpPr>
          <p:cNvPr id="4" name="Slide Number Placeholder 3"/>
          <p:cNvSpPr>
            <a:spLocks noGrp="1"/>
          </p:cNvSpPr>
          <p:nvPr>
            <p:ph type="sldNum" sz="quarter" idx="5"/>
          </p:nvPr>
        </p:nvSpPr>
        <p:spPr/>
        <p:txBody>
          <a:bodyPr/>
          <a:lstStyle/>
          <a:p>
            <a:fld id="{B488E97E-AF29-4E59-A6E4-D1B9CD7E3329}" type="slidenum">
              <a:rPr lang="en-SG" smtClean="0"/>
              <a:t>24</a:t>
            </a:fld>
            <a:endParaRPr lang="en-SG"/>
          </a:p>
        </p:txBody>
      </p:sp>
    </p:spTree>
    <p:extLst>
      <p:ext uri="{BB962C8B-B14F-4D97-AF65-F5344CB8AC3E}">
        <p14:creationId xmlns:p14="http://schemas.microsoft.com/office/powerpoint/2010/main" val="3018618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let’s move to our second study, privacy preservation at the third-party SDK level.</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25</a:t>
            </a:fld>
            <a:endParaRPr lang="en-SG"/>
          </a:p>
        </p:txBody>
      </p:sp>
    </p:spTree>
    <p:extLst>
      <p:ext uri="{BB962C8B-B14F-4D97-AF65-F5344CB8AC3E}">
        <p14:creationId xmlns:p14="http://schemas.microsoft.com/office/powerpoint/2010/main" val="600293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slides demonstrate a real-world example, to prove that our concern is true.</a:t>
            </a:r>
          </a:p>
          <a:p>
            <a:endParaRPr lang="en-AU" dirty="0"/>
          </a:p>
          <a:p>
            <a:r>
              <a:rPr lang="en-AU" dirty="0"/>
              <a:t>There is a well-known SDK named </a:t>
            </a:r>
            <a:r>
              <a:rPr lang="en-AU" b="1" dirty="0"/>
              <a:t>mobile services manager</a:t>
            </a:r>
            <a:r>
              <a:rPr lang="en-AU" dirty="0"/>
              <a:t>, which download apps … </a:t>
            </a:r>
            <a:r>
              <a:rPr lang="en-AU" b="1" dirty="0"/>
              <a:t>[READ]</a:t>
            </a:r>
          </a:p>
          <a:p>
            <a:endParaRPr lang="en-AU" b="1" dirty="0"/>
          </a:p>
          <a:p>
            <a:r>
              <a:rPr lang="en-AU" b="1" dirty="0"/>
              <a:t>This news,</a:t>
            </a:r>
            <a:r>
              <a:rPr lang="zh-CN" altLang="en-US" b="1" dirty="0"/>
              <a:t> </a:t>
            </a:r>
            <a:r>
              <a:rPr lang="en-AU" b="1" dirty="0"/>
              <a:t>has been widely covered by media, raising an alert to our research community to pay attention to third-party SDKs.</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26</a:t>
            </a:fld>
            <a:endParaRPr lang="en-SG"/>
          </a:p>
        </p:txBody>
      </p:sp>
    </p:spTree>
    <p:extLst>
      <p:ext uri="{BB962C8B-B14F-4D97-AF65-F5344CB8AC3E}">
        <p14:creationId xmlns:p14="http://schemas.microsoft.com/office/powerpoint/2010/main" val="1219597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Android SDKs gain our attention because of two main reasons.</a:t>
            </a:r>
          </a:p>
          <a:p>
            <a:r>
              <a:rPr lang="en-AU" dirty="0"/>
              <a:t>First of all, </a:t>
            </a:r>
            <a:r>
              <a:rPr lang="en-AU" b="1" dirty="0"/>
              <a:t>the development of third-party SDK does not come with adequate transparency</a:t>
            </a:r>
            <a:r>
              <a:rPr lang="en-AU" dirty="0"/>
              <a:t>. </a:t>
            </a:r>
          </a:p>
          <a:p>
            <a:endParaRPr lang="en-AU" b="1" dirty="0"/>
          </a:p>
          <a:p>
            <a:r>
              <a:rPr lang="en-AU" b="1" dirty="0"/>
              <a:t>[READ]</a:t>
            </a:r>
          </a:p>
          <a:p>
            <a:endParaRPr lang="en-US" b="1" dirty="0"/>
          </a:p>
          <a:p>
            <a:r>
              <a:rPr lang="en-US" b="0" dirty="0"/>
              <a:t>Second, there is insufficient regulations in the market.</a:t>
            </a:r>
          </a:p>
          <a:p>
            <a:endParaRPr lang="en-US" b="0" dirty="0"/>
          </a:p>
          <a:p>
            <a:r>
              <a:rPr lang="en-US" b="1" dirty="0"/>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27</a:t>
            </a:fld>
            <a:endParaRPr lang="en-SG"/>
          </a:p>
        </p:txBody>
      </p:sp>
    </p:spTree>
    <p:extLst>
      <p:ext uri="{BB962C8B-B14F-4D97-AF65-F5344CB8AC3E}">
        <p14:creationId xmlns:p14="http://schemas.microsoft.com/office/powerpoint/2010/main" val="556555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slides provide some relevant literature that inspires us to initialize this study.</a:t>
            </a:r>
          </a:p>
          <a:p>
            <a:endParaRPr lang="en-AU" dirty="0"/>
          </a:p>
          <a:p>
            <a:r>
              <a:rPr lang="en-AU" dirty="0"/>
              <a:t>Mostly, we refer to the existing research in two fields. One is third-party SDKs privacy leakage analysis. </a:t>
            </a:r>
            <a:r>
              <a:rPr lang="en-AU" b="1" dirty="0"/>
              <a:t>[READ]</a:t>
            </a:r>
          </a:p>
          <a:p>
            <a:endParaRPr lang="en-AU" b="1" dirty="0"/>
          </a:p>
          <a:p>
            <a:r>
              <a:rPr lang="en-AU" b="0" dirty="0"/>
              <a:t>The other filed that we are interested in, is privacy compliance evaluation.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28</a:t>
            </a:fld>
            <a:endParaRPr lang="en-SG"/>
          </a:p>
        </p:txBody>
      </p:sp>
    </p:spTree>
    <p:extLst>
      <p:ext uri="{BB962C8B-B14F-4D97-AF65-F5344CB8AC3E}">
        <p14:creationId xmlns:p14="http://schemas.microsoft.com/office/powerpoint/2010/main" val="4110702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back to </a:t>
            </a:r>
            <a:r>
              <a:rPr lang="en-US" altLang="zh-CN" dirty="0"/>
              <a:t>my</a:t>
            </a:r>
            <a:r>
              <a:rPr lang="zh-CN" altLang="en-US" dirty="0"/>
              <a:t> </a:t>
            </a:r>
            <a:r>
              <a:rPr lang="en-US" altLang="zh-CN" dirty="0"/>
              <a:t>thesis</a:t>
            </a:r>
            <a:r>
              <a:rPr lang="en-AU" dirty="0"/>
              <a:t>. In this work, we aim to … </a:t>
            </a:r>
            <a:r>
              <a:rPr lang="en-AU" b="1" dirty="0"/>
              <a:t>[READ]</a:t>
            </a:r>
          </a:p>
          <a:p>
            <a:endParaRPr lang="en-AU" dirty="0"/>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29</a:t>
            </a:fld>
            <a:endParaRPr lang="en-SG"/>
          </a:p>
        </p:txBody>
      </p:sp>
    </p:spTree>
    <p:extLst>
      <p:ext uri="{BB962C8B-B14F-4D97-AF65-F5344CB8AC3E}">
        <p14:creationId xmlns:p14="http://schemas.microsoft.com/office/powerpoint/2010/main" val="3820487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back to </a:t>
            </a:r>
            <a:r>
              <a:rPr lang="en-US" altLang="zh-CN" dirty="0"/>
              <a:t>my</a:t>
            </a:r>
            <a:r>
              <a:rPr lang="zh-CN" altLang="en-US" dirty="0"/>
              <a:t> </a:t>
            </a:r>
            <a:r>
              <a:rPr lang="en-US" altLang="zh-CN" dirty="0"/>
              <a:t>thesis</a:t>
            </a:r>
            <a:r>
              <a:rPr lang="en-AU" dirty="0"/>
              <a:t>. In this work, we aim to … </a:t>
            </a:r>
            <a:r>
              <a:rPr lang="en-AU" b="1" dirty="0"/>
              <a:t>[READ]</a:t>
            </a:r>
          </a:p>
          <a:p>
            <a:endParaRPr lang="en-AU" dirty="0"/>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30</a:t>
            </a:fld>
            <a:endParaRPr lang="en-SG"/>
          </a:p>
        </p:txBody>
      </p:sp>
    </p:spTree>
    <p:extLst>
      <p:ext uri="{BB962C8B-B14F-4D97-AF65-F5344CB8AC3E}">
        <p14:creationId xmlns:p14="http://schemas.microsoft.com/office/powerpoint/2010/main" val="414109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sz="1800" b="1" i="0" u="none" strike="noStrike" dirty="0">
                <a:solidFill>
                  <a:srgbClr val="000000"/>
                </a:solidFill>
                <a:effectLst/>
                <a:latin typeface="Calibri" panose="020F0502020204030204" pitchFamily="34" charset="0"/>
              </a:rPr>
              <a:t>The Android ecosystem is well-known for the great number of third-party applications which greatly enriches our life, increasing our productivity.</a:t>
            </a:r>
            <a:endParaRPr lang="en-US" b="1"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However, this convenience comes with the cost of </a:t>
            </a:r>
            <a:r>
              <a:rPr lang="en-US" sz="1800" b="1" i="0" u="none" strike="noStrike" dirty="0">
                <a:solidFill>
                  <a:srgbClr val="000000"/>
                </a:solidFill>
                <a:effectLst/>
                <a:latin typeface="Calibri" panose="020F0502020204030204" pitchFamily="34" charset="0"/>
              </a:rPr>
              <a:t>our personal data, ranging from the diverse device identifiers to the users’ physical location, being pervasively accessed and utilized in the name of data analytics and personalized advertising purpose</a:t>
            </a:r>
            <a:r>
              <a:rPr lang="en-US" altLang="zh-CN" sz="1800" b="1" i="0" u="none" strike="noStrike" dirty="0">
                <a:solidFill>
                  <a:srgbClr val="000000"/>
                </a:solidFill>
                <a:effectLst/>
                <a:latin typeface="Calibri" panose="020F0502020204030204" pitchFamily="34" charset="0"/>
              </a:rPr>
              <a:t>s</a:t>
            </a:r>
            <a:r>
              <a:rPr lang="en-US" sz="1800" b="0" i="0" u="none" strike="noStrike" dirty="0">
                <a:solidFill>
                  <a:srgbClr val="000000"/>
                </a:solidFill>
                <a:effectLst/>
                <a:latin typeface="Calibri" panose="020F0502020204030204" pitchFamily="34" charset="0"/>
              </a:rPr>
              <a:t>.</a:t>
            </a:r>
            <a:endParaRPr lang="en-US" b="0" dirty="0">
              <a:effectLst/>
            </a:endParaRPr>
          </a:p>
          <a:p>
            <a:pPr rtl="0">
              <a:spcBef>
                <a:spcPts val="0"/>
              </a:spcBef>
              <a:spcAft>
                <a:spcPts val="800"/>
              </a:spcAft>
            </a:pPr>
            <a:r>
              <a:rPr lang="en-US" sz="1800" b="0" i="0" u="none" strike="noStrike" dirty="0">
                <a:solidFill>
                  <a:srgbClr val="000000"/>
                </a:solidFill>
                <a:effectLst/>
                <a:latin typeface="Calibri" panose="020F0502020204030204" pitchFamily="34" charset="0"/>
              </a:rPr>
              <a:t> </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3</a:t>
            </a:fld>
            <a:endParaRPr lang="en-SG"/>
          </a:p>
        </p:txBody>
      </p:sp>
    </p:spTree>
    <p:extLst>
      <p:ext uri="{BB962C8B-B14F-4D97-AF65-F5344CB8AC3E}">
        <p14:creationId xmlns:p14="http://schemas.microsoft.com/office/powerpoint/2010/main" val="1955436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a:t>
            </a:r>
            <a:r>
              <a:rPr lang="zh-CN" altLang="en-US" dirty="0"/>
              <a:t> </a:t>
            </a:r>
            <a:r>
              <a:rPr lang="en-US" altLang="zh-CN" dirty="0"/>
              <a:t>this</a:t>
            </a:r>
            <a:r>
              <a:rPr lang="zh-CN" altLang="en-US" dirty="0"/>
              <a:t> </a:t>
            </a:r>
            <a:r>
              <a:rPr lang="en-US" altLang="zh-CN" dirty="0"/>
              <a:t>study,</a:t>
            </a:r>
            <a:r>
              <a:rPr lang="zh-CN" altLang="en-US" dirty="0"/>
              <a:t> </a:t>
            </a:r>
            <a:r>
              <a:rPr lang="en-US" altLang="zh-CN" dirty="0"/>
              <a:t>we</a:t>
            </a:r>
            <a:r>
              <a:rPr lang="zh-CN" altLang="en-US" dirty="0"/>
              <a:t> </a:t>
            </a:r>
            <a:r>
              <a:rPr lang="en-US" altLang="zh-CN" dirty="0"/>
              <a:t>aim</a:t>
            </a:r>
            <a:r>
              <a:rPr lang="zh-CN" altLang="en-US" dirty="0"/>
              <a:t> </a:t>
            </a:r>
            <a:r>
              <a:rPr lang="en-US" altLang="zh-CN" dirty="0"/>
              <a:t>to</a:t>
            </a:r>
            <a:r>
              <a:rPr lang="zh-CN" altLang="en-US" dirty="0"/>
              <a:t> </a:t>
            </a:r>
            <a:r>
              <a:rPr lang="en-US" altLang="zh-CN" dirty="0"/>
              <a:t>identify</a:t>
            </a:r>
            <a:r>
              <a:rPr lang="en-AU" dirty="0"/>
              <a:t> as many types of user privacy as possible.</a:t>
            </a:r>
          </a:p>
          <a:p>
            <a:endParaRPr lang="en-AU" dirty="0"/>
          </a:p>
          <a:p>
            <a:r>
              <a:rPr lang="en-AU" dirty="0"/>
              <a:t>To better understand the scope of user privacy, we do not only take conventional privacy data into considerate, for example, users’ contact, photo, and calendar. </a:t>
            </a:r>
          </a:p>
          <a:p>
            <a:endParaRPr lang="en-AU" dirty="0"/>
          </a:p>
          <a:p>
            <a:r>
              <a:rPr lang="en-AU" dirty="0"/>
              <a:t>We also resort to the privacy-related changes in each … </a:t>
            </a:r>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31</a:t>
            </a:fld>
            <a:endParaRPr lang="en-SG"/>
          </a:p>
        </p:txBody>
      </p:sp>
    </p:spTree>
    <p:extLst>
      <p:ext uri="{BB962C8B-B14F-4D97-AF65-F5344CB8AC3E}">
        <p14:creationId xmlns:p14="http://schemas.microsoft.com/office/powerpoint/2010/main" val="2466037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address those challenges, we performed a systematic analysis in large-scale, as shown on the screen.</a:t>
            </a:r>
          </a:p>
          <a:p>
            <a:endParaRPr lang="en-AU" b="1" dirty="0"/>
          </a:p>
          <a:p>
            <a:r>
              <a:rPr lang="en-AU" b="0" dirty="0"/>
              <a:t>Generally speaking, our approach is two-fold. </a:t>
            </a:r>
          </a:p>
          <a:p>
            <a:endParaRPr lang="en-AU" b="1" dirty="0"/>
          </a:p>
          <a:p>
            <a:r>
              <a:rPr lang="en-AU" b="1" dirty="0"/>
              <a:t>[CLICK FOR THE NEXT SLIDE]</a:t>
            </a:r>
          </a:p>
          <a:p>
            <a:r>
              <a:rPr lang="en-AU" b="0" dirty="0"/>
              <a:t>We begin with collect</a:t>
            </a:r>
            <a:r>
              <a:rPr lang="en-US" altLang="zh-CN" b="0" dirty="0" err="1"/>
              <a:t>ing</a:t>
            </a:r>
            <a:r>
              <a:rPr lang="en-AU" b="0" dirty="0"/>
              <a:t> as many SDKs as possible from mainstream SDK release platform, to make this study in a large-scale.</a:t>
            </a:r>
          </a:p>
          <a:p>
            <a:endParaRPr lang="en-AU" b="0" dirty="0"/>
          </a:p>
          <a:p>
            <a:r>
              <a:rPr lang="en-AU" b="0" dirty="0"/>
              <a:t>After that, we perform two streams of analysis. First, we resort to the state-of-the-art large language models to help us understand and infer the privacy policies of SDKs, and then summarize what types of data that those SDKs claim to access.</a:t>
            </a:r>
          </a:p>
          <a:p>
            <a:endParaRPr lang="en-AU" b="0" dirty="0"/>
          </a:p>
          <a:p>
            <a:r>
              <a:rPr lang="en-AU" b="0" dirty="0"/>
              <a:t>For the second stream, we analyse the implementation of the collected SDKs. We resort to taint analysis to identify </a:t>
            </a:r>
            <a:r>
              <a:rPr lang="en-US" altLang="zh-CN" b="0" dirty="0"/>
              <a:t>any program trace that attempts to read user privacy and consequentially shares it to the public</a:t>
            </a:r>
            <a:r>
              <a:rPr lang="en-AU" altLang="zh-CN" b="0" dirty="0"/>
              <a:t>.</a:t>
            </a:r>
            <a:r>
              <a:rPr lang="zh-CN" altLang="en-US" b="0" dirty="0"/>
              <a:t> </a:t>
            </a:r>
            <a:r>
              <a:rPr lang="en-US" altLang="zh-CN" b="0" dirty="0"/>
              <a:t>Our study also aims to explore </a:t>
            </a:r>
            <a:r>
              <a:rPr lang="en-AU" b="0" dirty="0"/>
              <a:t>if there exists any potential leakage of personal privacy.</a:t>
            </a:r>
          </a:p>
          <a:p>
            <a:endParaRPr lang="en-AU" b="0" dirty="0"/>
          </a:p>
          <a:p>
            <a:r>
              <a:rPr lang="en-AU" b="0" dirty="0"/>
              <a:t>In the end, we combine the findings of two streams’ analysis and eventually unveil the landscape of SDK-level privacy preservation, followed by sharing our insights and recommendations.</a:t>
            </a:r>
            <a:endParaRPr lang="en-US" b="0" dirty="0"/>
          </a:p>
        </p:txBody>
      </p:sp>
      <p:sp>
        <p:nvSpPr>
          <p:cNvPr id="4" name="Slide Number Placeholder 3"/>
          <p:cNvSpPr>
            <a:spLocks noGrp="1"/>
          </p:cNvSpPr>
          <p:nvPr>
            <p:ph type="sldNum" sz="quarter" idx="5"/>
          </p:nvPr>
        </p:nvSpPr>
        <p:spPr/>
        <p:txBody>
          <a:bodyPr/>
          <a:lstStyle/>
          <a:p>
            <a:fld id="{B488E97E-AF29-4E59-A6E4-D1B9CD7E3329}" type="slidenum">
              <a:rPr lang="en-SG" smtClean="0"/>
              <a:t>32</a:t>
            </a:fld>
            <a:endParaRPr lang="en-SG"/>
          </a:p>
        </p:txBody>
      </p:sp>
    </p:spTree>
    <p:extLst>
      <p:ext uri="{BB962C8B-B14F-4D97-AF65-F5344CB8AC3E}">
        <p14:creationId xmlns:p14="http://schemas.microsoft.com/office/powerpoint/2010/main" val="3477359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resort to the latest large language models to help use understand the natural language in privacy policies.</a:t>
            </a:r>
          </a:p>
          <a:p>
            <a:r>
              <a:rPr lang="en-US" dirty="0"/>
              <a:t>The objective of this step is to extract which types of privacy data are claimed to be collected in the privacy policy documents.</a:t>
            </a:r>
          </a:p>
          <a:p>
            <a:endParaRPr lang="en-US" dirty="0"/>
          </a:p>
          <a:p>
            <a:r>
              <a:rPr lang="en-US" dirty="0"/>
              <a:t>To this end, we proposed an inference process. </a:t>
            </a:r>
          </a:p>
          <a:p>
            <a:r>
              <a:rPr lang="en-US" dirty="0"/>
              <a:t>For each SDK that provides a privacy policy, we take every sentence from the privacy policy to the language model as the </a:t>
            </a:r>
            <a:r>
              <a:rPr lang="en-US" b="1" dirty="0"/>
              <a:t>Premise</a:t>
            </a:r>
            <a:r>
              <a:rPr lang="en-US" dirty="0"/>
              <a:t>, and then we use a set of </a:t>
            </a:r>
            <a:r>
              <a:rPr lang="en-US" b="1" dirty="0"/>
              <a:t>hypothesis</a:t>
            </a:r>
            <a:r>
              <a:rPr lang="en-US" dirty="0"/>
              <a:t> to query the language model.</a:t>
            </a:r>
          </a:p>
          <a:p>
            <a:r>
              <a:rPr lang="en-US" dirty="0"/>
              <a:t>Specifically, as we have identified 41 data types of user privacy, we filled those 41 data types in a few template </a:t>
            </a:r>
            <a:r>
              <a:rPr lang="en-US" altLang="zh-CN" dirty="0"/>
              <a:t>queries, and let the language model determine whether the hypothesis entails the premise or not.</a:t>
            </a:r>
            <a:r>
              <a:rPr lang="en-US" dirty="0"/>
              <a:t> </a:t>
            </a:r>
          </a:p>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33</a:t>
            </a:fld>
            <a:endParaRPr lang="en-SG"/>
          </a:p>
        </p:txBody>
      </p:sp>
    </p:spTree>
    <p:extLst>
      <p:ext uri="{BB962C8B-B14F-4D97-AF65-F5344CB8AC3E}">
        <p14:creationId xmlns:p14="http://schemas.microsoft.com/office/powerpoint/2010/main" val="3434655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shown</a:t>
            </a:r>
            <a:r>
              <a:rPr lang="zh-CN" altLang="en-US" dirty="0"/>
              <a:t> </a:t>
            </a:r>
            <a:r>
              <a:rPr lang="en-US" altLang="zh-CN" dirty="0"/>
              <a:t>on</a:t>
            </a:r>
            <a:r>
              <a:rPr lang="zh-CN" altLang="en-US" dirty="0"/>
              <a:t> </a:t>
            </a:r>
            <a:r>
              <a:rPr lang="en-US" altLang="zh-CN" dirty="0"/>
              <a:t>this</a:t>
            </a:r>
            <a:r>
              <a:rPr lang="zh-CN" altLang="en-US" dirty="0"/>
              <a:t> </a:t>
            </a:r>
            <a:r>
              <a:rPr lang="en-US" altLang="zh-CN" dirty="0"/>
              <a:t>slide,</a:t>
            </a:r>
            <a:r>
              <a:rPr lang="zh-CN" altLang="en-US" dirty="0"/>
              <a:t> </a:t>
            </a:r>
            <a:r>
              <a:rPr lang="en-US" altLang="zh-CN" dirty="0"/>
              <a:t>each</a:t>
            </a:r>
            <a:r>
              <a:rPr lang="zh-CN" altLang="en-US" dirty="0"/>
              <a:t> </a:t>
            </a:r>
            <a:r>
              <a:rPr lang="en-US" altLang="zh-CN" dirty="0"/>
              <a:t>hypotheses</a:t>
            </a:r>
            <a:r>
              <a:rPr lang="zh-CN" altLang="en-US" dirty="0"/>
              <a:t> </a:t>
            </a:r>
            <a:r>
              <a:rPr lang="en-US" altLang="zh-CN" dirty="0"/>
              <a:t>set</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hypotheses,</a:t>
            </a:r>
            <a:r>
              <a:rPr lang="zh-CN" altLang="en-US" dirty="0"/>
              <a:t> </a:t>
            </a:r>
            <a:r>
              <a:rPr lang="en-US" altLang="zh-CN" dirty="0"/>
              <a:t>namely</a:t>
            </a:r>
            <a:r>
              <a:rPr lang="zh-CN" altLang="en-US" dirty="0"/>
              <a:t> </a:t>
            </a:r>
            <a:r>
              <a:rPr lang="en-US" altLang="zh-CN" dirty="0"/>
              <a:t>a</a:t>
            </a:r>
            <a:r>
              <a:rPr lang="zh-CN" altLang="en-US" dirty="0"/>
              <a:t> </a:t>
            </a:r>
            <a:r>
              <a:rPr lang="en-US" altLang="zh-CN" dirty="0" err="1"/>
              <a:t>postive</a:t>
            </a:r>
            <a:r>
              <a:rPr lang="zh-CN" altLang="en-US" dirty="0"/>
              <a:t> </a:t>
            </a:r>
            <a:r>
              <a:rPr lang="en-US" altLang="zh-CN" dirty="0"/>
              <a:t>hypothesis</a:t>
            </a:r>
            <a:r>
              <a:rPr lang="zh-CN" altLang="en-US" dirty="0"/>
              <a:t> </a:t>
            </a:r>
            <a:r>
              <a:rPr lang="en-US" altLang="zh-CN" dirty="0"/>
              <a:t>PH,</a:t>
            </a:r>
            <a:r>
              <a:rPr lang="zh-CN" altLang="en-US" dirty="0"/>
              <a:t> </a:t>
            </a:r>
            <a:r>
              <a:rPr lang="en-US" altLang="zh-CN" dirty="0"/>
              <a:t>a</a:t>
            </a:r>
            <a:r>
              <a:rPr lang="zh-CN" altLang="en-US" dirty="0"/>
              <a:t> </a:t>
            </a:r>
            <a:r>
              <a:rPr lang="en-US" altLang="zh-CN" dirty="0"/>
              <a:t>negative</a:t>
            </a:r>
            <a:r>
              <a:rPr lang="zh-CN" altLang="en-US" dirty="0"/>
              <a:t> </a:t>
            </a:r>
            <a:r>
              <a:rPr lang="en-US" altLang="zh-CN" dirty="0"/>
              <a:t>hypothesis</a:t>
            </a:r>
            <a:r>
              <a:rPr lang="zh-CN" altLang="en-US" dirty="0"/>
              <a:t> </a:t>
            </a:r>
            <a:r>
              <a:rPr lang="en-US" altLang="zh-CN" dirty="0"/>
              <a:t>NH,</a:t>
            </a:r>
            <a:r>
              <a:rPr lang="zh-CN" altLang="en-US" dirty="0"/>
              <a:t> </a:t>
            </a:r>
            <a:r>
              <a:rPr lang="en-US" altLang="zh-CN" dirty="0"/>
              <a:t>and</a:t>
            </a:r>
            <a:r>
              <a:rPr lang="zh-CN" altLang="en-US" dirty="0"/>
              <a:t> </a:t>
            </a:r>
            <a:r>
              <a:rPr lang="en-US" altLang="zh-CN" dirty="0"/>
              <a:t>an</a:t>
            </a:r>
            <a:r>
              <a:rPr lang="zh-CN" altLang="en-US" dirty="0"/>
              <a:t> </a:t>
            </a:r>
            <a:r>
              <a:rPr lang="en-US" altLang="zh-CN" dirty="0"/>
              <a:t>irrelevant</a:t>
            </a:r>
            <a:r>
              <a:rPr lang="zh-CN" altLang="en-US" dirty="0"/>
              <a:t> </a:t>
            </a:r>
            <a:r>
              <a:rPr lang="en-US" altLang="zh-CN" dirty="0"/>
              <a:t>hypothesis</a:t>
            </a:r>
            <a:r>
              <a:rPr lang="zh-CN" altLang="en-US" dirty="0"/>
              <a:t> </a:t>
            </a:r>
            <a:r>
              <a:rPr lang="en-US" altLang="zh-CN" dirty="0"/>
              <a:t>IH.</a:t>
            </a:r>
            <a:r>
              <a:rPr lang="zh-CN" altLang="en-US" dirty="0"/>
              <a:t> </a:t>
            </a:r>
            <a:endParaRPr lang="en-SG" altLang="zh-CN" dirty="0"/>
          </a:p>
          <a:p>
            <a:endParaRPr lang="en-SG" dirty="0"/>
          </a:p>
          <a:p>
            <a:r>
              <a:rPr lang="en-US" altLang="zh-CN" dirty="0"/>
              <a:t>We</a:t>
            </a:r>
            <a:r>
              <a:rPr lang="zh-CN" altLang="en-US" dirty="0"/>
              <a:t> </a:t>
            </a:r>
            <a:r>
              <a:rPr lang="en-US" altLang="zh-CN" dirty="0"/>
              <a:t>determine</a:t>
            </a:r>
            <a:r>
              <a:rPr lang="zh-CN" altLang="en-US" dirty="0"/>
              <a:t> </a:t>
            </a:r>
            <a:r>
              <a:rPr lang="en-US" altLang="zh-CN" dirty="0"/>
              <a:t>if</a:t>
            </a:r>
            <a:r>
              <a:rPr lang="zh-CN" altLang="en-US" dirty="0"/>
              <a:t> </a:t>
            </a:r>
            <a:r>
              <a:rPr lang="en-US" altLang="zh-CN" dirty="0"/>
              <a:t>a</a:t>
            </a:r>
            <a:r>
              <a:rPr lang="zh-CN" altLang="en-US" dirty="0"/>
              <a:t> </a:t>
            </a:r>
            <a:r>
              <a:rPr lang="en-US" altLang="zh-CN" dirty="0"/>
              <a:t>data</a:t>
            </a:r>
            <a:r>
              <a:rPr lang="zh-CN" altLang="en-US" dirty="0"/>
              <a:t> </a:t>
            </a:r>
            <a:r>
              <a:rPr lang="en-US" altLang="zh-CN" dirty="0"/>
              <a:t>type</a:t>
            </a:r>
            <a:r>
              <a:rPr lang="zh-CN" altLang="en-US" dirty="0"/>
              <a:t> </a:t>
            </a:r>
            <a:r>
              <a:rPr lang="en-US" altLang="zh-CN" dirty="0"/>
              <a:t>is</a:t>
            </a:r>
            <a:r>
              <a:rPr lang="zh-CN" altLang="en-US" dirty="0"/>
              <a:t> </a:t>
            </a:r>
            <a:r>
              <a:rPr lang="en-US" altLang="zh-CN" dirty="0"/>
              <a:t>claimed</a:t>
            </a:r>
            <a:r>
              <a:rPr lang="zh-CN" altLang="en-US" dirty="0"/>
              <a:t> </a:t>
            </a:r>
            <a:r>
              <a:rPr lang="en-US" altLang="zh-CN" dirty="0"/>
              <a:t>to</a:t>
            </a:r>
            <a:r>
              <a:rPr lang="zh-CN" altLang="en-US" dirty="0"/>
              <a:t> </a:t>
            </a:r>
            <a:r>
              <a:rPr lang="en-US" altLang="zh-CN" dirty="0"/>
              <a:t>be</a:t>
            </a:r>
            <a:r>
              <a:rPr lang="zh-CN" altLang="en-US" dirty="0"/>
              <a:t> </a:t>
            </a:r>
            <a:r>
              <a:rPr lang="en-US" altLang="zh-CN" dirty="0"/>
              <a:t>collected</a:t>
            </a:r>
            <a:r>
              <a:rPr lang="zh-CN" altLang="en-US" dirty="0"/>
              <a:t> </a:t>
            </a:r>
            <a:r>
              <a:rPr lang="en-US" altLang="zh-CN" dirty="0"/>
              <a:t>by</a:t>
            </a:r>
            <a:r>
              <a:rPr lang="zh-CN" altLang="en-US" dirty="0"/>
              <a:t> </a:t>
            </a:r>
            <a:r>
              <a:rPr lang="en-US" altLang="zh-CN" dirty="0"/>
              <a:t>the</a:t>
            </a:r>
            <a:r>
              <a:rPr lang="zh-CN" altLang="en-US" dirty="0"/>
              <a:t> </a:t>
            </a:r>
            <a:r>
              <a:rPr lang="en-US" altLang="zh-CN" dirty="0"/>
              <a:t>examined</a:t>
            </a:r>
            <a:r>
              <a:rPr lang="zh-CN" altLang="en-US" dirty="0"/>
              <a:t> </a:t>
            </a:r>
            <a:r>
              <a:rPr lang="en-US" altLang="zh-CN" dirty="0"/>
              <a:t>SDK</a:t>
            </a:r>
            <a:r>
              <a:rPr lang="zh-CN" altLang="en-US" dirty="0"/>
              <a:t> </a:t>
            </a:r>
            <a:r>
              <a:rPr lang="en-US" altLang="zh-CN" dirty="0"/>
              <a:t>if</a:t>
            </a:r>
            <a:r>
              <a:rPr lang="zh-CN" altLang="en-US" dirty="0"/>
              <a:t> </a:t>
            </a:r>
            <a:r>
              <a:rPr lang="en-US" altLang="zh-CN" dirty="0"/>
              <a:t>the</a:t>
            </a:r>
            <a:r>
              <a:rPr lang="zh-CN" altLang="en-US" dirty="0"/>
              <a:t> </a:t>
            </a:r>
            <a:r>
              <a:rPr lang="en-US" altLang="zh-CN" dirty="0"/>
              <a:t>score</a:t>
            </a:r>
            <a:r>
              <a:rPr lang="zh-CN" altLang="en-US" dirty="0"/>
              <a:t> </a:t>
            </a:r>
            <a:r>
              <a:rPr lang="en-US" altLang="zh-CN" dirty="0"/>
              <a:t>of</a:t>
            </a:r>
            <a:r>
              <a:rPr lang="zh-CN" altLang="en-US" dirty="0"/>
              <a:t> </a:t>
            </a:r>
            <a:r>
              <a:rPr lang="en-US" altLang="zh-CN" dirty="0"/>
              <a:t>PH</a:t>
            </a:r>
            <a:r>
              <a:rPr lang="zh-CN" altLang="en-US" dirty="0"/>
              <a:t> </a:t>
            </a:r>
            <a:r>
              <a:rPr lang="en-US" altLang="zh-CN" dirty="0"/>
              <a:t>is</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value</a:t>
            </a:r>
            <a:r>
              <a:rPr lang="zh-CN" altLang="en-US" dirty="0"/>
              <a:t> </a:t>
            </a:r>
            <a:r>
              <a:rPr lang="en-US" altLang="zh-CN" dirty="0"/>
              <a:t>and</a:t>
            </a:r>
            <a:r>
              <a:rPr lang="zh-CN" altLang="en-US" dirty="0"/>
              <a:t> </a:t>
            </a:r>
            <a:r>
              <a:rPr lang="en-US" altLang="zh-CN" dirty="0"/>
              <a:t>meanwhile,</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confidence</a:t>
            </a:r>
            <a:r>
              <a:rPr lang="zh-CN" altLang="en-US" dirty="0"/>
              <a:t> </a:t>
            </a:r>
            <a:r>
              <a:rPr lang="en-US" altLang="zh-CN" dirty="0" err="1"/>
              <a:t>socres</a:t>
            </a:r>
            <a:r>
              <a:rPr lang="zh-CN" altLang="en-US" dirty="0"/>
              <a:t> </a:t>
            </a:r>
            <a:r>
              <a:rPr lang="en-US" altLang="zh-CN" dirty="0"/>
              <a:t>of</a:t>
            </a:r>
            <a:r>
              <a:rPr lang="zh-CN" altLang="en-US" dirty="0"/>
              <a:t> </a:t>
            </a:r>
            <a:r>
              <a:rPr lang="en-US" altLang="zh-CN" dirty="0"/>
              <a:t>NH</a:t>
            </a:r>
            <a:r>
              <a:rPr lang="zh-CN" altLang="en-US" dirty="0"/>
              <a:t> </a:t>
            </a:r>
            <a:r>
              <a:rPr lang="en-US" altLang="zh-CN" dirty="0"/>
              <a:t>and</a:t>
            </a:r>
            <a:r>
              <a:rPr lang="zh-CN" altLang="en-US" dirty="0"/>
              <a:t> </a:t>
            </a:r>
            <a:r>
              <a:rPr lang="en-US" altLang="zh-CN" dirty="0"/>
              <a:t>IH.</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34</a:t>
            </a:fld>
            <a:endParaRPr lang="en-SG"/>
          </a:p>
        </p:txBody>
      </p:sp>
    </p:spTree>
    <p:extLst>
      <p:ext uri="{BB962C8B-B14F-4D97-AF65-F5344CB8AC3E}">
        <p14:creationId xmlns:p14="http://schemas.microsoft.com/office/powerpoint/2010/main" val="588845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As</a:t>
            </a:r>
            <a:r>
              <a:rPr lang="zh-CN" altLang="en-US" dirty="0"/>
              <a:t> </a:t>
            </a:r>
            <a:r>
              <a:rPr lang="en-US" altLang="zh-CN" dirty="0"/>
              <a:t>shown</a:t>
            </a:r>
            <a:r>
              <a:rPr lang="zh-CN" altLang="en-US" dirty="0"/>
              <a:t> </a:t>
            </a:r>
            <a:r>
              <a:rPr lang="en-US" altLang="zh-CN" dirty="0"/>
              <a:t>on</a:t>
            </a:r>
            <a:r>
              <a:rPr lang="zh-CN" altLang="en-US" dirty="0"/>
              <a:t> </a:t>
            </a:r>
            <a:r>
              <a:rPr lang="en-US" altLang="zh-CN" dirty="0"/>
              <a:t>this</a:t>
            </a:r>
            <a:r>
              <a:rPr lang="zh-CN" altLang="en-US" dirty="0"/>
              <a:t> </a:t>
            </a:r>
            <a:r>
              <a:rPr lang="en-US" altLang="zh-CN" dirty="0"/>
              <a:t>slide,</a:t>
            </a:r>
            <a:r>
              <a:rPr lang="zh-CN" altLang="en-US" dirty="0"/>
              <a:t> </a:t>
            </a:r>
            <a:r>
              <a:rPr lang="en-US" altLang="zh-CN" dirty="0"/>
              <a:t>each</a:t>
            </a:r>
            <a:r>
              <a:rPr lang="zh-CN" altLang="en-US" dirty="0"/>
              <a:t> </a:t>
            </a:r>
            <a:r>
              <a:rPr lang="en-US" altLang="zh-CN" dirty="0"/>
              <a:t>hypotheses</a:t>
            </a:r>
            <a:r>
              <a:rPr lang="zh-CN" altLang="en-US" dirty="0"/>
              <a:t> </a:t>
            </a:r>
            <a:r>
              <a:rPr lang="en-US" altLang="zh-CN" dirty="0"/>
              <a:t>set</a:t>
            </a:r>
            <a:r>
              <a:rPr lang="zh-CN" altLang="en-US" dirty="0"/>
              <a:t> </a:t>
            </a:r>
            <a:r>
              <a:rPr lang="en-US" altLang="zh-CN" dirty="0"/>
              <a:t>is</a:t>
            </a:r>
            <a:r>
              <a:rPr lang="zh-CN" altLang="en-US" dirty="0"/>
              <a:t> </a:t>
            </a:r>
            <a:r>
              <a:rPr lang="en-US" altLang="zh-CN" dirty="0"/>
              <a:t>composed</a:t>
            </a:r>
            <a:r>
              <a:rPr lang="zh-CN" altLang="en-US" dirty="0"/>
              <a:t> </a:t>
            </a:r>
            <a:r>
              <a:rPr lang="en-US" altLang="zh-CN" dirty="0"/>
              <a:t>of</a:t>
            </a:r>
            <a:r>
              <a:rPr lang="zh-CN" altLang="en-US" dirty="0"/>
              <a:t> </a:t>
            </a:r>
            <a:r>
              <a:rPr lang="en-US" altLang="zh-CN" dirty="0"/>
              <a:t>three</a:t>
            </a:r>
            <a:r>
              <a:rPr lang="zh-CN" altLang="en-US" dirty="0"/>
              <a:t> </a:t>
            </a:r>
            <a:r>
              <a:rPr lang="en-US" altLang="zh-CN" dirty="0"/>
              <a:t>hypotheses,</a:t>
            </a:r>
            <a:r>
              <a:rPr lang="zh-CN" altLang="en-US" dirty="0"/>
              <a:t> </a:t>
            </a:r>
            <a:r>
              <a:rPr lang="en-US" altLang="zh-CN" dirty="0"/>
              <a:t>namely</a:t>
            </a:r>
            <a:r>
              <a:rPr lang="zh-CN" altLang="en-US" dirty="0"/>
              <a:t> </a:t>
            </a:r>
            <a:r>
              <a:rPr lang="en-US" altLang="zh-CN" dirty="0"/>
              <a:t>a</a:t>
            </a:r>
            <a:r>
              <a:rPr lang="zh-CN" altLang="en-US" dirty="0"/>
              <a:t> </a:t>
            </a:r>
            <a:r>
              <a:rPr lang="en-US" altLang="zh-CN" dirty="0" err="1"/>
              <a:t>postive</a:t>
            </a:r>
            <a:r>
              <a:rPr lang="zh-CN" altLang="en-US" dirty="0"/>
              <a:t> </a:t>
            </a:r>
            <a:r>
              <a:rPr lang="en-US" altLang="zh-CN" dirty="0"/>
              <a:t>hypothesis</a:t>
            </a:r>
            <a:r>
              <a:rPr lang="zh-CN" altLang="en-US" dirty="0"/>
              <a:t> </a:t>
            </a:r>
            <a:r>
              <a:rPr lang="en-US" altLang="zh-CN" dirty="0"/>
              <a:t>PH,</a:t>
            </a:r>
            <a:r>
              <a:rPr lang="zh-CN" altLang="en-US" dirty="0"/>
              <a:t> </a:t>
            </a:r>
            <a:r>
              <a:rPr lang="en-US" altLang="zh-CN" dirty="0"/>
              <a:t>a</a:t>
            </a:r>
            <a:r>
              <a:rPr lang="zh-CN" altLang="en-US" dirty="0"/>
              <a:t> </a:t>
            </a:r>
            <a:r>
              <a:rPr lang="en-US" altLang="zh-CN" dirty="0"/>
              <a:t>negative</a:t>
            </a:r>
            <a:r>
              <a:rPr lang="zh-CN" altLang="en-US" dirty="0"/>
              <a:t> </a:t>
            </a:r>
            <a:r>
              <a:rPr lang="en-US" altLang="zh-CN" dirty="0"/>
              <a:t>hypothesis</a:t>
            </a:r>
            <a:r>
              <a:rPr lang="zh-CN" altLang="en-US" dirty="0"/>
              <a:t> </a:t>
            </a:r>
            <a:r>
              <a:rPr lang="en-US" altLang="zh-CN" dirty="0"/>
              <a:t>NH,</a:t>
            </a:r>
            <a:r>
              <a:rPr lang="zh-CN" altLang="en-US" dirty="0"/>
              <a:t> </a:t>
            </a:r>
            <a:r>
              <a:rPr lang="en-US" altLang="zh-CN" dirty="0"/>
              <a:t>and</a:t>
            </a:r>
            <a:r>
              <a:rPr lang="zh-CN" altLang="en-US" dirty="0"/>
              <a:t> </a:t>
            </a:r>
            <a:r>
              <a:rPr lang="en-US" altLang="zh-CN" dirty="0"/>
              <a:t>an</a:t>
            </a:r>
            <a:r>
              <a:rPr lang="zh-CN" altLang="en-US" dirty="0"/>
              <a:t> </a:t>
            </a:r>
            <a:r>
              <a:rPr lang="en-US" altLang="zh-CN" dirty="0"/>
              <a:t>irrelevant</a:t>
            </a:r>
            <a:r>
              <a:rPr lang="zh-CN" altLang="en-US" dirty="0"/>
              <a:t> </a:t>
            </a:r>
            <a:r>
              <a:rPr lang="en-US" altLang="zh-CN" dirty="0"/>
              <a:t>hypothesis</a:t>
            </a:r>
            <a:r>
              <a:rPr lang="zh-CN" altLang="en-US" dirty="0"/>
              <a:t> </a:t>
            </a:r>
            <a:r>
              <a:rPr lang="en-US" altLang="zh-CN" dirty="0"/>
              <a:t>IH.</a:t>
            </a:r>
            <a:r>
              <a:rPr lang="zh-CN" altLang="en-US" dirty="0"/>
              <a:t> </a:t>
            </a:r>
            <a:endParaRPr lang="en-SG" altLang="zh-CN" dirty="0"/>
          </a:p>
          <a:p>
            <a:endParaRPr lang="en-SG" dirty="0"/>
          </a:p>
          <a:p>
            <a:r>
              <a:rPr lang="en-US" altLang="zh-CN" dirty="0"/>
              <a:t>We</a:t>
            </a:r>
            <a:r>
              <a:rPr lang="zh-CN" altLang="en-US" dirty="0"/>
              <a:t> </a:t>
            </a:r>
            <a:r>
              <a:rPr lang="en-US" altLang="zh-CN" dirty="0"/>
              <a:t>determine</a:t>
            </a:r>
            <a:r>
              <a:rPr lang="zh-CN" altLang="en-US" dirty="0"/>
              <a:t> </a:t>
            </a:r>
            <a:r>
              <a:rPr lang="en-US" altLang="zh-CN" dirty="0"/>
              <a:t>if</a:t>
            </a:r>
            <a:r>
              <a:rPr lang="zh-CN" altLang="en-US" dirty="0"/>
              <a:t> </a:t>
            </a:r>
            <a:r>
              <a:rPr lang="en-US" altLang="zh-CN" dirty="0"/>
              <a:t>a</a:t>
            </a:r>
            <a:r>
              <a:rPr lang="zh-CN" altLang="en-US" dirty="0"/>
              <a:t> </a:t>
            </a:r>
            <a:r>
              <a:rPr lang="en-US" altLang="zh-CN" dirty="0"/>
              <a:t>data</a:t>
            </a:r>
            <a:r>
              <a:rPr lang="zh-CN" altLang="en-US" dirty="0"/>
              <a:t> </a:t>
            </a:r>
            <a:r>
              <a:rPr lang="en-US" altLang="zh-CN" dirty="0"/>
              <a:t>type</a:t>
            </a:r>
            <a:r>
              <a:rPr lang="zh-CN" altLang="en-US" dirty="0"/>
              <a:t> </a:t>
            </a:r>
            <a:r>
              <a:rPr lang="en-US" altLang="zh-CN" dirty="0"/>
              <a:t>is</a:t>
            </a:r>
            <a:r>
              <a:rPr lang="zh-CN" altLang="en-US" dirty="0"/>
              <a:t> </a:t>
            </a:r>
            <a:r>
              <a:rPr lang="en-US" altLang="zh-CN" dirty="0"/>
              <a:t>claimed</a:t>
            </a:r>
            <a:r>
              <a:rPr lang="zh-CN" altLang="en-US" dirty="0"/>
              <a:t> </a:t>
            </a:r>
            <a:r>
              <a:rPr lang="en-US" altLang="zh-CN" dirty="0"/>
              <a:t>to</a:t>
            </a:r>
            <a:r>
              <a:rPr lang="zh-CN" altLang="en-US" dirty="0"/>
              <a:t> </a:t>
            </a:r>
            <a:r>
              <a:rPr lang="en-US" altLang="zh-CN" dirty="0"/>
              <a:t>be</a:t>
            </a:r>
            <a:r>
              <a:rPr lang="zh-CN" altLang="en-US" dirty="0"/>
              <a:t> </a:t>
            </a:r>
            <a:r>
              <a:rPr lang="en-US" altLang="zh-CN" dirty="0"/>
              <a:t>collected</a:t>
            </a:r>
            <a:r>
              <a:rPr lang="zh-CN" altLang="en-US" dirty="0"/>
              <a:t> </a:t>
            </a:r>
            <a:r>
              <a:rPr lang="en-US" altLang="zh-CN" dirty="0"/>
              <a:t>by</a:t>
            </a:r>
            <a:r>
              <a:rPr lang="zh-CN" altLang="en-US" dirty="0"/>
              <a:t> </a:t>
            </a:r>
            <a:r>
              <a:rPr lang="en-US" altLang="zh-CN" dirty="0"/>
              <a:t>the</a:t>
            </a:r>
            <a:r>
              <a:rPr lang="zh-CN" altLang="en-US" dirty="0"/>
              <a:t> </a:t>
            </a:r>
            <a:r>
              <a:rPr lang="en-US" altLang="zh-CN" dirty="0"/>
              <a:t>examined</a:t>
            </a:r>
            <a:r>
              <a:rPr lang="zh-CN" altLang="en-US" dirty="0"/>
              <a:t> </a:t>
            </a:r>
            <a:r>
              <a:rPr lang="en-US" altLang="zh-CN" dirty="0"/>
              <a:t>SDK</a:t>
            </a:r>
            <a:r>
              <a:rPr lang="zh-CN" altLang="en-US" dirty="0"/>
              <a:t> </a:t>
            </a:r>
            <a:r>
              <a:rPr lang="en-US" altLang="zh-CN" dirty="0"/>
              <a:t>if</a:t>
            </a:r>
            <a:r>
              <a:rPr lang="zh-CN" altLang="en-US" dirty="0"/>
              <a:t> </a:t>
            </a:r>
            <a:r>
              <a:rPr lang="en-US" altLang="zh-CN" dirty="0"/>
              <a:t>the</a:t>
            </a:r>
            <a:r>
              <a:rPr lang="zh-CN" altLang="en-US" dirty="0"/>
              <a:t> </a:t>
            </a:r>
            <a:r>
              <a:rPr lang="en-US" altLang="zh-CN" dirty="0"/>
              <a:t>score</a:t>
            </a:r>
            <a:r>
              <a:rPr lang="zh-CN" altLang="en-US" dirty="0"/>
              <a:t> </a:t>
            </a:r>
            <a:r>
              <a:rPr lang="en-US" altLang="zh-CN" dirty="0"/>
              <a:t>of</a:t>
            </a:r>
            <a:r>
              <a:rPr lang="zh-CN" altLang="en-US" dirty="0"/>
              <a:t> </a:t>
            </a:r>
            <a:r>
              <a:rPr lang="en-US" altLang="zh-CN" dirty="0"/>
              <a:t>PH</a:t>
            </a:r>
            <a:r>
              <a:rPr lang="zh-CN" altLang="en-US" dirty="0"/>
              <a:t> </a:t>
            </a:r>
            <a:r>
              <a:rPr lang="en-US" altLang="zh-CN" dirty="0"/>
              <a:t>is</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threshold</a:t>
            </a:r>
            <a:r>
              <a:rPr lang="zh-CN" altLang="en-US" dirty="0"/>
              <a:t> </a:t>
            </a:r>
            <a:r>
              <a:rPr lang="en-US" altLang="zh-CN" dirty="0"/>
              <a:t>value</a:t>
            </a:r>
            <a:r>
              <a:rPr lang="zh-CN" altLang="en-US" dirty="0"/>
              <a:t> </a:t>
            </a:r>
            <a:r>
              <a:rPr lang="en-US" altLang="zh-CN" dirty="0"/>
              <a:t>and</a:t>
            </a:r>
            <a:r>
              <a:rPr lang="zh-CN" altLang="en-US" dirty="0"/>
              <a:t> </a:t>
            </a:r>
            <a:r>
              <a:rPr lang="en-US" altLang="zh-CN" dirty="0"/>
              <a:t>meanwhile,</a:t>
            </a:r>
            <a:r>
              <a:rPr lang="zh-CN" altLang="en-US" dirty="0"/>
              <a:t> </a:t>
            </a:r>
            <a:r>
              <a:rPr lang="en-US" altLang="zh-CN" dirty="0"/>
              <a:t>greater</a:t>
            </a:r>
            <a:r>
              <a:rPr lang="zh-CN" altLang="en-US" dirty="0"/>
              <a:t> </a:t>
            </a:r>
            <a:r>
              <a:rPr lang="en-US" altLang="zh-CN" dirty="0"/>
              <a:t>than</a:t>
            </a:r>
            <a:r>
              <a:rPr lang="zh-CN" altLang="en-US" dirty="0"/>
              <a:t> </a:t>
            </a:r>
            <a:r>
              <a:rPr lang="en-US" altLang="zh-CN" dirty="0"/>
              <a:t>the</a:t>
            </a:r>
            <a:r>
              <a:rPr lang="zh-CN" altLang="en-US" dirty="0"/>
              <a:t> </a:t>
            </a:r>
            <a:r>
              <a:rPr lang="en-US" altLang="zh-CN" dirty="0"/>
              <a:t>confidence</a:t>
            </a:r>
            <a:r>
              <a:rPr lang="zh-CN" altLang="en-US" dirty="0"/>
              <a:t> </a:t>
            </a:r>
            <a:r>
              <a:rPr lang="en-US" altLang="zh-CN" dirty="0" err="1"/>
              <a:t>socres</a:t>
            </a:r>
            <a:r>
              <a:rPr lang="zh-CN" altLang="en-US" dirty="0"/>
              <a:t> </a:t>
            </a:r>
            <a:r>
              <a:rPr lang="en-US" altLang="zh-CN" dirty="0"/>
              <a:t>of</a:t>
            </a:r>
            <a:r>
              <a:rPr lang="zh-CN" altLang="en-US" dirty="0"/>
              <a:t> </a:t>
            </a:r>
            <a:r>
              <a:rPr lang="en-US" altLang="zh-CN" dirty="0"/>
              <a:t>NH</a:t>
            </a:r>
            <a:r>
              <a:rPr lang="zh-CN" altLang="en-US" dirty="0"/>
              <a:t> </a:t>
            </a:r>
            <a:r>
              <a:rPr lang="en-US" altLang="zh-CN" dirty="0"/>
              <a:t>and</a:t>
            </a:r>
            <a:r>
              <a:rPr lang="zh-CN" altLang="en-US" dirty="0"/>
              <a:t> </a:t>
            </a:r>
            <a:r>
              <a:rPr lang="en-US" altLang="zh-CN" dirty="0"/>
              <a:t>IH.</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35</a:t>
            </a:fld>
            <a:endParaRPr lang="en-SG"/>
          </a:p>
        </p:txBody>
      </p:sp>
    </p:spTree>
    <p:extLst>
      <p:ext uri="{BB962C8B-B14F-4D97-AF65-F5344CB8AC3E}">
        <p14:creationId xmlns:p14="http://schemas.microsoft.com/office/powerpoint/2010/main" val="361032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This slide summarize our evaluation for this work, so, three research questions as usual.</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[READ THE SLIDE]</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36</a:t>
            </a:fld>
            <a:endParaRPr lang="en-SG"/>
          </a:p>
        </p:txBody>
      </p:sp>
    </p:spTree>
    <p:extLst>
      <p:ext uri="{BB962C8B-B14F-4D97-AF65-F5344CB8AC3E}">
        <p14:creationId xmlns:p14="http://schemas.microsoft.com/office/powerpoint/2010/main" val="2186352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now, let’s go to the RQ1 first.</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37</a:t>
            </a:fld>
            <a:endParaRPr lang="en-SG"/>
          </a:p>
        </p:txBody>
      </p:sp>
    </p:spTree>
    <p:extLst>
      <p:ext uri="{BB962C8B-B14F-4D97-AF65-F5344CB8AC3E}">
        <p14:creationId xmlns:p14="http://schemas.microsoft.com/office/powerpoint/2010/main" val="1404922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38</a:t>
            </a:fld>
            <a:endParaRPr lang="en-SG"/>
          </a:p>
        </p:txBody>
      </p:sp>
    </p:spTree>
    <p:extLst>
      <p:ext uri="{BB962C8B-B14F-4D97-AF65-F5344CB8AC3E}">
        <p14:creationId xmlns:p14="http://schemas.microsoft.com/office/powerpoint/2010/main" val="3583556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Our last research question, is to analyse the overall compliance.</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39</a:t>
            </a:fld>
            <a:endParaRPr lang="en-SG"/>
          </a:p>
        </p:txBody>
      </p:sp>
    </p:spTree>
    <p:extLst>
      <p:ext uri="{BB962C8B-B14F-4D97-AF65-F5344CB8AC3E}">
        <p14:creationId xmlns:p14="http://schemas.microsoft.com/office/powerpoint/2010/main" val="42937939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shows the </a:t>
            </a:r>
            <a:r>
              <a:rPr lang="en-US" altLang="zh-CN" dirty="0"/>
              <a:t>system</a:t>
            </a:r>
            <a:r>
              <a:rPr lang="zh-CN" altLang="en-US" dirty="0"/>
              <a:t> </a:t>
            </a:r>
            <a:r>
              <a:rPr lang="en-US" altLang="zh-CN" dirty="0"/>
              <a:t>settings</a:t>
            </a:r>
            <a:r>
              <a:rPr lang="zh-CN" altLang="en-US" dirty="0"/>
              <a:t> </a:t>
            </a:r>
            <a:r>
              <a:rPr lang="en-US" altLang="zh-CN" dirty="0"/>
              <a:t>injection</a:t>
            </a:r>
            <a:r>
              <a:rPr lang="zh-CN" altLang="en-US" dirty="0"/>
              <a:t> </a:t>
            </a:r>
            <a:r>
              <a:rPr lang="en-US" altLang="zh-CN" dirty="0"/>
              <a:t>issues</a:t>
            </a:r>
            <a:r>
              <a:rPr lang="zh-CN" altLang="en-US" dirty="0"/>
              <a:t> </a:t>
            </a:r>
            <a:r>
              <a:rPr lang="en-US" altLang="zh-CN" dirty="0"/>
              <a:t>we</a:t>
            </a:r>
            <a:r>
              <a:rPr lang="zh-CN" altLang="en-US" dirty="0"/>
              <a:t> </a:t>
            </a:r>
            <a:r>
              <a:rPr lang="en-US" altLang="zh-CN" dirty="0"/>
              <a:t>have</a:t>
            </a:r>
            <a:r>
              <a:rPr lang="zh-CN" altLang="en-US" dirty="0"/>
              <a:t> </a:t>
            </a:r>
            <a:r>
              <a:rPr lang="en-US" altLang="zh-CN" dirty="0"/>
              <a:t>discovered</a:t>
            </a:r>
            <a:r>
              <a:rPr lang="zh-CN" altLang="en-US" dirty="0"/>
              <a:t> </a:t>
            </a:r>
            <a:r>
              <a:rPr lang="en-US" altLang="zh-CN" dirty="0"/>
              <a:t>during</a:t>
            </a:r>
            <a:r>
              <a:rPr lang="zh-CN" altLang="en-US" dirty="0"/>
              <a:t> </a:t>
            </a:r>
            <a:r>
              <a:rPr lang="en-US" altLang="zh-CN" dirty="0"/>
              <a:t>our</a:t>
            </a:r>
            <a:r>
              <a:rPr lang="zh-CN" altLang="en-US" dirty="0"/>
              <a:t> </a:t>
            </a:r>
            <a:r>
              <a:rPr lang="en-US" altLang="zh-CN" dirty="0"/>
              <a:t>analysis,</a:t>
            </a:r>
            <a:r>
              <a:rPr lang="zh-CN" altLang="en-US" dirty="0"/>
              <a:t> </a:t>
            </a:r>
            <a:r>
              <a:rPr lang="en-US" altLang="zh-CN" dirty="0"/>
              <a:t>and</a:t>
            </a:r>
            <a:r>
              <a:rPr lang="zh-CN" altLang="en-US" dirty="0"/>
              <a:t> </a:t>
            </a:r>
            <a:r>
              <a:rPr lang="en-US" altLang="zh-CN" dirty="0"/>
              <a:t>the</a:t>
            </a:r>
            <a:r>
              <a:rPr lang="zh-CN" altLang="en-US" dirty="0"/>
              <a:t> </a:t>
            </a:r>
            <a:r>
              <a:rPr lang="en-AU" dirty="0"/>
              <a:t>4 exploits identified from the 158 SDKs.</a:t>
            </a:r>
          </a:p>
          <a:p>
            <a:endParaRPr lang="en-AU" b="1" dirty="0"/>
          </a:p>
          <a:p>
            <a:r>
              <a:rPr lang="en-AU" b="1" dirty="0"/>
              <a:t>[READ]</a:t>
            </a:r>
          </a:p>
          <a:p>
            <a:endParaRPr lang="en-AU" b="1" dirty="0"/>
          </a:p>
          <a:p>
            <a:r>
              <a:rPr lang="en-US" altLang="zh-CN" b="1" dirty="0"/>
              <a:t>Here</a:t>
            </a:r>
            <a:r>
              <a:rPr lang="zh-CN" altLang="en-US" b="1" dirty="0"/>
              <a:t> </a:t>
            </a:r>
            <a:r>
              <a:rPr lang="en-US" altLang="zh-CN" b="1" dirty="0"/>
              <a:t>we</a:t>
            </a:r>
            <a:r>
              <a:rPr lang="zh-CN" altLang="en-US" b="1" dirty="0"/>
              <a:t> </a:t>
            </a:r>
            <a:r>
              <a:rPr lang="en-US" altLang="zh-CN" b="1" dirty="0"/>
              <a:t>highlight</a:t>
            </a:r>
            <a:r>
              <a:rPr lang="zh-CN" altLang="en-US" b="1" dirty="0"/>
              <a:t> </a:t>
            </a:r>
            <a:r>
              <a:rPr lang="en-US" altLang="zh-CN" b="1" dirty="0"/>
              <a:t>that</a:t>
            </a:r>
            <a:r>
              <a:rPr lang="zh-CN" altLang="en-US" b="1" dirty="0"/>
              <a:t> </a:t>
            </a:r>
            <a:r>
              <a:rPr lang="en-US" altLang="zh-CN" b="1" dirty="0"/>
              <a:t>...</a:t>
            </a:r>
            <a:r>
              <a:rPr lang="zh-CN" altLang="en-US" b="1" dirty="0"/>
              <a:t> </a:t>
            </a:r>
            <a:r>
              <a:rPr lang="en-US" altLang="zh-CN" b="1" dirty="0"/>
              <a:t>(impact)</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40</a:t>
            </a:fld>
            <a:endParaRPr lang="en-SG"/>
          </a:p>
        </p:txBody>
      </p:sp>
    </p:spTree>
    <p:extLst>
      <p:ext uri="{BB962C8B-B14F-4D97-AF65-F5344CB8AC3E}">
        <p14:creationId xmlns:p14="http://schemas.microsoft.com/office/powerpoint/2010/main" val="1577344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other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hand</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the protection of personal data has gained a great deal of attention around the world. </a:t>
            </a: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As of 2022, there are 137 out of 194 countries ha</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ve</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put in place legislation to secure personal data and privacy protection. </a:t>
            </a: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European Union’s GDPR is one of the most representative laws which is known to stipulate a large penalty if a company is found not properly handling users’ personal data.</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smart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phones,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our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daily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used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devices,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becoming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defense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against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privacy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infringement.</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4</a:t>
            </a:fld>
            <a:endParaRPr lang="en-SG"/>
          </a:p>
        </p:txBody>
      </p:sp>
    </p:spTree>
    <p:extLst>
      <p:ext uri="{BB962C8B-B14F-4D97-AF65-F5344CB8AC3E}">
        <p14:creationId xmlns:p14="http://schemas.microsoft.com/office/powerpoint/2010/main" val="22157585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41</a:t>
            </a:fld>
            <a:endParaRPr lang="en-SG"/>
          </a:p>
        </p:txBody>
      </p:sp>
    </p:spTree>
    <p:extLst>
      <p:ext uri="{BB962C8B-B14F-4D97-AF65-F5344CB8AC3E}">
        <p14:creationId xmlns:p14="http://schemas.microsoft.com/office/powerpoint/2010/main" val="31160707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wrap up, in this work, we achieved three contributions. </a:t>
            </a:r>
          </a:p>
          <a:p>
            <a:endParaRPr lang="en-AU" dirty="0"/>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42</a:t>
            </a:fld>
            <a:endParaRPr lang="en-SG"/>
          </a:p>
        </p:txBody>
      </p:sp>
    </p:spTree>
    <p:extLst>
      <p:ext uri="{BB962C8B-B14F-4D97-AF65-F5344CB8AC3E}">
        <p14:creationId xmlns:p14="http://schemas.microsoft.com/office/powerpoint/2010/main" val="22023204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now we are arriving at the third study, which is also the last research of this thesis, </a:t>
            </a:r>
            <a:r>
              <a:rPr lang="en-US" altLang="zh-CN" b="1" dirty="0"/>
              <a:t>Privacy-preserving</a:t>
            </a:r>
            <a:r>
              <a:rPr lang="zh-CN" altLang="en-US" b="1" dirty="0"/>
              <a:t> </a:t>
            </a:r>
            <a:r>
              <a:rPr lang="en-US" altLang="zh-CN" b="1" dirty="0"/>
              <a:t>B</a:t>
            </a:r>
            <a:r>
              <a:rPr lang="en-AU" b="1" dirty="0" err="1"/>
              <a:t>yzantine</a:t>
            </a:r>
            <a:r>
              <a:rPr lang="en-AU" b="1" dirty="0"/>
              <a:t>-resilient federated learning for lightweight devices</a:t>
            </a:r>
            <a:r>
              <a:rPr lang="en-AU" dirty="0"/>
              <a:t>.</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43</a:t>
            </a:fld>
            <a:endParaRPr lang="en-SG"/>
          </a:p>
        </p:txBody>
      </p:sp>
    </p:spTree>
    <p:extLst>
      <p:ext uri="{BB962C8B-B14F-4D97-AF65-F5344CB8AC3E}">
        <p14:creationId xmlns:p14="http://schemas.microsoft.com/office/powerpoint/2010/main" val="988186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mn-lt"/>
              </a:rPr>
              <a:t>Along with the raise of smartphone, machine learning, or more precisely deep machine learning, brings another wave of technical progress during the last decade</a:t>
            </a:r>
            <a:r>
              <a:rPr lang="en-AU" sz="1200" b="0" i="0" u="none" strike="noStrike" baseline="0" dirty="0">
                <a:latin typeface="+mn-lt"/>
              </a:rPr>
              <a:t>.</a:t>
            </a:r>
          </a:p>
          <a:p>
            <a:pPr algn="l"/>
            <a:r>
              <a:rPr lang="en-AU" sz="1200" b="1" i="0" u="none" strike="noStrike" baseline="0" dirty="0">
                <a:latin typeface="+mn-lt"/>
              </a:rPr>
              <a:t>[READ]</a:t>
            </a:r>
            <a:endParaRPr lang="en-SG" sz="1200" b="1" dirty="0">
              <a:latin typeface="+mn-l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44</a:t>
            </a:fld>
            <a:endParaRPr lang="en-SG"/>
          </a:p>
        </p:txBody>
      </p:sp>
    </p:spTree>
    <p:extLst>
      <p:ext uri="{BB962C8B-B14F-4D97-AF65-F5344CB8AC3E}">
        <p14:creationId xmlns:p14="http://schemas.microsoft.com/office/powerpoint/2010/main" val="11936133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Unfortunately, same as centralized machine learning,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FL is prone to be manipulated by malicious clients.</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Byzantine failure is a major threat to FL due to its distributed paradigm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paradaim</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where malicious clients can deploy the "poisoning attack".</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According to the existing literature, we can summarize the poisoning attack into two types, namely untargeted attacks, and targeted attacks.</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Untargeted attacks aim to reduce the overall learning accuracy, and it is known to be (comparably) easier to defend. </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The latter,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targeted attacks,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aim to precisely misclassify.</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It is generally achieved b</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y label-flipping or embedding a backdoor pattern into the training set.</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45</a:t>
            </a:fld>
            <a:endParaRPr lang="en-US"/>
          </a:p>
        </p:txBody>
      </p:sp>
    </p:spTree>
    <p:extLst>
      <p:ext uri="{BB962C8B-B14F-4D97-AF65-F5344CB8AC3E}">
        <p14:creationId xmlns:p14="http://schemas.microsoft.com/office/powerpoint/2010/main" val="37544122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Given the threat of Byzantine failure, how to achieve Byzantine-resilient FL becomes an open question in the research community. </a:t>
            </a:r>
          </a:p>
          <a:p>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There are dozens of publications on this topic during the past few years, and we find most existing research address the Byzantine failure challenge through the lens of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Byzantine-resilient aggregations, or shortly we call them “Robust Aggregations”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“AGRs”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Existing </a:t>
            </a:r>
            <a:r>
              <a:rPr lang="en-US" sz="1800" i="0" kern="100" dirty="0">
                <a:effectLst/>
                <a:latin typeface="Calibri" panose="020F0502020204030204" pitchFamily="34" charset="0"/>
                <a:ea typeface="DengXian" panose="02010600030101010101" pitchFamily="2" charset="-122"/>
                <a:cs typeface="Times New Roman" panose="02020603050405020304" pitchFamily="18" charset="0"/>
              </a:rPr>
              <a:t>robust aggregations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include</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widely</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used</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i="0" kern="100" dirty="0">
                <a:effectLst/>
                <a:latin typeface="Calibri" panose="020F0502020204030204" pitchFamily="34" charset="0"/>
                <a:ea typeface="DengXian" panose="02010600030101010101" pitchFamily="2" charset="-122"/>
                <a:cs typeface="Times New Roman" panose="02020603050405020304" pitchFamily="18" charset="0"/>
              </a:rPr>
              <a:t>Median and Trimmed-mean</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More</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advanced</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AGRs</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also</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i="0" kern="100" dirty="0">
                <a:effectLst/>
                <a:latin typeface="Calibri" panose="020F0502020204030204" pitchFamily="34" charset="0"/>
                <a:ea typeface="DengXian" panose="02010600030101010101" pitchFamily="2" charset="-122"/>
                <a:cs typeface="Times New Roman" panose="02020603050405020304" pitchFamily="18" charset="0"/>
              </a:rPr>
              <a:t>include</a:t>
            </a:r>
            <a:r>
              <a:rPr lang="zh-CN" altLang="en-US" sz="1800" i="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Krum, Multi-Krum, and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Bulyan</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Besides robust aggregations, there also exists some Auxiliary (but effective) defenses, which are either designed to take place in the Pre-aggregation stage or Post-aggregation stage.</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On this slide, I just show some typical defenses in different streams, and these approaches are known as state-of-the-art in recent research.</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46</a:t>
            </a:fld>
            <a:endParaRPr lang="en-US"/>
          </a:p>
        </p:txBody>
      </p:sp>
    </p:spTree>
    <p:extLst>
      <p:ext uri="{BB962C8B-B14F-4D97-AF65-F5344CB8AC3E}">
        <p14:creationId xmlns:p14="http://schemas.microsoft.com/office/powerpoint/2010/main" val="13271102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literature, we find existing defense approaches, more or less, have limitations in practice, which we aim to address in this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a result, we propose a pruning technique for FL and name our solution FLAP.</a:t>
            </a:r>
          </a:p>
          <a:p>
            <a:endParaRPr lang="en-US" dirty="0"/>
          </a:p>
          <a:p>
            <a:r>
              <a:rPr lang="en-US" dirty="0"/>
              <a:t>For Byzantine resilient aggregations, they tend to over-rely on the estimation of the number of malicious clients, which is the most critical limitation because nobody can precisely know which clients are malicious in a dynamic, distributed and adversarial scenario. For that reason, FLAP is designed as an auxiliary defense that can be a great relief.</a:t>
            </a:r>
          </a:p>
          <a:p>
            <a:endParaRPr lang="en-US" dirty="0"/>
          </a:p>
          <a:p>
            <a:r>
              <a:rPr lang="en-US" dirty="0"/>
              <a:t>FLAP also aims to address the compatibility issue of existing auxiliary approaches. In other words, most existing auxiliary defense techniques more or less modify the generic FL process and therefore, cannot work with each other into one FL application.</a:t>
            </a:r>
          </a:p>
          <a:p>
            <a:endParaRPr lang="en-US" dirty="0"/>
          </a:p>
          <a:p>
            <a:r>
              <a:rPr lang="en-US" dirty="0"/>
              <a:t>Moreover, as we adopt data-free pruning, our FLAP do not request participating clients' cooperation, and do not ask them to disclose any part of their training dataset.</a:t>
            </a:r>
          </a:p>
        </p:txBody>
      </p:sp>
      <p:sp>
        <p:nvSpPr>
          <p:cNvPr id="4" name="Slide Number Placeholder 3"/>
          <p:cNvSpPr>
            <a:spLocks noGrp="1"/>
          </p:cNvSpPr>
          <p:nvPr>
            <p:ph type="sldNum" sz="quarter" idx="5"/>
          </p:nvPr>
        </p:nvSpPr>
        <p:spPr/>
        <p:txBody>
          <a:bodyPr/>
          <a:lstStyle/>
          <a:p>
            <a:fld id="{BCBA125F-BC95-F549-B696-81D46856DA69}" type="slidenum">
              <a:rPr lang="en-US" smtClean="0"/>
              <a:t>47</a:t>
            </a:fld>
            <a:endParaRPr lang="en-US"/>
          </a:p>
        </p:txBody>
      </p:sp>
    </p:spTree>
    <p:extLst>
      <p:ext uri="{BB962C8B-B14F-4D97-AF65-F5344CB8AC3E}">
        <p14:creationId xmlns:p14="http://schemas.microsoft.com/office/powerpoint/2010/main" val="16213502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FLAP is motivated by an insight that model pruning could disable the insignificant and dormant parameters, and by doing this, enhance the robustness against Byzantine attack.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figure on this slide shows an approach overview of FLAP.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the first 3 steps are exactly the generic FL process. What we have done for FLAP is step 4, right after the server comes up with the aggregated model by using WHATEVER aggregation algorithm.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Then, FLAP performs pruning over the newly aggregated model and takes the pruned model as the global model for the next round of training. </a:t>
            </a:r>
          </a:p>
          <a:p>
            <a:endParaRPr lang="en-US" dirty="0"/>
          </a:p>
          <a:p>
            <a:r>
              <a:rPr lang="en-US" dirty="0"/>
              <a:t>By doing this, FLAP can natively work with any existing defense technique, including both robust aggregation and auxiliary defenses, as long as they follow the basic FL paradigm.</a:t>
            </a:r>
          </a:p>
        </p:txBody>
      </p:sp>
      <p:sp>
        <p:nvSpPr>
          <p:cNvPr id="4" name="Slide Number Placeholder 3"/>
          <p:cNvSpPr>
            <a:spLocks noGrp="1"/>
          </p:cNvSpPr>
          <p:nvPr>
            <p:ph type="sldNum" sz="quarter" idx="5"/>
          </p:nvPr>
        </p:nvSpPr>
        <p:spPr/>
        <p:txBody>
          <a:bodyPr/>
          <a:lstStyle/>
          <a:p>
            <a:fld id="{BCBA125F-BC95-F549-B696-81D46856DA69}" type="slidenum">
              <a:rPr lang="en-US" smtClean="0"/>
              <a:t>48</a:t>
            </a:fld>
            <a:endParaRPr lang="en-US"/>
          </a:p>
        </p:txBody>
      </p:sp>
    </p:spTree>
    <p:extLst>
      <p:ext uri="{BB962C8B-B14F-4D97-AF65-F5344CB8AC3E}">
        <p14:creationId xmlns:p14="http://schemas.microsoft.com/office/powerpoint/2010/main" val="4089650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pruning process, we designed different pruning approach for different types of layers.</a:t>
            </a:r>
          </a:p>
          <a:p>
            <a:r>
              <a:rPr lang="en-US" dirty="0"/>
              <a:t>For dense layers, we adopt pair-wise pruning, which means we always choose hidden units in pairs, cut one, and keep the other. We use cross-layer saliency-based sampling to locate the hidden units to be pruned. As the pruned model needs to be used for continuous training, our pruning does not really cut the hidden units, but zero out the hidden units' parameters instead.</a:t>
            </a:r>
          </a:p>
          <a:p>
            <a:endParaRPr lang="en-US" dirty="0"/>
          </a:p>
          <a:p>
            <a:r>
              <a:rPr lang="en-US" dirty="0"/>
              <a:t>On the other hand, for the convolutional layers, FLAP uses a very straightforward scaled-based sampling strategy to zero out the least salient channels according to their L1-norm, as shown in the figures on this slide.</a:t>
            </a:r>
          </a:p>
        </p:txBody>
      </p:sp>
      <p:sp>
        <p:nvSpPr>
          <p:cNvPr id="4" name="Slide Number Placeholder 3"/>
          <p:cNvSpPr>
            <a:spLocks noGrp="1"/>
          </p:cNvSpPr>
          <p:nvPr>
            <p:ph type="sldNum" sz="quarter" idx="5"/>
          </p:nvPr>
        </p:nvSpPr>
        <p:spPr/>
        <p:txBody>
          <a:bodyPr/>
          <a:lstStyle/>
          <a:p>
            <a:fld id="{BCBA125F-BC95-F549-B696-81D46856DA69}" type="slidenum">
              <a:rPr lang="en-US" smtClean="0"/>
              <a:t>49</a:t>
            </a:fld>
            <a:endParaRPr lang="en-US"/>
          </a:p>
        </p:txBody>
      </p:sp>
    </p:spTree>
    <p:extLst>
      <p:ext uri="{BB962C8B-B14F-4D97-AF65-F5344CB8AC3E}">
        <p14:creationId xmlns:p14="http://schemas.microsoft.com/office/powerpoint/2010/main" val="32509484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evaluation of FLAP begins with investigating whether FLAP is effective in benign settings.</a:t>
            </a:r>
          </a:p>
          <a:p>
            <a:r>
              <a:rPr lang="en-US" dirty="0"/>
              <a:t> </a:t>
            </a:r>
          </a:p>
          <a:p>
            <a:r>
              <a:rPr lang="en-US" dirty="0"/>
              <a:t>We test FLAP on three models and compare the training process with the FL without FLAP.</a:t>
            </a:r>
            <a:r>
              <a:rPr lang="zh-CN" altLang="en-US" dirty="0"/>
              <a:t> </a:t>
            </a:r>
            <a:r>
              <a:rPr lang="en-US" dirty="0"/>
              <a:t>Our observations show that the growth of test accuracy of models with FLAP is almost identical </a:t>
            </a:r>
            <a:r>
              <a:rPr lang="en-US" altLang="zh-CN" dirty="0"/>
              <a:t>to</a:t>
            </a:r>
            <a:r>
              <a:rPr lang="en-US" dirty="0"/>
              <a:t> the models without it</a:t>
            </a:r>
            <a:r>
              <a:rPr lang="zh-CN" altLang="en-US" dirty="0"/>
              <a:t> </a:t>
            </a:r>
            <a:r>
              <a:rPr lang="en-US" dirty="0"/>
              <a:t>... [READ THE SLIDE]</a:t>
            </a:r>
          </a:p>
          <a:p>
            <a:endParaRPr lang="en-US" dirty="0"/>
          </a:p>
          <a:p>
            <a:r>
              <a:rPr lang="en-US" dirty="0"/>
              <a:t>As a result, FLAP shows promising fidelity preservation in a non-adversarial setting, and it DOES NOT impair the learning process.</a:t>
            </a:r>
          </a:p>
        </p:txBody>
      </p:sp>
      <p:sp>
        <p:nvSpPr>
          <p:cNvPr id="4" name="Slide Number Placeholder 3"/>
          <p:cNvSpPr>
            <a:spLocks noGrp="1"/>
          </p:cNvSpPr>
          <p:nvPr>
            <p:ph type="sldNum" sz="quarter" idx="5"/>
          </p:nvPr>
        </p:nvSpPr>
        <p:spPr/>
        <p:txBody>
          <a:bodyPr/>
          <a:lstStyle/>
          <a:p>
            <a:fld id="{BCBA125F-BC95-F549-B696-81D46856DA69}" type="slidenum">
              <a:rPr lang="en-US" smtClean="0"/>
              <a:t>51</a:t>
            </a:fld>
            <a:endParaRPr lang="en-US"/>
          </a:p>
        </p:txBody>
      </p:sp>
    </p:spTree>
    <p:extLst>
      <p:ext uri="{BB962C8B-B14F-4D97-AF65-F5344CB8AC3E}">
        <p14:creationId xmlns:p14="http://schemas.microsoft.com/office/powerpoint/2010/main" val="60285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800"/>
              </a:spcAft>
            </a:pPr>
            <a:r>
              <a:rPr lang="en-US" altLang="zh-CN" b="0" dirty="0">
                <a:effectLst/>
              </a:rPr>
              <a:t>Talking</a:t>
            </a:r>
            <a:r>
              <a:rPr lang="zh-CN" altLang="en-US" b="0" dirty="0">
                <a:effectLst/>
              </a:rPr>
              <a:t> </a:t>
            </a:r>
            <a:r>
              <a:rPr lang="en-US" altLang="zh-CN" b="0" dirty="0">
                <a:effectLst/>
              </a:rPr>
              <a:t>about</a:t>
            </a:r>
            <a:r>
              <a:rPr lang="zh-CN" altLang="en-US" b="0" dirty="0">
                <a:effectLst/>
              </a:rPr>
              <a:t> </a:t>
            </a:r>
            <a:r>
              <a:rPr lang="en-US" altLang="zh-CN" b="0" dirty="0">
                <a:effectLst/>
              </a:rPr>
              <a:t>personal</a:t>
            </a:r>
            <a:r>
              <a:rPr lang="zh-CN" altLang="en-US" b="0" dirty="0">
                <a:effectLst/>
              </a:rPr>
              <a:t> </a:t>
            </a:r>
            <a:r>
              <a:rPr lang="en-US" altLang="zh-CN" b="0" dirty="0">
                <a:effectLst/>
              </a:rPr>
              <a:t>data</a:t>
            </a:r>
            <a:r>
              <a:rPr lang="zh-CN" altLang="en-US" b="0" dirty="0">
                <a:effectLst/>
              </a:rPr>
              <a:t> </a:t>
            </a:r>
            <a:r>
              <a:rPr lang="en-US" altLang="zh-CN" b="0" dirty="0">
                <a:effectLst/>
              </a:rPr>
              <a:t>access,</a:t>
            </a:r>
            <a:r>
              <a:rPr lang="zh-CN" altLang="en-US" b="0" dirty="0">
                <a:effectLst/>
              </a:rPr>
              <a:t> </a:t>
            </a:r>
            <a:r>
              <a:rPr lang="en-US" altLang="zh-CN" b="0" dirty="0">
                <a:effectLst/>
              </a:rPr>
              <a:t>we</a:t>
            </a:r>
            <a:r>
              <a:rPr lang="zh-CN" altLang="en-US" b="0" dirty="0">
                <a:effectLst/>
              </a:rPr>
              <a:t> </a:t>
            </a:r>
            <a:r>
              <a:rPr lang="en-US" altLang="zh-CN" b="0" dirty="0">
                <a:effectLst/>
              </a:rPr>
              <a:t>assume</a:t>
            </a:r>
            <a:r>
              <a:rPr lang="zh-CN" altLang="en-US" b="0" dirty="0">
                <a:effectLst/>
              </a:rPr>
              <a:t> </a:t>
            </a:r>
            <a:r>
              <a:rPr lang="en-US" altLang="zh-CN" b="0" dirty="0">
                <a:effectLst/>
              </a:rPr>
              <a:t>the</a:t>
            </a:r>
            <a:r>
              <a:rPr lang="zh-CN" altLang="en-US" b="0" dirty="0">
                <a:effectLst/>
              </a:rPr>
              <a:t> </a:t>
            </a:r>
            <a:r>
              <a:rPr lang="en-US" altLang="zh-CN" b="0" dirty="0">
                <a:effectLst/>
              </a:rPr>
              <a:t>collection</a:t>
            </a:r>
            <a:r>
              <a:rPr lang="zh-CN" altLang="en-US" b="0" dirty="0">
                <a:effectLst/>
              </a:rPr>
              <a:t> </a:t>
            </a:r>
            <a:r>
              <a:rPr lang="en-US" altLang="zh-CN" b="0" dirty="0">
                <a:effectLst/>
              </a:rPr>
              <a:t>of</a:t>
            </a:r>
            <a:r>
              <a:rPr lang="zh-CN" altLang="en-US" b="0" dirty="0">
                <a:effectLst/>
              </a:rPr>
              <a:t> </a:t>
            </a:r>
            <a:r>
              <a:rPr lang="en-US" altLang="zh-CN" b="0" dirty="0">
                <a:effectLst/>
              </a:rPr>
              <a:t>personal</a:t>
            </a:r>
            <a:r>
              <a:rPr lang="zh-CN" altLang="en-US" b="0" dirty="0">
                <a:effectLst/>
              </a:rPr>
              <a:t> </a:t>
            </a:r>
            <a:r>
              <a:rPr lang="en-US" altLang="zh-CN" b="0" dirty="0">
                <a:effectLst/>
              </a:rPr>
              <a:t>data</a:t>
            </a:r>
            <a:r>
              <a:rPr lang="zh-CN" altLang="en-US" b="0" dirty="0">
                <a:effectLst/>
              </a:rPr>
              <a:t> </a:t>
            </a:r>
            <a:r>
              <a:rPr lang="en-US" altLang="zh-CN" b="0" dirty="0">
                <a:effectLst/>
              </a:rPr>
              <a:t>should</a:t>
            </a:r>
            <a:r>
              <a:rPr lang="zh-CN" altLang="en-US" b="0" dirty="0">
                <a:effectLst/>
              </a:rPr>
              <a:t> </a:t>
            </a:r>
            <a:r>
              <a:rPr lang="en-US" altLang="zh-CN" b="0" dirty="0">
                <a:effectLst/>
              </a:rPr>
              <a:t>all</a:t>
            </a:r>
            <a:r>
              <a:rPr lang="zh-CN" altLang="en-US" b="0" dirty="0">
                <a:effectLst/>
              </a:rPr>
              <a:t> </a:t>
            </a:r>
            <a:r>
              <a:rPr lang="en-US" altLang="zh-CN" b="0" dirty="0">
                <a:effectLst/>
              </a:rPr>
              <a:t>follow</a:t>
            </a:r>
            <a:r>
              <a:rPr lang="zh-CN" altLang="en-US" b="0" dirty="0">
                <a:effectLst/>
              </a:rPr>
              <a:t> </a:t>
            </a:r>
            <a:r>
              <a:rPr lang="en-US" altLang="zh-CN" b="0" dirty="0">
                <a:effectLst/>
              </a:rPr>
              <a:t>a</a:t>
            </a:r>
            <a:r>
              <a:rPr lang="zh-CN" altLang="en-US" b="0" dirty="0">
                <a:effectLst/>
              </a:rPr>
              <a:t> </a:t>
            </a:r>
            <a:r>
              <a:rPr lang="en-US" altLang="zh-CN" b="0" dirty="0">
                <a:effectLst/>
              </a:rPr>
              <a:t>simple</a:t>
            </a:r>
            <a:r>
              <a:rPr lang="zh-CN" altLang="en-US" b="0" dirty="0">
                <a:effectLst/>
              </a:rPr>
              <a:t> </a:t>
            </a:r>
            <a:r>
              <a:rPr lang="en-US" altLang="zh-CN" b="0" dirty="0">
                <a:effectLst/>
              </a:rPr>
              <a:t>routine:</a:t>
            </a:r>
            <a:r>
              <a:rPr lang="zh-CN" altLang="en-US" b="0" dirty="0">
                <a:effectLst/>
              </a:rPr>
              <a:t> </a:t>
            </a:r>
            <a:r>
              <a:rPr lang="en-US" altLang="zh-CN" b="0" dirty="0">
                <a:effectLst/>
              </a:rPr>
              <a:t>...</a:t>
            </a:r>
            <a:r>
              <a:rPr lang="zh-CN" altLang="en-US" b="0" dirty="0">
                <a:effectLst/>
              </a:rPr>
              <a:t> </a:t>
            </a:r>
            <a:r>
              <a:rPr lang="en-US" altLang="zh-CN" b="0" dirty="0">
                <a:effectLst/>
              </a:rPr>
              <a:t>[READ]</a:t>
            </a:r>
            <a:endParaRPr lang="en-US" b="0" dirty="0">
              <a:effectLst/>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5</a:t>
            </a:fld>
            <a:endParaRPr lang="en-SG"/>
          </a:p>
        </p:txBody>
      </p:sp>
    </p:spTree>
    <p:extLst>
      <p:ext uri="{BB962C8B-B14F-4D97-AF65-F5344CB8AC3E}">
        <p14:creationId xmlns:p14="http://schemas.microsoft.com/office/powerpoint/2010/main" val="318815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guarantee that FLAP won't impair the benign FL, our next research question aims to study </a:t>
            </a:r>
            <a:r>
              <a:rPr lang="en-US" sz="1200" dirty="0">
                <a:latin typeface="+mj-lt"/>
              </a:rPr>
              <a:t>if FLAP can boost</a:t>
            </a:r>
            <a:r>
              <a:rPr lang="en-US" dirty="0"/>
              <a:t>... [READ THE SLIDE]</a:t>
            </a:r>
          </a:p>
          <a:p>
            <a:endParaRPr lang="en-US" dirty="0"/>
          </a:p>
          <a:p>
            <a:r>
              <a:rPr lang="en-US" dirty="0"/>
              <a:t>We use 3 experimental settings to configure existing robust aggregations, to simulate when the server under-estimates, exactly estimates or over-estimates the number of malicious clients. </a:t>
            </a:r>
          </a:p>
          <a:p>
            <a:r>
              <a:rPr lang="en-US" dirty="0"/>
              <a:t>Since we perform our experiments in an adversarial setting, we record both the accuracy and error rate to evaluate the model robustness.</a:t>
            </a:r>
          </a:p>
        </p:txBody>
      </p:sp>
      <p:sp>
        <p:nvSpPr>
          <p:cNvPr id="4" name="Slide Number Placeholder 3"/>
          <p:cNvSpPr>
            <a:spLocks noGrp="1"/>
          </p:cNvSpPr>
          <p:nvPr>
            <p:ph type="sldNum" sz="quarter" idx="5"/>
          </p:nvPr>
        </p:nvSpPr>
        <p:spPr/>
        <p:txBody>
          <a:bodyPr/>
          <a:lstStyle/>
          <a:p>
            <a:fld id="{BCBA125F-BC95-F549-B696-81D46856DA69}" type="slidenum">
              <a:rPr lang="en-US" smtClean="0"/>
              <a:t>52</a:t>
            </a:fld>
            <a:endParaRPr lang="en-US"/>
          </a:p>
        </p:txBody>
      </p:sp>
    </p:spTree>
    <p:extLst>
      <p:ext uri="{BB962C8B-B14F-4D97-AF65-F5344CB8AC3E}">
        <p14:creationId xmlns:p14="http://schemas.microsoft.com/office/powerpoint/2010/main" val="1552729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research question, we conduct two sets of experiments. Our first set of experiments focus on comparing FLAP with </a:t>
            </a:r>
            <a:r>
              <a:rPr lang="en-US" dirty="0" err="1"/>
              <a:t>SoTA</a:t>
            </a:r>
            <a:r>
              <a:rPr lang="en-US" dirty="0"/>
              <a:t> Byzantine-resilient aggregations.</a:t>
            </a:r>
          </a:p>
          <a:p>
            <a:endParaRPr lang="en-US" dirty="0"/>
          </a:p>
          <a:p>
            <a:r>
              <a:rPr lang="en-US" dirty="0"/>
              <a:t>Given the experimental outcome, we observed that the existing Byzantine-resilient aggregations work well, but only when the server has sufficiently estimated the number of malicious clients, which corresponds to the perfect and radical modes in the table.</a:t>
            </a:r>
          </a:p>
          <a:p>
            <a:endParaRPr lang="en-US" dirty="0"/>
          </a:p>
          <a:p>
            <a:r>
              <a:rPr lang="en-US" dirty="0"/>
              <a:t>However, we remark that knowing how many malicious clients are there, is absolutely difficult in real-life scenarios.</a:t>
            </a:r>
          </a:p>
          <a:p>
            <a:endParaRPr lang="en-US" dirty="0"/>
          </a:p>
          <a:p>
            <a:r>
              <a:rPr lang="en-US" dirty="0"/>
              <a:t>[CLICK]</a:t>
            </a:r>
          </a:p>
          <a:p>
            <a:r>
              <a:rPr lang="en-US" altLang="zh-CN" dirty="0"/>
              <a:t>But</a:t>
            </a:r>
            <a:r>
              <a:rPr lang="zh-CN" altLang="en-US" dirty="0"/>
              <a:t> </a:t>
            </a:r>
            <a:r>
              <a:rPr lang="en-US" altLang="zh-CN" dirty="0"/>
              <a:t>f</a:t>
            </a:r>
            <a:r>
              <a:rPr lang="en-US" dirty="0"/>
              <a:t>or FLAP, we find its adoption is independent of the server's knowledge about the attacker population.</a:t>
            </a:r>
          </a:p>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53</a:t>
            </a:fld>
            <a:endParaRPr lang="en-US"/>
          </a:p>
        </p:txBody>
      </p:sp>
    </p:spTree>
    <p:extLst>
      <p:ext uri="{BB962C8B-B14F-4D97-AF65-F5344CB8AC3E}">
        <p14:creationId xmlns:p14="http://schemas.microsoft.com/office/powerpoint/2010/main" val="4065947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THE PREVIOUS SLIDE]</a:t>
            </a:r>
          </a:p>
          <a:p>
            <a:endParaRPr lang="en-US" dirty="0"/>
          </a:p>
          <a:p>
            <a:r>
              <a:rPr lang="en-US" dirty="0"/>
              <a:t>So our conclusion of this set of experiments is that, we find FLAP can improve the FL in all 3 configurations of the two aggregations, bringing 2 digit reduction in error rate and test accuracy improvement.</a:t>
            </a:r>
          </a:p>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54</a:t>
            </a:fld>
            <a:endParaRPr lang="en-US"/>
          </a:p>
        </p:txBody>
      </p:sp>
    </p:spTree>
    <p:extLst>
      <p:ext uri="{BB962C8B-B14F-4D97-AF65-F5344CB8AC3E}">
        <p14:creationId xmlns:p14="http://schemas.microsoft.com/office/powerpoint/2010/main" val="29612929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last set of experiments compares FLAP with the latest adversarial and defensive models.</a:t>
            </a:r>
          </a:p>
          <a:p>
            <a:r>
              <a:rPr lang="en-US" dirty="0"/>
              <a:t>Again, we highlight that FLAP does not aim to replace the existing defense but to co-exist with them and boost the robustness preservation.</a:t>
            </a:r>
          </a:p>
          <a:p>
            <a:r>
              <a:rPr lang="en-US" dirty="0"/>
              <a:t>Thus, we carry out benchmarking from FL with and without FLAP.</a:t>
            </a:r>
          </a:p>
          <a:p>
            <a:endParaRPr lang="en-US" dirty="0"/>
          </a:p>
          <a:p>
            <a:r>
              <a:rPr lang="en-US" dirty="0"/>
              <a:t>Our benchmarking objects, include the ERR+LFR defense, also known as Fang's defense; and partial and full knowledge attack, which refer to Fang's attack in some literature.</a:t>
            </a:r>
          </a:p>
        </p:txBody>
      </p:sp>
      <p:sp>
        <p:nvSpPr>
          <p:cNvPr id="4" name="Slide Number Placeholder 3"/>
          <p:cNvSpPr>
            <a:spLocks noGrp="1"/>
          </p:cNvSpPr>
          <p:nvPr>
            <p:ph type="sldNum" sz="quarter" idx="5"/>
          </p:nvPr>
        </p:nvSpPr>
        <p:spPr/>
        <p:txBody>
          <a:bodyPr/>
          <a:lstStyle/>
          <a:p>
            <a:fld id="{BCBA125F-BC95-F549-B696-81D46856DA69}" type="slidenum">
              <a:rPr lang="en-US" smtClean="0"/>
              <a:t>55</a:t>
            </a:fld>
            <a:endParaRPr lang="en-US"/>
          </a:p>
        </p:txBody>
      </p:sp>
    </p:spTree>
    <p:extLst>
      <p:ext uri="{BB962C8B-B14F-4D97-AF65-F5344CB8AC3E}">
        <p14:creationId xmlns:p14="http://schemas.microsoft.com/office/powerpoint/2010/main" val="30307509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would like to skip describing our data and directly present our findings in this experiment.</a:t>
            </a:r>
          </a:p>
          <a:p>
            <a:endParaRPr lang="en-US" dirty="0"/>
          </a:p>
          <a:p>
            <a:r>
              <a:rPr lang="en-US" dirty="0"/>
              <a:t>We find FLAP is effective towards Byzantine-robust FL in both benign and adversarial environments, and it CAN boost the existing defense towards a higher degree of Byzantine-robustness.</a:t>
            </a:r>
          </a:p>
        </p:txBody>
      </p:sp>
      <p:sp>
        <p:nvSpPr>
          <p:cNvPr id="4" name="Slide Number Placeholder 3"/>
          <p:cNvSpPr>
            <a:spLocks noGrp="1"/>
          </p:cNvSpPr>
          <p:nvPr>
            <p:ph type="sldNum" sz="quarter" idx="5"/>
          </p:nvPr>
        </p:nvSpPr>
        <p:spPr/>
        <p:txBody>
          <a:bodyPr/>
          <a:lstStyle/>
          <a:p>
            <a:fld id="{BCBA125F-BC95-F549-B696-81D46856DA69}" type="slidenum">
              <a:rPr lang="en-US" smtClean="0"/>
              <a:t>56</a:t>
            </a:fld>
            <a:endParaRPr lang="en-US"/>
          </a:p>
        </p:txBody>
      </p:sp>
    </p:spTree>
    <p:extLst>
      <p:ext uri="{BB962C8B-B14F-4D97-AF65-F5344CB8AC3E}">
        <p14:creationId xmlns:p14="http://schemas.microsoft.com/office/powerpoint/2010/main" val="22425599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altLang="zh-CN" dirty="0"/>
              <a:t>it’s</a:t>
            </a:r>
            <a:r>
              <a:rPr lang="en-US" dirty="0"/>
              <a:t> time to wrap up.</a:t>
            </a:r>
          </a:p>
          <a:p>
            <a:r>
              <a:rPr lang="en-US" dirty="0"/>
              <a:t>In this paper, we propose FLAP, a novel FL pruning technique for enhancing robustness. It gets rid of the limitation of existing defenses.</a:t>
            </a:r>
          </a:p>
          <a:p>
            <a:endParaRPr lang="en-US" dirty="0"/>
          </a:p>
          <a:p>
            <a:r>
              <a:rPr lang="en-US" dirty="0"/>
              <a:t>We also perform an empirical study to explore the effectiveness of FLAP in an adversarial environment. </a:t>
            </a:r>
          </a:p>
          <a:p>
            <a:endParaRPr lang="en-US" dirty="0"/>
          </a:p>
          <a:p>
            <a:r>
              <a:rPr lang="en-US" dirty="0"/>
              <a:t>Last but not least, we conduct a comparative benchmarking with the </a:t>
            </a:r>
            <a:r>
              <a:rPr lang="en-US" dirty="0" err="1"/>
              <a:t>SoTA</a:t>
            </a:r>
            <a:r>
              <a:rPr lang="en-US" dirty="0"/>
              <a:t> defense techniques and show FLAP can outperform them and boost them towards a higher degree of Byzantine-robustness.</a:t>
            </a:r>
          </a:p>
        </p:txBody>
      </p:sp>
      <p:sp>
        <p:nvSpPr>
          <p:cNvPr id="4" name="Slide Number Placeholder 3"/>
          <p:cNvSpPr>
            <a:spLocks noGrp="1"/>
          </p:cNvSpPr>
          <p:nvPr>
            <p:ph type="sldNum" sz="quarter" idx="5"/>
          </p:nvPr>
        </p:nvSpPr>
        <p:spPr/>
        <p:txBody>
          <a:bodyPr/>
          <a:lstStyle/>
          <a:p>
            <a:fld id="{BCBA125F-BC95-F549-B696-81D46856DA69}" type="slidenum">
              <a:rPr lang="en-US" smtClean="0"/>
              <a:t>57</a:t>
            </a:fld>
            <a:endParaRPr lang="en-US"/>
          </a:p>
        </p:txBody>
      </p:sp>
    </p:spTree>
    <p:extLst>
      <p:ext uri="{BB962C8B-B14F-4D97-AF65-F5344CB8AC3E}">
        <p14:creationId xmlns:p14="http://schemas.microsoft.com/office/powerpoint/2010/main" val="9112834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r>
              <a:rPr lang="en-US" altLang="zh-CN" dirty="0"/>
              <a:t>it’s</a:t>
            </a:r>
            <a:r>
              <a:rPr lang="en-US" dirty="0"/>
              <a:t> time to wrap up.</a:t>
            </a:r>
          </a:p>
          <a:p>
            <a:r>
              <a:rPr lang="en-US" dirty="0"/>
              <a:t>In this paper, we propose FLAP, a novel FL pruning technique for enhancing robustness. It gets rid of the limitation of existing defenses.</a:t>
            </a:r>
          </a:p>
          <a:p>
            <a:endParaRPr lang="en-US" dirty="0"/>
          </a:p>
          <a:p>
            <a:r>
              <a:rPr lang="en-US" dirty="0"/>
              <a:t>We also perform an empirical study to explore the effectiveness of FLAP in an adversarial environment. </a:t>
            </a:r>
          </a:p>
          <a:p>
            <a:endParaRPr lang="en-US" dirty="0"/>
          </a:p>
          <a:p>
            <a:r>
              <a:rPr lang="en-US" dirty="0"/>
              <a:t>Last but not least, we conduct a comparative benchmarking with the </a:t>
            </a:r>
            <a:r>
              <a:rPr lang="en-US" dirty="0" err="1"/>
              <a:t>SoTA</a:t>
            </a:r>
            <a:r>
              <a:rPr lang="en-US" dirty="0"/>
              <a:t> defense techniques and show FLAP can outperform them and boost them towards a higher degree of Byzantine-robustness.</a:t>
            </a:r>
          </a:p>
        </p:txBody>
      </p:sp>
      <p:sp>
        <p:nvSpPr>
          <p:cNvPr id="4" name="Slide Number Placeholder 3"/>
          <p:cNvSpPr>
            <a:spLocks noGrp="1"/>
          </p:cNvSpPr>
          <p:nvPr>
            <p:ph type="sldNum" sz="quarter" idx="5"/>
          </p:nvPr>
        </p:nvSpPr>
        <p:spPr/>
        <p:txBody>
          <a:bodyPr/>
          <a:lstStyle/>
          <a:p>
            <a:fld id="{BCBA125F-BC95-F549-B696-81D46856DA69}" type="slidenum">
              <a:rPr lang="en-US" smtClean="0"/>
              <a:t>58</a:t>
            </a:fld>
            <a:endParaRPr lang="en-US"/>
          </a:p>
        </p:txBody>
      </p:sp>
    </p:spTree>
    <p:extLst>
      <p:ext uri="{BB962C8B-B14F-4D97-AF65-F5344CB8AC3E}">
        <p14:creationId xmlns:p14="http://schemas.microsoft.com/office/powerpoint/2010/main" val="28602858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59</a:t>
            </a:fld>
            <a:endParaRPr lang="en-SG"/>
          </a:p>
        </p:txBody>
      </p:sp>
    </p:spTree>
    <p:extLst>
      <p:ext uri="{BB962C8B-B14F-4D97-AF65-F5344CB8AC3E}">
        <p14:creationId xmlns:p14="http://schemas.microsoft.com/office/powerpoint/2010/main" val="1063239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that’s all of my presentation, thanks for your time and thanks for listening. </a:t>
            </a:r>
          </a:p>
          <a:p>
            <a:r>
              <a:rPr lang="en-AU" dirty="0"/>
              <a:t>I am happy to answer your questions.</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60</a:t>
            </a:fld>
            <a:endParaRPr lang="en-SG"/>
          </a:p>
        </p:txBody>
      </p:sp>
    </p:spTree>
    <p:extLst>
      <p:ext uri="{BB962C8B-B14F-4D97-AF65-F5344CB8AC3E}">
        <p14:creationId xmlns:p14="http://schemas.microsoft.com/office/powerpoint/2010/main" val="175592524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61</a:t>
            </a:fld>
            <a:endParaRPr lang="en-SG"/>
          </a:p>
        </p:txBody>
      </p:sp>
    </p:spTree>
    <p:extLst>
      <p:ext uri="{BB962C8B-B14F-4D97-AF65-F5344CB8AC3E}">
        <p14:creationId xmlns:p14="http://schemas.microsoft.com/office/powerpoint/2010/main" val="685985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Now let’s move back to the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Android ecosystem, we learned that the personal data exfiltration in third-party apps has been extensively studied since the nascent stage of Android history. </a:t>
            </a:r>
          </a:p>
          <a:p>
            <a:pPr>
              <a:lnSpc>
                <a:spcPct val="107000"/>
              </a:lnSpc>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Another good news as a relief, is that Google has deployed strict and comprehensive regulation over third-party developers to ensure their apps to comply  with privacy and personal data protection laws globally.</a:t>
            </a:r>
          </a:p>
          <a:p>
            <a:pPr>
              <a:lnSpc>
                <a:spcPct val="107000"/>
              </a:lnSpc>
              <a:spcAft>
                <a:spcPts val="800"/>
              </a:spcAft>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However, all these efforts, only offer a partial view of the data exfiltration in the entire Android ecosystem. </a:t>
            </a:r>
          </a:p>
        </p:txBody>
      </p:sp>
      <p:sp>
        <p:nvSpPr>
          <p:cNvPr id="4" name="Slide Number Placeholder 3"/>
          <p:cNvSpPr>
            <a:spLocks noGrp="1"/>
          </p:cNvSpPr>
          <p:nvPr>
            <p:ph type="sldNum" sz="quarter" idx="5"/>
          </p:nvPr>
        </p:nvSpPr>
        <p:spPr/>
        <p:txBody>
          <a:bodyPr/>
          <a:lstStyle/>
          <a:p>
            <a:fld id="{B488E97E-AF29-4E59-A6E4-D1B9CD7E3329}" type="slidenum">
              <a:rPr lang="en-SG" smtClean="0"/>
              <a:t>6</a:t>
            </a:fld>
            <a:endParaRPr lang="en-SG"/>
          </a:p>
        </p:txBody>
      </p:sp>
    </p:spTree>
    <p:extLst>
      <p:ext uri="{BB962C8B-B14F-4D97-AF65-F5344CB8AC3E}">
        <p14:creationId xmlns:p14="http://schemas.microsoft.com/office/powerpoint/2010/main" val="405869154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488E97E-AF29-4E59-A6E4-D1B9CD7E3329}" type="slidenum">
              <a:rPr lang="en-SG" smtClean="0"/>
              <a:t>62</a:t>
            </a:fld>
            <a:endParaRPr lang="en-SG"/>
          </a:p>
        </p:txBody>
      </p:sp>
    </p:spTree>
    <p:extLst>
      <p:ext uri="{BB962C8B-B14F-4D97-AF65-F5344CB8AC3E}">
        <p14:creationId xmlns:p14="http://schemas.microsoft.com/office/powerpoint/2010/main" val="10718913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already recognized 6 pre-identified UUIs, our approach starts with documented channel assessment.</a:t>
            </a:r>
          </a:p>
          <a:p>
            <a:endParaRPr lang="en-US" dirty="0"/>
          </a:p>
          <a:p>
            <a:r>
              <a:rPr lang="en-US" dirty="0"/>
              <a:t>At this step, U2I2 tests the UUI access on behalf of a third-party application.</a:t>
            </a:r>
          </a:p>
          <a:p>
            <a:r>
              <a:rPr lang="en-US" dirty="0"/>
              <a:t>We aim to test 2 types of errors, namely legacy permissions and missing de-identification, for example the MAC address randomization in Android.</a:t>
            </a:r>
          </a:p>
          <a:p>
            <a:r>
              <a:rPr lang="en-US" dirty="0"/>
              <a:t> </a:t>
            </a:r>
          </a:p>
        </p:txBody>
      </p:sp>
      <p:sp>
        <p:nvSpPr>
          <p:cNvPr id="4" name="Slide Number Placeholder 3"/>
          <p:cNvSpPr>
            <a:spLocks noGrp="1"/>
          </p:cNvSpPr>
          <p:nvPr>
            <p:ph type="sldNum" sz="quarter" idx="5"/>
          </p:nvPr>
        </p:nvSpPr>
        <p:spPr/>
        <p:txBody>
          <a:bodyPr/>
          <a:lstStyle/>
          <a:p>
            <a:fld id="{B488E97E-AF29-4E59-A6E4-D1B9CD7E3329}" type="slidenum">
              <a:rPr lang="en-SG" smtClean="0"/>
              <a:t>63</a:t>
            </a:fld>
            <a:endParaRPr lang="en-SG"/>
          </a:p>
        </p:txBody>
      </p:sp>
    </p:spTree>
    <p:extLst>
      <p:ext uri="{BB962C8B-B14F-4D97-AF65-F5344CB8AC3E}">
        <p14:creationId xmlns:p14="http://schemas.microsoft.com/office/powerpoint/2010/main" val="627489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This slide demonstrates two typical static control flow of the API invocation.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API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getImei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second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err="1">
                <a:effectLst/>
                <a:latin typeface="Calibri" panose="020F0502020204030204" pitchFamily="34" charset="0"/>
                <a:ea typeface="DengXian" panose="02010600030101010101" pitchFamily="2" charset="-122"/>
                <a:cs typeface="Times New Roman" panose="02020603050405020304" pitchFamily="18" charset="0"/>
              </a:rPr>
              <a:t>getSerial</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Through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can see the invocation of API to access pre-identified UUI</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shares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similar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pattern.</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They</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are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usually handled by a system service,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shown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yellow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box on the screen.</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dashed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line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connecting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local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remote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context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represents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inter-process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communication,</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which</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realized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 Android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binding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mechanism.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after</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corresponding</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system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service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received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request,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continues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until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endpoint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UUI</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is to</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served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OS.</a:t>
            </a: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endPar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[CLICK FOR THE NEXT SLIDE]</a:t>
            </a:r>
            <a:endParaRPr lang="en-AU"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Okay,</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learned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from</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this</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control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flow?</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First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of</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all,</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we</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find</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that</a:t>
            </a:r>
            <a:r>
              <a:rPr lang="zh-CN" alt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kern="100" dirty="0">
                <a:solidFill>
                  <a:schemeClr val="tx1"/>
                </a:solidFill>
                <a:effectLst/>
                <a:latin typeface="Calibri" panose="020F0502020204030204" pitchFamily="34" charset="0"/>
                <a:ea typeface="DengXian" panose="02010600030101010101" pitchFamily="2" charset="-122"/>
                <a:cs typeface="Times New Roman" panose="02020603050405020304" pitchFamily="18" charset="0"/>
              </a:rPr>
              <a:t>t</a:t>
            </a:r>
            <a:r>
              <a:rPr lang="en-US" altLang="zh-CN" sz="1800" dirty="0">
                <a:solidFill>
                  <a:schemeClr val="tx1"/>
                </a:solidFill>
              </a:rPr>
              <a: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services.</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his inspires us to explore an access channel to directly invoke the public interfaces defined in system services. </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also find another access channel, called system properties, that appears in the green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box, as we find they are the actual provider of the serial number at the end of the control flow.</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64</a:t>
            </a:fld>
            <a:endParaRPr lang="en-SG"/>
          </a:p>
        </p:txBody>
      </p:sp>
    </p:spTree>
    <p:extLst>
      <p:ext uri="{BB962C8B-B14F-4D97-AF65-F5344CB8AC3E}">
        <p14:creationId xmlns:p14="http://schemas.microsoft.com/office/powerpoint/2010/main" val="17715537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a:lnSpc>
                <a:spcPct val="107000"/>
              </a:lnSpc>
              <a:spcAft>
                <a:spcPts val="800"/>
              </a:spcAft>
            </a:pP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p>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his inspires us to explore an access channel to directly invoke the public interfaces defined in system services. </a:t>
            </a:r>
          </a:p>
          <a:p>
            <a:pPr>
              <a:lnSpc>
                <a:spcPct val="107000"/>
              </a:lnSpc>
              <a:spcAft>
                <a:spcPts val="800"/>
              </a:spcAft>
            </a:pPr>
            <a:endParaRPr lang="en-AU"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b="1" kern="100" dirty="0">
                <a:effectLst/>
                <a:latin typeface="Calibri" panose="020F0502020204030204" pitchFamily="34" charset="0"/>
                <a:ea typeface="DengXian" panose="02010600030101010101" pitchFamily="2" charset="-122"/>
                <a:cs typeface="Times New Roman" panose="02020603050405020304" pitchFamily="18" charset="0"/>
              </a:rPr>
              <a:t>[CLICK]</a:t>
            </a:r>
            <a:endParaRPr lang="en-SG" sz="1800" b="1"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65</a:t>
            </a:fld>
            <a:endParaRPr lang="en-SG"/>
          </a:p>
        </p:txBody>
      </p:sp>
    </p:spTree>
    <p:extLst>
      <p:ext uri="{BB962C8B-B14F-4D97-AF65-F5344CB8AC3E}">
        <p14:creationId xmlns:p14="http://schemas.microsoft.com/office/powerpoint/2010/main" val="36324649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p>
          <a:p>
            <a:pPr marL="0" marR="0" lvl="0" indent="0" algn="l" defTabSz="914400" rtl="0" eaLnBrk="1" fontAlgn="auto" latinLnBrk="0" hangingPunct="1">
              <a:lnSpc>
                <a:spcPct val="107000"/>
              </a:lnSpc>
              <a:spcBef>
                <a:spcPts val="0"/>
              </a:spcBef>
              <a:spcAft>
                <a:spcPts val="800"/>
              </a:spcAft>
              <a:buClrTx/>
              <a:buSzTx/>
              <a:buFontTx/>
              <a:buNone/>
              <a:tabLst/>
              <a:defRPr/>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We also find another access channel, called system properties, appears in the green </a:t>
            </a:r>
            <a:r>
              <a:rPr lang="en-AU" sz="1800" kern="100" dirty="0" err="1">
                <a:effectLst/>
                <a:latin typeface="Calibri" panose="020F0502020204030204" pitchFamily="34" charset="0"/>
                <a:ea typeface="DengXian" panose="02010600030101010101" pitchFamily="2" charset="-122"/>
                <a:cs typeface="Times New Roman" panose="02020603050405020304" pitchFamily="18" charset="0"/>
              </a:rPr>
              <a:t>color</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box, as we find they are the actual provider of the serial number at the end of control flow.</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66</a:t>
            </a:fld>
            <a:endParaRPr lang="en-SG"/>
          </a:p>
        </p:txBody>
      </p:sp>
    </p:spTree>
    <p:extLst>
      <p:ext uri="{BB962C8B-B14F-4D97-AF65-F5344CB8AC3E}">
        <p14:creationId xmlns:p14="http://schemas.microsoft.com/office/powerpoint/2010/main" val="13466885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zh-CN" b="0" dirty="0"/>
              <a:t>For</a:t>
            </a:r>
            <a:r>
              <a:rPr lang="zh-CN" altLang="en-US" b="0" dirty="0"/>
              <a:t> </a:t>
            </a:r>
            <a:r>
              <a:rPr lang="en-US" altLang="zh-CN" b="0" dirty="0"/>
              <a:t>the</a:t>
            </a:r>
            <a:r>
              <a:rPr lang="zh-CN" altLang="en-US" b="0" dirty="0"/>
              <a:t> </a:t>
            </a:r>
            <a:r>
              <a:rPr lang="en-US" altLang="zh-CN" b="0" dirty="0" err="1"/>
              <a:t>miscellenous</a:t>
            </a:r>
            <a:r>
              <a:rPr lang="zh-CN" altLang="en-US" b="0" dirty="0"/>
              <a:t> </a:t>
            </a:r>
            <a:r>
              <a:rPr lang="en-US" altLang="zh-CN" b="0" dirty="0"/>
              <a:t>UUIs,</a:t>
            </a:r>
            <a:r>
              <a:rPr lang="zh-CN" altLang="en-US" b="0" dirty="0"/>
              <a:t> </a:t>
            </a:r>
            <a:r>
              <a:rPr lang="en-US" altLang="zh-CN" b="0" dirty="0"/>
              <a:t>we</a:t>
            </a:r>
            <a:r>
              <a:rPr lang="zh-CN" altLang="en-US" b="0" dirty="0"/>
              <a:t> </a:t>
            </a:r>
            <a:r>
              <a:rPr lang="en-US" altLang="zh-CN" b="0" dirty="0"/>
              <a:t>find</a:t>
            </a:r>
            <a:r>
              <a:rPr lang="zh-CN" altLang="en-US" b="0" dirty="0"/>
              <a:t> </a:t>
            </a:r>
            <a:r>
              <a:rPr lang="en-US" altLang="zh-CN" b="0" dirty="0"/>
              <a:t>14</a:t>
            </a:r>
            <a:r>
              <a:rPr lang="zh-CN" altLang="en-US" b="0" dirty="0"/>
              <a:t> </a:t>
            </a:r>
            <a:r>
              <a:rPr lang="en-US" altLang="zh-CN" b="0" dirty="0"/>
              <a:t>unique</a:t>
            </a:r>
            <a:r>
              <a:rPr lang="zh-CN" altLang="en-US" b="0" dirty="0"/>
              <a:t> </a:t>
            </a:r>
            <a:r>
              <a:rPr lang="en-US" altLang="zh-CN" b="0" dirty="0"/>
              <a:t>UUIs</a:t>
            </a:r>
            <a:r>
              <a:rPr lang="zh-CN" altLang="en-US" b="0" dirty="0"/>
              <a:t> </a:t>
            </a:r>
            <a:r>
              <a:rPr lang="en-US" altLang="zh-CN" b="0" dirty="0"/>
              <a:t>from</a:t>
            </a:r>
            <a:r>
              <a:rPr lang="zh-CN" altLang="en-US" b="0" dirty="0"/>
              <a:t> </a:t>
            </a:r>
            <a:r>
              <a:rPr lang="en-US" altLang="zh-CN" b="0" dirty="0"/>
              <a:t>18</a:t>
            </a:r>
            <a:r>
              <a:rPr lang="zh-CN" altLang="en-US" b="0" dirty="0"/>
              <a:t> </a:t>
            </a:r>
            <a:r>
              <a:rPr lang="en-US" altLang="zh-CN" b="0" dirty="0"/>
              <a:t>occurrences.</a:t>
            </a:r>
            <a:r>
              <a:rPr lang="zh-CN" altLang="en-US" b="0" dirty="0"/>
              <a:t> </a:t>
            </a:r>
            <a:endParaRPr lang="en-US" altLang="zh-CN" b="0" dirty="0"/>
          </a:p>
          <a:p>
            <a:r>
              <a:rPr lang="en-US" altLang="zh-CN" b="0" dirty="0"/>
              <a:t>The</a:t>
            </a:r>
            <a:r>
              <a:rPr lang="zh-CN" altLang="en-US" b="0" dirty="0"/>
              <a:t> </a:t>
            </a:r>
            <a:r>
              <a:rPr lang="en-US" altLang="zh-CN" b="0" dirty="0"/>
              <a:t>recognized</a:t>
            </a:r>
            <a:r>
              <a:rPr lang="zh-CN" altLang="en-US" b="0" dirty="0"/>
              <a:t> </a:t>
            </a:r>
            <a:r>
              <a:rPr lang="en-US" altLang="zh-CN" b="0" dirty="0" err="1"/>
              <a:t>miscellenous</a:t>
            </a:r>
            <a:r>
              <a:rPr lang="zh-CN" altLang="en-US" b="0" dirty="0"/>
              <a:t> </a:t>
            </a:r>
            <a:r>
              <a:rPr lang="en-US" altLang="zh-CN" b="0" dirty="0"/>
              <a:t>UUIs</a:t>
            </a:r>
            <a:r>
              <a:rPr lang="zh-CN" altLang="en-US" b="0" dirty="0"/>
              <a:t> </a:t>
            </a:r>
            <a:r>
              <a:rPr lang="en-US" altLang="zh-CN" b="0" dirty="0"/>
              <a:t>covers</a:t>
            </a:r>
            <a:r>
              <a:rPr lang="zh-CN" altLang="en-US" b="0" dirty="0"/>
              <a:t> </a:t>
            </a:r>
            <a:r>
              <a:rPr lang="en-US" altLang="zh-CN" b="0" dirty="0"/>
              <a:t>identifiers</a:t>
            </a:r>
            <a:r>
              <a:rPr lang="zh-CN" altLang="en-US" b="0" dirty="0"/>
              <a:t> </a:t>
            </a:r>
            <a:r>
              <a:rPr lang="en-US" altLang="zh-CN" b="0" dirty="0"/>
              <a:t>of</a:t>
            </a:r>
            <a:r>
              <a:rPr lang="zh-CN" altLang="en-US" b="0" dirty="0"/>
              <a:t> </a:t>
            </a:r>
            <a:r>
              <a:rPr lang="en-US" altLang="zh-CN" b="0" dirty="0"/>
              <a:t>NFC</a:t>
            </a:r>
            <a:r>
              <a:rPr lang="zh-CN" altLang="en-US" b="0" dirty="0"/>
              <a:t> </a:t>
            </a:r>
            <a:r>
              <a:rPr lang="en-US" altLang="zh-CN" b="0" dirty="0"/>
              <a:t>module,</a:t>
            </a:r>
            <a:r>
              <a:rPr lang="zh-CN" altLang="en-US" b="0" dirty="0"/>
              <a:t> </a:t>
            </a:r>
            <a:r>
              <a:rPr lang="en-US" altLang="zh-CN" b="0" dirty="0"/>
              <a:t>display</a:t>
            </a:r>
            <a:r>
              <a:rPr lang="zh-CN" altLang="en-US" b="0" dirty="0"/>
              <a:t> </a:t>
            </a:r>
            <a:r>
              <a:rPr lang="en-US" altLang="zh-CN" b="0" dirty="0"/>
              <a:t>panel,</a:t>
            </a:r>
            <a:r>
              <a:rPr lang="zh-CN" altLang="en-US" b="0" dirty="0"/>
              <a:t> </a:t>
            </a:r>
            <a:r>
              <a:rPr lang="en-US" altLang="zh-CN" b="0" dirty="0"/>
              <a:t>PCE,</a:t>
            </a:r>
            <a:r>
              <a:rPr lang="zh-CN" altLang="en-US" b="0" dirty="0"/>
              <a:t> </a:t>
            </a:r>
            <a:r>
              <a:rPr lang="en-US" altLang="zh-CN" b="0" dirty="0"/>
              <a:t>camera</a:t>
            </a:r>
            <a:r>
              <a:rPr lang="zh-CN" altLang="en-US" b="0" dirty="0"/>
              <a:t> </a:t>
            </a:r>
            <a:r>
              <a:rPr lang="en-US" altLang="zh-CN" b="0" dirty="0"/>
              <a:t>and</a:t>
            </a:r>
            <a:r>
              <a:rPr lang="zh-CN" altLang="en-US" b="0" dirty="0"/>
              <a:t> </a:t>
            </a:r>
            <a:r>
              <a:rPr lang="en-US" altLang="zh-CN" b="0" dirty="0"/>
              <a:t>fingerprint</a:t>
            </a:r>
            <a:r>
              <a:rPr lang="zh-CN" altLang="en-US" b="0" dirty="0"/>
              <a:t> </a:t>
            </a:r>
            <a:r>
              <a:rPr lang="en-US" altLang="zh-CN" b="0" dirty="0"/>
              <a:t>sensors.</a:t>
            </a:r>
            <a:endParaRPr lang="en-US" b="0" dirty="0"/>
          </a:p>
          <a:p>
            <a:endParaRPr lang="en-US" b="1" dirty="0"/>
          </a:p>
          <a:p>
            <a:r>
              <a:rPr lang="en-US" b="1" dirty="0"/>
              <a:t>[JUST READ]</a:t>
            </a:r>
            <a:endParaRPr lang="en-SG" b="1" dirty="0"/>
          </a:p>
        </p:txBody>
      </p:sp>
      <p:sp>
        <p:nvSpPr>
          <p:cNvPr id="4" name="Slide Number Placeholder 3"/>
          <p:cNvSpPr>
            <a:spLocks noGrp="1"/>
          </p:cNvSpPr>
          <p:nvPr>
            <p:ph type="sldNum" sz="quarter" idx="5"/>
          </p:nvPr>
        </p:nvSpPr>
        <p:spPr/>
        <p:txBody>
          <a:bodyPr/>
          <a:lstStyle/>
          <a:p>
            <a:fld id="{B488E97E-AF29-4E59-A6E4-D1B9CD7E3329}" type="slidenum">
              <a:rPr lang="en-SG" smtClean="0"/>
              <a:t>67</a:t>
            </a:fld>
            <a:endParaRPr lang="en-SG"/>
          </a:p>
        </p:txBody>
      </p:sp>
    </p:spTree>
    <p:extLst>
      <p:ext uri="{BB962C8B-B14F-4D97-AF65-F5344CB8AC3E}">
        <p14:creationId xmlns:p14="http://schemas.microsoft.com/office/powerpoint/2010/main" val="6552974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First of all, what are third-party SDKs?</a:t>
            </a:r>
          </a:p>
          <a:p>
            <a:r>
              <a:rPr lang="en-SG" dirty="0"/>
              <a:t>SDK stands for software development kit, which is a set of platform-specific building tools for developers. </a:t>
            </a:r>
            <a:r>
              <a:rPr lang="en-SG" b="1" dirty="0"/>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68</a:t>
            </a:fld>
            <a:endParaRPr lang="en-SG"/>
          </a:p>
        </p:txBody>
      </p:sp>
    </p:spTree>
    <p:extLst>
      <p:ext uri="{BB962C8B-B14F-4D97-AF65-F5344CB8AC3E}">
        <p14:creationId xmlns:p14="http://schemas.microsoft.com/office/powerpoint/2010/main" val="39176229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SDK collection, we retrieve as many third-party SDKs as possible.</a:t>
            </a:r>
          </a:p>
          <a:p>
            <a:r>
              <a:rPr lang="en-AU" b="1" dirty="0"/>
              <a:t>[READ]</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69</a:t>
            </a:fld>
            <a:endParaRPr lang="en-SG"/>
          </a:p>
        </p:txBody>
      </p:sp>
    </p:spTree>
    <p:extLst>
      <p:ext uri="{BB962C8B-B14F-4D97-AF65-F5344CB8AC3E}">
        <p14:creationId xmlns:p14="http://schemas.microsoft.com/office/powerpoint/2010/main" val="1640827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second stream, we analyze privacy policies that are written by unstructured natural languages. </a:t>
            </a:r>
          </a:p>
          <a:p>
            <a:r>
              <a:rPr lang="en-US" dirty="0"/>
              <a:t>To this end, we first collect privacy policies as well as all relevant information, here we name it META-INFORMATION, for each collected SDK.</a:t>
            </a:r>
          </a:p>
          <a:p>
            <a:r>
              <a:rPr lang="en-US" dirty="0"/>
              <a:t>A python crawler is implemented to retrieve those information from the two release platforms’ website.</a:t>
            </a:r>
          </a:p>
          <a:p>
            <a:endParaRPr lang="en-US" dirty="0"/>
          </a:p>
          <a:p>
            <a:r>
              <a:rPr lang="en-US" dirty="0"/>
              <a:t>As a result, we collected SDK name, its provider’s ID, Maven ID, and its functional category, to complement the privacy policy documents.</a:t>
            </a:r>
          </a:p>
          <a:p>
            <a:r>
              <a:rPr lang="en-US" dirty="0"/>
              <a:t>For the privacy policies, we crawl the linked webpage indexed by data safety section guidance on Google Play SDK index, and the linked webpage by privacy policy on CAICT website.</a:t>
            </a:r>
          </a:p>
          <a:p>
            <a:endParaRPr lang="en-US" dirty="0"/>
          </a:p>
          <a:p>
            <a:r>
              <a:rPr lang="en-US" dirty="0"/>
              <a:t>As mentioned before, the SDK markets do not have a strict and comprehensive regulation like app stores. We find that not all SDKs come with a privacy policy or equivalent document. </a:t>
            </a:r>
          </a:p>
          <a:p>
            <a:r>
              <a:rPr lang="en-US" dirty="0"/>
              <a:t>In the end, we only manage to collect privacy policies of 52 SDKs.</a:t>
            </a:r>
          </a:p>
        </p:txBody>
      </p:sp>
      <p:sp>
        <p:nvSpPr>
          <p:cNvPr id="4" name="Slide Number Placeholder 3"/>
          <p:cNvSpPr>
            <a:spLocks noGrp="1"/>
          </p:cNvSpPr>
          <p:nvPr>
            <p:ph type="sldNum" sz="quarter" idx="5"/>
          </p:nvPr>
        </p:nvSpPr>
        <p:spPr/>
        <p:txBody>
          <a:bodyPr/>
          <a:lstStyle/>
          <a:p>
            <a:fld id="{B488E97E-AF29-4E59-A6E4-D1B9CD7E3329}" type="slidenum">
              <a:rPr lang="en-SG" smtClean="0"/>
              <a:t>70</a:t>
            </a:fld>
            <a:endParaRPr lang="en-SG"/>
          </a:p>
        </p:txBody>
      </p:sp>
    </p:spTree>
    <p:extLst>
      <p:ext uri="{BB962C8B-B14F-4D97-AF65-F5344CB8AC3E}">
        <p14:creationId xmlns:p14="http://schemas.microsoft.com/office/powerpoint/2010/main" val="3464624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slide shows the 41 types of privacy data organized into 5 classes. </a:t>
            </a:r>
          </a:p>
          <a:p>
            <a:r>
              <a:rPr lang="en-AU" dirty="0"/>
              <a:t>With those data types identified, we move our steps to taint analysis, which aims to help us understand “what types of privacy data that SDKs collect”.</a:t>
            </a:r>
          </a:p>
          <a:p>
            <a:endParaRPr lang="en-AU" dirty="0"/>
          </a:p>
          <a:p>
            <a:r>
              <a:rPr lang="en-AU" dirty="0"/>
              <a:t>Static taint analysis is a common software engineering technique.</a:t>
            </a:r>
          </a:p>
          <a:p>
            <a:r>
              <a:rPr lang="en-AU" dirty="0"/>
              <a:t>By specifying a source method and sink method, Taint analysis, aims to identify all possible code traces connecting the source and sink methods in sequence.</a:t>
            </a:r>
          </a:p>
          <a:p>
            <a:r>
              <a:rPr lang="en-AU" b="1" dirty="0"/>
              <a:t>[READ STARTING FROM THE 2</a:t>
            </a:r>
            <a:r>
              <a:rPr lang="en-AU" b="1" baseline="30000" dirty="0"/>
              <a:t>nd</a:t>
            </a:r>
            <a:r>
              <a:rPr lang="en-AU" b="1" dirty="0"/>
              <a:t> PARAGRAPH]</a:t>
            </a:r>
            <a:endParaRPr lang="en-US" b="1" dirty="0"/>
          </a:p>
        </p:txBody>
      </p:sp>
      <p:sp>
        <p:nvSpPr>
          <p:cNvPr id="4" name="Slide Number Placeholder 3"/>
          <p:cNvSpPr>
            <a:spLocks noGrp="1"/>
          </p:cNvSpPr>
          <p:nvPr>
            <p:ph type="sldNum" sz="quarter" idx="5"/>
          </p:nvPr>
        </p:nvSpPr>
        <p:spPr/>
        <p:txBody>
          <a:bodyPr/>
          <a:lstStyle/>
          <a:p>
            <a:fld id="{B488E97E-AF29-4E59-A6E4-D1B9CD7E3329}" type="slidenum">
              <a:rPr lang="en-SG" smtClean="0"/>
              <a:t>71</a:t>
            </a:fld>
            <a:endParaRPr lang="en-SG"/>
          </a:p>
        </p:txBody>
      </p:sp>
    </p:spTree>
    <p:extLst>
      <p:ext uri="{BB962C8B-B14F-4D97-AF65-F5344CB8AC3E}">
        <p14:creationId xmlns:p14="http://schemas.microsoft.com/office/powerpoint/2010/main" val="1467247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To unveil the complete landscape, there are three questions waiting to be addressed.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7</a:t>
            </a:fld>
            <a:endParaRPr lang="en-SG"/>
          </a:p>
        </p:txBody>
      </p:sp>
    </p:spTree>
    <p:extLst>
      <p:ext uri="{BB962C8B-B14F-4D97-AF65-F5344CB8AC3E}">
        <p14:creationId xmlns:p14="http://schemas.microsoft.com/office/powerpoint/2010/main" val="3461649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identifying source methods, next we are going to identify sink methods. </a:t>
            </a:r>
          </a:p>
          <a:p>
            <a:r>
              <a:rPr lang="en-US" dirty="0"/>
              <a:t>In this work, there are 46 sink methods identified, with their functionality covering network transfer, file saving to the local public directories, and the system settings that store system-level preference and configuration.</a:t>
            </a:r>
          </a:p>
          <a:p>
            <a:br>
              <a:rPr lang="en-US" dirty="0"/>
            </a:br>
            <a:r>
              <a:rPr lang="en-US" dirty="0"/>
              <a:t>Here I’d like to </a:t>
            </a:r>
            <a:r>
              <a:rPr lang="en-US" b="1" dirty="0"/>
              <a:t>remark</a:t>
            </a:r>
            <a:r>
              <a:rPr lang="en-US" dirty="0"/>
              <a:t> that, all sinks are considered public locations that an arbitrary third-party app can access. </a:t>
            </a:r>
          </a:p>
          <a:p>
            <a:r>
              <a:rPr lang="en-US" dirty="0"/>
              <a:t>Which means, we don’t consider the places that only privileged system apps can access, for example, the process file system, and apps’ own directories.</a:t>
            </a:r>
          </a:p>
        </p:txBody>
      </p:sp>
      <p:sp>
        <p:nvSpPr>
          <p:cNvPr id="4" name="Slide Number Placeholder 3"/>
          <p:cNvSpPr>
            <a:spLocks noGrp="1"/>
          </p:cNvSpPr>
          <p:nvPr>
            <p:ph type="sldNum" sz="quarter" idx="5"/>
          </p:nvPr>
        </p:nvSpPr>
        <p:spPr/>
        <p:txBody>
          <a:bodyPr/>
          <a:lstStyle/>
          <a:p>
            <a:fld id="{B488E97E-AF29-4E59-A6E4-D1B9CD7E3329}" type="slidenum">
              <a:rPr lang="en-SG" smtClean="0"/>
              <a:t>72</a:t>
            </a:fld>
            <a:endParaRPr lang="en-SG"/>
          </a:p>
        </p:txBody>
      </p:sp>
    </p:spTree>
    <p:extLst>
      <p:ext uri="{BB962C8B-B14F-4D97-AF65-F5344CB8AC3E}">
        <p14:creationId xmlns:p14="http://schemas.microsoft.com/office/powerpoint/2010/main" val="21861803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[READ]</a:t>
            </a:r>
          </a:p>
          <a:p>
            <a:endParaRPr lang="en-AU" b="0" dirty="0"/>
          </a:p>
          <a:p>
            <a:r>
              <a:rPr lang="en-AU" b="0" dirty="0"/>
              <a:t>Ok, to put it simple. This issue can be manipulated by a “Lucky” SDK if it is embedded into a pre-installed app. Then it can write anything into the system settings, which doesn’t have to be a real hardware ID, or any actual user privacy data like birthday, email address, and so on.</a:t>
            </a:r>
          </a:p>
          <a:p>
            <a:endParaRPr lang="en-AU" b="0" dirty="0"/>
          </a:p>
          <a:p>
            <a:r>
              <a:rPr lang="en-AU" b="0" dirty="0"/>
              <a:t>It only need to randomly produce a unique string, which can differentiate the current device from another, that string becomes a </a:t>
            </a:r>
            <a:r>
              <a:rPr lang="en-AU" b="0" i="1" dirty="0"/>
              <a:t>de factor</a:t>
            </a:r>
            <a:r>
              <a:rPr lang="en-AU" b="0" dirty="0"/>
              <a:t> unique identifiable data and can be accessed by an arbitrary third-party app.</a:t>
            </a:r>
          </a:p>
          <a:p>
            <a:r>
              <a:rPr lang="en-AU" b="0" dirty="0"/>
              <a:t>So as long as a third-party app knows the key of such a system settings item, it obtains a unique unresettable identifier.</a:t>
            </a:r>
          </a:p>
          <a:p>
            <a:endParaRPr lang="en-AU" b="0" dirty="0"/>
          </a:p>
          <a:p>
            <a:r>
              <a:rPr lang="en-AU" b="0" dirty="0"/>
              <a:t>The Android operating system, unfortunately, does not know what happens during the entire procedure.</a:t>
            </a:r>
            <a:endParaRPr lang="en-US" b="0" dirty="0"/>
          </a:p>
        </p:txBody>
      </p:sp>
      <p:sp>
        <p:nvSpPr>
          <p:cNvPr id="4" name="Slide Number Placeholder 3"/>
          <p:cNvSpPr>
            <a:spLocks noGrp="1"/>
          </p:cNvSpPr>
          <p:nvPr>
            <p:ph type="sldNum" sz="quarter" idx="5"/>
          </p:nvPr>
        </p:nvSpPr>
        <p:spPr/>
        <p:txBody>
          <a:bodyPr/>
          <a:lstStyle/>
          <a:p>
            <a:fld id="{B488E97E-AF29-4E59-A6E4-D1B9CD7E3329}" type="slidenum">
              <a:rPr lang="en-SG" smtClean="0"/>
              <a:t>73</a:t>
            </a:fld>
            <a:endParaRPr lang="en-SG"/>
          </a:p>
        </p:txBody>
      </p:sp>
    </p:spTree>
    <p:extLst>
      <p:ext uri="{BB962C8B-B14F-4D97-AF65-F5344CB8AC3E}">
        <p14:creationId xmlns:p14="http://schemas.microsoft.com/office/powerpoint/2010/main" val="3601344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Before we finish this work, we discussed the causes of the poor privacy preservation, which we summarized into 2 points.</a:t>
            </a:r>
          </a:p>
          <a:p>
            <a:endParaRPr lang="en-AU" dirty="0"/>
          </a:p>
          <a:p>
            <a:r>
              <a:rPr lang="en-AU" dirty="0"/>
              <a:t>The first one, privilege free-riding, reflected by the system settings injection issues, originates from a design flaw of Android operating system.</a:t>
            </a:r>
          </a:p>
          <a:p>
            <a:r>
              <a:rPr lang="en-AU" dirty="0"/>
              <a:t>Android specially reverses a privilege group for “pre-installed” apps, which essentially aims to facilitate device vendors’ customization. But later was found vulnerable to malicious app, or a benign app embedding malicious SDKs.</a:t>
            </a:r>
          </a:p>
          <a:p>
            <a:endParaRPr lang="en-AU" dirty="0"/>
          </a:p>
          <a:p>
            <a:r>
              <a:rPr lang="en-AU" dirty="0"/>
              <a:t>And the second point, which is the real root cause but the most challenging one to solve, is insufficient regulations, from both the platform and regulators.</a:t>
            </a:r>
          </a:p>
          <a:p>
            <a:endParaRPr lang="en-AU" dirty="0"/>
          </a:p>
          <a:p>
            <a:r>
              <a:rPr lang="en-AU" dirty="0"/>
              <a:t>For each two causes, we provide corresponding recommendations. Lastly, we also call for a transparent app development in the Android ecosystem, so that app developers can be more </a:t>
            </a:r>
            <a:r>
              <a:rPr lang="en-AU" b="1" dirty="0"/>
              <a:t>confident</a:t>
            </a:r>
            <a:r>
              <a:rPr lang="en-AU" dirty="0"/>
              <a:t> to use the diverse third-party SDKs without worrying their privacy compliance.</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74</a:t>
            </a:fld>
            <a:endParaRPr lang="en-SG"/>
          </a:p>
        </p:txBody>
      </p:sp>
    </p:spTree>
    <p:extLst>
      <p:ext uri="{BB962C8B-B14F-4D97-AF65-F5344CB8AC3E}">
        <p14:creationId xmlns:p14="http://schemas.microsoft.com/office/powerpoint/2010/main" val="28429883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In this work, we are studying the adoption of neural network model pruning into FL.</a:t>
            </a: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pruning technique has been shown effective in enhancing the robustness of the federated learning model.</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adoption of pruning </a:t>
            </a:r>
            <a:r>
              <a:rPr lang="en-US" sz="1800" i="1" kern="100" dirty="0">
                <a:effectLst/>
                <a:latin typeface="Calibri" panose="020F0502020204030204" pitchFamily="34" charset="0"/>
                <a:ea typeface="DengXian" panose="02010600030101010101" pitchFamily="2" charset="-122"/>
                <a:cs typeface="Times New Roman" panose="02020603050405020304" pitchFamily="18" charset="0"/>
              </a:rPr>
              <a:t>is shown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can remove redundant and “backdoor” neurons that trigger misbehaviors.</a:t>
            </a:r>
          </a:p>
          <a:p>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However, it comes with a small drawback, as it relies on a voting process that requests participating clients’ cooperation. The rationale of this voting process originates from the conventional pruning process, which may significantly downgrade the model performance and therefore request training data or training feedback, to repair the pruned model.</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endParaRPr>
          </a:p>
          <a:p>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that case, data-agnostic pruning is a good choice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because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it does not request dataset and re-training.</a:t>
            </a: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this work, we take advantage of two publications about data-free pruning, and propose a novel data-agnostic pruning that is suitable for the FL paradigm.</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CBA125F-BC95-F549-B696-81D46856DA69}" type="slidenum">
              <a:rPr lang="en-US" smtClean="0"/>
              <a:t>75</a:t>
            </a:fld>
            <a:endParaRPr lang="en-US"/>
          </a:p>
        </p:txBody>
      </p:sp>
    </p:spTree>
    <p:extLst>
      <p:ext uri="{BB962C8B-B14F-4D97-AF65-F5344CB8AC3E}">
        <p14:creationId xmlns:p14="http://schemas.microsoft.com/office/powerpoint/2010/main" val="30012783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would like to skip describing our data and directly present our findings in this experiment.</a:t>
            </a:r>
          </a:p>
          <a:p>
            <a:endParaRPr lang="en-US" dirty="0"/>
          </a:p>
          <a:p>
            <a:r>
              <a:rPr lang="en-US" dirty="0"/>
              <a:t>We find FLAP is effective towards Byzantine-robust FL in both benign and adversarial environments, and it CAN boost the existing defense towards a higher degree of Byzantine-robustness.</a:t>
            </a:r>
          </a:p>
        </p:txBody>
      </p:sp>
      <p:sp>
        <p:nvSpPr>
          <p:cNvPr id="4" name="Slide Number Placeholder 3"/>
          <p:cNvSpPr>
            <a:spLocks noGrp="1"/>
          </p:cNvSpPr>
          <p:nvPr>
            <p:ph type="sldNum" sz="quarter" idx="5"/>
          </p:nvPr>
        </p:nvSpPr>
        <p:spPr/>
        <p:txBody>
          <a:bodyPr/>
          <a:lstStyle/>
          <a:p>
            <a:fld id="{BCBA125F-BC95-F549-B696-81D46856DA69}" type="slidenum">
              <a:rPr lang="en-US" smtClean="0"/>
              <a:t>76</a:t>
            </a:fld>
            <a:endParaRPr lang="en-US"/>
          </a:p>
        </p:txBody>
      </p:sp>
    </p:spTree>
    <p:extLst>
      <p:ext uri="{BB962C8B-B14F-4D97-AF65-F5344CB8AC3E}">
        <p14:creationId xmlns:p14="http://schemas.microsoft.com/office/powerpoint/2010/main" val="338841395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so now I have gone through our first research at the OS-level. This study has been accepted and presented in NDSS </a:t>
            </a:r>
            <a:r>
              <a:rPr lang="en-US" altLang="zh-CN" dirty="0"/>
              <a:t>2023</a:t>
            </a:r>
            <a:r>
              <a:rPr lang="en-AU" dirty="0"/>
              <a:t>. </a:t>
            </a:r>
          </a:p>
          <a:p>
            <a:r>
              <a:rPr lang="en-US" altLang="zh-CN" dirty="0"/>
              <a:t>And on this slide, I also acknowledge some literature that have been mentioned in the previous slides.</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77</a:t>
            </a:fld>
            <a:endParaRPr lang="en-SG"/>
          </a:p>
        </p:txBody>
      </p:sp>
    </p:spTree>
    <p:extLst>
      <p:ext uri="{BB962C8B-B14F-4D97-AF65-F5344CB8AC3E}">
        <p14:creationId xmlns:p14="http://schemas.microsoft.com/office/powerpoint/2010/main" val="39551302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Ok, so now I have gone through our first research at the OS-level. This study has been accepted and presented in NDSS </a:t>
            </a:r>
            <a:r>
              <a:rPr lang="en-US" altLang="zh-CN" dirty="0"/>
              <a:t>2023</a:t>
            </a:r>
            <a:r>
              <a:rPr lang="en-AU" dirty="0"/>
              <a:t>. </a:t>
            </a:r>
          </a:p>
          <a:p>
            <a:r>
              <a:rPr lang="en-US" altLang="zh-CN" dirty="0"/>
              <a:t>And on this slide, I also acknowledge some literature that have been mentioned in the previous slides.</a:t>
            </a:r>
            <a:endParaRPr lang="en-US" dirty="0"/>
          </a:p>
        </p:txBody>
      </p:sp>
      <p:sp>
        <p:nvSpPr>
          <p:cNvPr id="4" name="Slide Number Placeholder 3"/>
          <p:cNvSpPr>
            <a:spLocks noGrp="1"/>
          </p:cNvSpPr>
          <p:nvPr>
            <p:ph type="sldNum" sz="quarter" idx="5"/>
          </p:nvPr>
        </p:nvSpPr>
        <p:spPr/>
        <p:txBody>
          <a:bodyPr/>
          <a:lstStyle/>
          <a:p>
            <a:fld id="{B488E97E-AF29-4E59-A6E4-D1B9CD7E3329}" type="slidenum">
              <a:rPr lang="en-SG" smtClean="0"/>
              <a:t>78</a:t>
            </a:fld>
            <a:endParaRPr lang="en-SG"/>
          </a:p>
        </p:txBody>
      </p:sp>
    </p:spTree>
    <p:extLst>
      <p:ext uri="{BB962C8B-B14F-4D97-AF65-F5344CB8AC3E}">
        <p14:creationId xmlns:p14="http://schemas.microsoft.com/office/powerpoint/2010/main" val="264786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SG" sz="1800" kern="100" dirty="0">
                <a:effectLst/>
                <a:latin typeface="Calibri" panose="020F0502020204030204" pitchFamily="34" charset="0"/>
                <a:ea typeface="DengXian" panose="02010600030101010101" pitchFamily="2" charset="-122"/>
                <a:cs typeface="Times New Roman" panose="02020603050405020304" pitchFamily="18" charset="0"/>
              </a:rPr>
              <a:t>What I have done reflected in this thesis, is composed of three research works, which I will present in the later slides. </a:t>
            </a:r>
            <a:r>
              <a:rPr lang="en-SG" sz="1800" b="1" kern="100" dirty="0">
                <a:effectLst/>
                <a:latin typeface="Calibri" panose="020F0502020204030204" pitchFamily="34" charset="0"/>
                <a:ea typeface="DengXian" panose="02010600030101010101" pitchFamily="2" charset="-122"/>
                <a:cs typeface="Times New Roman" panose="02020603050405020304" pitchFamily="18" charset="0"/>
              </a:rPr>
              <a:t>[READ]</a:t>
            </a:r>
          </a:p>
        </p:txBody>
      </p:sp>
      <p:sp>
        <p:nvSpPr>
          <p:cNvPr id="4" name="Slide Number Placeholder 3"/>
          <p:cNvSpPr>
            <a:spLocks noGrp="1"/>
          </p:cNvSpPr>
          <p:nvPr>
            <p:ph type="sldNum" sz="quarter" idx="5"/>
          </p:nvPr>
        </p:nvSpPr>
        <p:spPr/>
        <p:txBody>
          <a:bodyPr/>
          <a:lstStyle/>
          <a:p>
            <a:fld id="{B488E97E-AF29-4E59-A6E4-D1B9CD7E3329}" type="slidenum">
              <a:rPr lang="en-SG" smtClean="0"/>
              <a:t>8</a:t>
            </a:fld>
            <a:endParaRPr lang="en-SG"/>
          </a:p>
        </p:txBody>
      </p:sp>
    </p:spTree>
    <p:extLst>
      <p:ext uri="{BB962C8B-B14F-4D97-AF65-F5344CB8AC3E}">
        <p14:creationId xmlns:p14="http://schemas.microsoft.com/office/powerpoint/2010/main" val="339162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As mentioned earlier, after the introduction of GDPR, Google has taken steps to enforce new privacy features to restrict apps’ use of personal data, especially on user unresettable identifiers.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Let’s take Android 10.0 as an example. There are 3 major changes, as shown on the slide.</a:t>
            </a:r>
          </a:p>
          <a:p>
            <a:pPr>
              <a:lnSpc>
                <a:spcPct val="107000"/>
              </a:lnSpc>
              <a:spcAft>
                <a:spcPts val="800"/>
              </a:spcAft>
            </a:pP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The first change is the introduction of a new privileged permission, READ PRIVILEGED PHONE STATE, which is only granted to privileged system apps.</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Second, a new app-unique and user-resettable identifier called Advertising ID is introduced to replace the existing Android ID.</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a:lnSpc>
                <a:spcPct val="107000"/>
              </a:lnSpc>
              <a:spcAft>
                <a:spcPts val="800"/>
              </a:spcAft>
            </a:pP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Third, app developers are requested to properly disclose their access, collection, use</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and sharing of user data to comply with the newly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introduced</a:t>
            </a:r>
            <a:r>
              <a:rPr lang="en-AU" sz="1800" kern="100" dirty="0">
                <a:effectLst/>
                <a:latin typeface="Calibri" panose="020F0502020204030204" pitchFamily="34" charset="0"/>
                <a:ea typeface="DengXian" panose="02010600030101010101" pitchFamily="2" charset="-122"/>
                <a:cs typeface="Times New Roman" panose="02020603050405020304" pitchFamily="18" charset="0"/>
              </a:rPr>
              <a:t> GDPR.</a:t>
            </a:r>
            <a:endParaRPr lang="en-SG"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B488E97E-AF29-4E59-A6E4-D1B9CD7E3329}" type="slidenum">
              <a:rPr lang="en-SG" smtClean="0"/>
              <a:t>10</a:t>
            </a:fld>
            <a:endParaRPr lang="en-SG"/>
          </a:p>
        </p:txBody>
      </p:sp>
    </p:spTree>
    <p:extLst>
      <p:ext uri="{BB962C8B-B14F-4D97-AF65-F5344CB8AC3E}">
        <p14:creationId xmlns:p14="http://schemas.microsoft.com/office/powerpoint/2010/main" val="1336668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DE3DD98A-AE34-D3A4-3B63-457153C6E207}"/>
              </a:ext>
            </a:extLst>
          </p:cNvPr>
          <p:cNvSpPr>
            <a:spLocks noGrp="1"/>
          </p:cNvSpPr>
          <p:nvPr>
            <p:ph type="sldNum" sz="quarter" idx="10"/>
          </p:nvPr>
        </p:nvSpPr>
        <p:spPr>
          <a:xfrm>
            <a:off x="9120112"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71C63AB4-6DC0-4902-8E9D-B5377E74E401}" type="slidenum">
              <a:rPr lang="en-SG" smtClean="0"/>
              <a:pPr/>
              <a:t>‹#›</a:t>
            </a:fld>
            <a:endParaRPr lang="en-SG"/>
          </a:p>
        </p:txBody>
      </p:sp>
    </p:spTree>
    <p:extLst>
      <p:ext uri="{BB962C8B-B14F-4D97-AF65-F5344CB8AC3E}">
        <p14:creationId xmlns:p14="http://schemas.microsoft.com/office/powerpoint/2010/main" val="33025684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FB0CB243-D813-BA9A-1BA2-BC79807CD8F7}"/>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86019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205608A7-2B40-83CD-D850-0B27BC55836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921803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AA3DD6E8-D5EE-4BF3-88DB-C9955C40E6A8}" type="datetime1">
              <a:rPr lang="en-SG" smtClean="0"/>
              <a:t>27/6/24</a:t>
            </a:fld>
            <a:endParaRPr lang="en-SG"/>
          </a:p>
        </p:txBody>
      </p:sp>
    </p:spTree>
    <p:extLst>
      <p:ext uri="{BB962C8B-B14F-4D97-AF65-F5344CB8AC3E}">
        <p14:creationId xmlns:p14="http://schemas.microsoft.com/office/powerpoint/2010/main" val="2082633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07B65BD7-F3B8-4AB3-9DCB-56C972369968}" type="datetime1">
              <a:rPr lang="en-SG" smtClean="0"/>
              <a:t>27/6/24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17840531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54880" y="228781"/>
            <a:ext cx="8831584" cy="447117"/>
          </a:xfrm>
          <a:prstGeom prst="rect">
            <a:avLst/>
          </a:prstGeom>
        </p:spPr>
        <p:txBody>
          <a:bodyPr/>
          <a:lstStyle>
            <a:lvl1pPr algn="l">
              <a:defRPr sz="3000" b="1" i="0" cap="none">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8989484" y="6345251"/>
            <a:ext cx="2844800" cy="365125"/>
          </a:xfrm>
        </p:spPr>
        <p:txBody>
          <a:bodyPr/>
          <a:lstStyle>
            <a:lvl1pPr algn="r">
              <a:defRPr sz="1800">
                <a:solidFill>
                  <a:schemeClr val="bg1"/>
                </a:solidFill>
              </a:defRPr>
            </a:lvl1pPr>
          </a:lstStyle>
          <a:p>
            <a:fld id="{B6EC9B44-E994-48D6-AAC1-B3503DFC45C2}" type="slidenum">
              <a:rPr lang="en-US" altLang="en-US" smtClean="0"/>
              <a:pPr/>
              <a:t>‹#›</a:t>
            </a:fld>
            <a:endParaRPr lang="en-US" altLang="en-US" dirty="0"/>
          </a:p>
        </p:txBody>
      </p:sp>
      <p:sp>
        <p:nvSpPr>
          <p:cNvPr id="5" name="Text Placeholder 4">
            <a:extLst>
              <a:ext uri="{FF2B5EF4-FFF2-40B4-BE49-F238E27FC236}">
                <a16:creationId xmlns:a16="http://schemas.microsoft.com/office/drawing/2014/main" id="{62CABC6C-504C-F348-D79E-216466904F56}"/>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3978145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1672" y="241604"/>
            <a:ext cx="8771693" cy="500270"/>
          </a:xfrm>
          <a:prstGeom prst="rect">
            <a:avLst/>
          </a:prstGeom>
        </p:spPr>
        <p:txBody>
          <a:bodyPr/>
          <a:lstStyle>
            <a:lvl1pPr algn="l">
              <a:defRPr sz="3000" b="1" cap="none">
                <a:solidFill>
                  <a:schemeClr val="tx1">
                    <a:lumMod val="75000"/>
                    <a:lumOff val="25000"/>
                  </a:schemeClr>
                </a:solidFill>
                <a:latin typeface="Frutiger LT 55 Roman"/>
                <a:cs typeface="Frutiger LT 55 Roman"/>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8989484" y="6354776"/>
            <a:ext cx="2844800" cy="365125"/>
          </a:xfrm>
        </p:spPr>
        <p:txBody>
          <a:bodyPr/>
          <a:lstStyle>
            <a:lvl1pPr algn="r">
              <a:defRPr sz="1800">
                <a:solidFill>
                  <a:schemeClr val="bg1"/>
                </a:solidFill>
              </a:defRPr>
            </a:lvl1pPr>
          </a:lstStyle>
          <a:p>
            <a:fld id="{5F396457-15B3-4E2E-8B13-7B7D237986EE}" type="slidenum">
              <a:rPr lang="en-US" altLang="en-US" smtClean="0"/>
              <a:pPr/>
              <a:t>‹#›</a:t>
            </a:fld>
            <a:endParaRPr lang="en-US" altLang="en-US" dirty="0"/>
          </a:p>
        </p:txBody>
      </p:sp>
      <p:sp>
        <p:nvSpPr>
          <p:cNvPr id="4" name="Text Placeholder 4">
            <a:extLst>
              <a:ext uri="{FF2B5EF4-FFF2-40B4-BE49-F238E27FC236}">
                <a16:creationId xmlns:a16="http://schemas.microsoft.com/office/drawing/2014/main" id="{33A77795-65EA-8222-341B-155D61443CC8}"/>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29876602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E4B27151-7923-7223-857F-9F90B59B54D0}"/>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B6BEB052-D442-40E6-B6D4-FCC57C90A1EF}" type="slidenum">
              <a:rPr lang="en-US" altLang="en-US"/>
              <a:pPr/>
              <a:t>‹#›</a:t>
            </a:fld>
            <a:endParaRPr lang="en-US" altLang="en-US"/>
          </a:p>
        </p:txBody>
      </p:sp>
    </p:spTree>
    <p:extLst>
      <p:ext uri="{BB962C8B-B14F-4D97-AF65-F5344CB8AC3E}">
        <p14:creationId xmlns:p14="http://schemas.microsoft.com/office/powerpoint/2010/main" val="27642777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3" y="307641"/>
            <a:ext cx="8968308" cy="1116315"/>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E64B5B3-F001-45EC-A339-B5636CE8CD73}"/>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5D80D08F-7A88-4B6F-82E1-DBD67B761BA4}" type="slidenum">
              <a:rPr lang="en-US" altLang="en-US"/>
              <a:pPr/>
              <a:t>‹#›</a:t>
            </a:fld>
            <a:endParaRPr lang="en-US" altLang="en-US"/>
          </a:p>
        </p:txBody>
      </p:sp>
    </p:spTree>
    <p:extLst>
      <p:ext uri="{BB962C8B-B14F-4D97-AF65-F5344CB8AC3E}">
        <p14:creationId xmlns:p14="http://schemas.microsoft.com/office/powerpoint/2010/main" val="464177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56B19152-A94B-CAA6-AAA5-EA9481EE761B}"/>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9A0DE4D2-0E81-471D-A13E-F06BAB247FE4}" type="slidenum">
              <a:rPr lang="en-US" altLang="en-US"/>
              <a:pPr/>
              <a:t>‹#›</a:t>
            </a:fld>
            <a:endParaRPr lang="en-US" altLang="en-US"/>
          </a:p>
        </p:txBody>
      </p:sp>
    </p:spTree>
    <p:extLst>
      <p:ext uri="{BB962C8B-B14F-4D97-AF65-F5344CB8AC3E}">
        <p14:creationId xmlns:p14="http://schemas.microsoft.com/office/powerpoint/2010/main" val="35727560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74638"/>
            <a:ext cx="9408967" cy="1324484"/>
          </a:xfrm>
          <a:prstGeom prst="rect">
            <a:avLst/>
          </a:prstGeom>
        </p:spPr>
        <p:txBody>
          <a:bodyPr/>
          <a:lstStyle>
            <a:lvl1pPr algn="l">
              <a:defRPr sz="27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DC8B4F2-4958-768C-5B82-3F06A83735E7}"/>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002023B8-1401-4DB5-9401-3F1A1EDE2D45}" type="slidenum">
              <a:rPr lang="en-US" altLang="en-US"/>
              <a:pPr/>
              <a:t>‹#›</a:t>
            </a:fld>
            <a:endParaRPr lang="en-US" altLang="en-US"/>
          </a:p>
        </p:txBody>
      </p:sp>
    </p:spTree>
    <p:extLst>
      <p:ext uri="{BB962C8B-B14F-4D97-AF65-F5344CB8AC3E}">
        <p14:creationId xmlns:p14="http://schemas.microsoft.com/office/powerpoint/2010/main" val="28752835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55A6BEEB-034F-2A37-87FE-8A23BA09E454}"/>
              </a:ext>
            </a:extLst>
          </p:cNvPr>
          <p:cNvSpPr>
            <a:spLocks noGrp="1"/>
          </p:cNvSpPr>
          <p:nvPr>
            <p:ph type="sldNum" sz="quarter" idx="11"/>
          </p:nvPr>
        </p:nvSpPr>
        <p:spPr>
          <a:xfrm>
            <a:off x="9110782"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71C63AB4-6DC0-4902-8E9D-B5377E74E401}" type="slidenum">
              <a:rPr lang="en-SG" smtClean="0"/>
              <a:pPr/>
              <a:t>‹#›</a:t>
            </a:fld>
            <a:endParaRPr lang="en-SG"/>
          </a:p>
        </p:txBody>
      </p:sp>
    </p:spTree>
    <p:extLst>
      <p:ext uri="{BB962C8B-B14F-4D97-AF65-F5344CB8AC3E}">
        <p14:creationId xmlns:p14="http://schemas.microsoft.com/office/powerpoint/2010/main" val="9343529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51678" y="306943"/>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6D8EA8F-9F4E-8717-1728-6888DADF5B89}"/>
              </a:ext>
            </a:extLst>
          </p:cNvPr>
          <p:cNvSpPr>
            <a:spLocks noGrp="1"/>
          </p:cNvSpPr>
          <p:nvPr>
            <p:ph type="sldNum" sz="quarter" idx="11"/>
          </p:nvPr>
        </p:nvSpPr>
        <p:spPr>
          <a:xfrm>
            <a:off x="8989484" y="6550038"/>
            <a:ext cx="2844800" cy="365125"/>
          </a:xfrm>
        </p:spPr>
        <p:txBody>
          <a:bodyPr/>
          <a:lstStyle>
            <a:lvl1pPr>
              <a:defRPr sz="600">
                <a:solidFill>
                  <a:schemeClr val="bg1"/>
                </a:solidFill>
                <a:latin typeface="Frutiger LT 55 Roman" pitchFamily="34" charset="0"/>
              </a:defRPr>
            </a:lvl1pPr>
          </a:lstStyle>
          <a:p>
            <a:fld id="{48F51CB0-17BA-4CCF-AC86-0FE42108F8B6}" type="slidenum">
              <a:rPr lang="en-US" altLang="en-US"/>
              <a:pPr/>
              <a:t>‹#›</a:t>
            </a:fld>
            <a:endParaRPr lang="en-US" altLang="en-US"/>
          </a:p>
        </p:txBody>
      </p:sp>
    </p:spTree>
    <p:extLst>
      <p:ext uri="{BB962C8B-B14F-4D97-AF65-F5344CB8AC3E}">
        <p14:creationId xmlns:p14="http://schemas.microsoft.com/office/powerpoint/2010/main" val="33012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07" y="299758"/>
            <a:ext cx="8982036" cy="1161043"/>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47C73A69-CB13-6158-2015-5416BD9AE8D1}"/>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C073A4B9-AAEF-4285-B038-89A7EC938386}" type="slidenum">
              <a:rPr lang="en-US" altLang="en-US"/>
              <a:pPr/>
              <a:t>‹#›</a:t>
            </a:fld>
            <a:endParaRPr lang="en-US" altLang="en-US"/>
          </a:p>
        </p:txBody>
      </p:sp>
    </p:spTree>
    <p:extLst>
      <p:ext uri="{BB962C8B-B14F-4D97-AF65-F5344CB8AC3E}">
        <p14:creationId xmlns:p14="http://schemas.microsoft.com/office/powerpoint/2010/main" val="6685209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2FD9DBC-5ADD-40F7-AFCA-BF350CE01BBD}"/>
              </a:ext>
            </a:extLst>
          </p:cNvPr>
          <p:cNvSpPr>
            <a:spLocks noGrp="1"/>
          </p:cNvSpPr>
          <p:nvPr>
            <p:ph type="sldNum" sz="quarter" idx="10"/>
          </p:nvPr>
        </p:nvSpPr>
        <p:spPr>
          <a:xfrm>
            <a:off x="8989484" y="6550038"/>
            <a:ext cx="2844800" cy="365125"/>
          </a:xfrm>
        </p:spPr>
        <p:txBody>
          <a:bodyPr/>
          <a:lstStyle>
            <a:lvl1pPr>
              <a:defRPr sz="600">
                <a:solidFill>
                  <a:schemeClr val="bg1"/>
                </a:solidFill>
                <a:latin typeface="Frutiger LT 55 Roman" pitchFamily="34" charset="0"/>
              </a:defRPr>
            </a:lvl1pPr>
          </a:lstStyle>
          <a:p>
            <a:fld id="{63777FA2-7023-4F29-8DF9-A36770D5D8E5}" type="slidenum">
              <a:rPr lang="en-US" altLang="en-US"/>
              <a:pPr/>
              <a:t>‹#›</a:t>
            </a:fld>
            <a:endParaRPr lang="en-US" altLang="en-US"/>
          </a:p>
        </p:txBody>
      </p:sp>
    </p:spTree>
    <p:extLst>
      <p:ext uri="{BB962C8B-B14F-4D97-AF65-F5344CB8AC3E}">
        <p14:creationId xmlns:p14="http://schemas.microsoft.com/office/powerpoint/2010/main" val="1525878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F17D00"/>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CF2AF605-F335-8385-B4E8-7DB4AE850F16}"/>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ECB66363-F099-41CA-A2E6-CC996CA1E3B1}" type="slidenum">
              <a:rPr lang="en-US" altLang="en-US"/>
              <a:pPr/>
              <a:t>‹#›</a:t>
            </a:fld>
            <a:endParaRPr lang="en-US" altLang="en-US"/>
          </a:p>
        </p:txBody>
      </p:sp>
    </p:spTree>
    <p:extLst>
      <p:ext uri="{BB962C8B-B14F-4D97-AF65-F5344CB8AC3E}">
        <p14:creationId xmlns:p14="http://schemas.microsoft.com/office/powerpoint/2010/main" val="40510128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rtlCol="0">
            <a:normAutofit/>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666BD754-A59E-4A39-2B71-91BBD46A345E}"/>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094972FC-A33C-4B96-B3FB-7233FFA514E4}" type="slidenum">
              <a:rPr lang="en-US" altLang="en-US"/>
              <a:pPr/>
              <a:t>‹#›</a:t>
            </a:fld>
            <a:endParaRPr lang="en-US" altLang="en-US"/>
          </a:p>
        </p:txBody>
      </p:sp>
    </p:spTree>
    <p:extLst>
      <p:ext uri="{BB962C8B-B14F-4D97-AF65-F5344CB8AC3E}">
        <p14:creationId xmlns:p14="http://schemas.microsoft.com/office/powerpoint/2010/main" val="5942903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877A82A-DEB7-3D10-BDFE-153CCD7DD90A}"/>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FBEE7B0-1FFB-4280-9D22-A10C6C48078C}" type="slidenum">
              <a:rPr lang="en-US" altLang="en-US"/>
              <a:pPr/>
              <a:t>‹#›</a:t>
            </a:fld>
            <a:endParaRPr lang="en-US" altLang="en-US"/>
          </a:p>
        </p:txBody>
      </p:sp>
    </p:spTree>
    <p:extLst>
      <p:ext uri="{BB962C8B-B14F-4D97-AF65-F5344CB8AC3E}">
        <p14:creationId xmlns:p14="http://schemas.microsoft.com/office/powerpoint/2010/main" val="1914083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897825"/>
            <a:ext cx="10972800"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BDDD0B8-87E3-B1F3-594B-A43A50CBD00D}"/>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91394526-2CB4-4496-97FD-C68072882C96}" type="slidenum">
              <a:rPr lang="en-US" altLang="en-US"/>
              <a:pPr/>
              <a:t>‹#›</a:t>
            </a:fld>
            <a:endParaRPr lang="en-US" altLang="en-US"/>
          </a:p>
        </p:txBody>
      </p:sp>
    </p:spTree>
    <p:extLst>
      <p:ext uri="{BB962C8B-B14F-4D97-AF65-F5344CB8AC3E}">
        <p14:creationId xmlns:p14="http://schemas.microsoft.com/office/powerpoint/2010/main" val="28852628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895A4941-E250-0805-CE19-9B4083A0043C}"/>
              </a:ext>
            </a:extLst>
          </p:cNvPr>
          <p:cNvSpPr>
            <a:spLocks noGrp="1"/>
          </p:cNvSpPr>
          <p:nvPr>
            <p:ph type="sldNum" sz="quarter" idx="11"/>
          </p:nvPr>
        </p:nvSpPr>
        <p:spPr>
          <a:xfrm>
            <a:off x="8989484" y="6551626"/>
            <a:ext cx="2844800" cy="365125"/>
          </a:xfrm>
        </p:spPr>
        <p:txBody>
          <a:bodyPr/>
          <a:lstStyle>
            <a:lvl1pPr>
              <a:defRPr sz="600">
                <a:solidFill>
                  <a:schemeClr val="bg1"/>
                </a:solidFill>
                <a:latin typeface="Frutiger LT 55 Roman" pitchFamily="34" charset="0"/>
              </a:defRPr>
            </a:lvl1pPr>
          </a:lstStyle>
          <a:p>
            <a:fld id="{4828B11C-C848-4A62-AC96-EC77F425CA47}" type="slidenum">
              <a:rPr lang="en-US" altLang="en-US"/>
              <a:pPr/>
              <a:t>‹#›</a:t>
            </a:fld>
            <a:endParaRPr lang="en-US" altLang="en-US"/>
          </a:p>
        </p:txBody>
      </p:sp>
    </p:spTree>
    <p:extLst>
      <p:ext uri="{BB962C8B-B14F-4D97-AF65-F5344CB8AC3E}">
        <p14:creationId xmlns:p14="http://schemas.microsoft.com/office/powerpoint/2010/main" val="15630401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023E7C"/>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CB330196-031D-9438-6F30-94039205B082}"/>
              </a:ext>
            </a:extLst>
          </p:cNvPr>
          <p:cNvSpPr>
            <a:spLocks noGrp="1"/>
          </p:cNvSpPr>
          <p:nvPr>
            <p:ph type="sldNum" sz="quarter" idx="10"/>
          </p:nvPr>
        </p:nvSpPr>
        <p:spPr>
          <a:xfrm>
            <a:off x="8989484" y="66246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9311EFEB-E5DC-4D13-968B-A8C5DE196DF0}" type="slidenum">
              <a:rPr lang="en-US" altLang="en-US"/>
              <a:pPr/>
              <a:t>‹#›</a:t>
            </a:fld>
            <a:endParaRPr lang="en-US" altLang="en-US"/>
          </a:p>
        </p:txBody>
      </p:sp>
    </p:spTree>
    <p:extLst>
      <p:ext uri="{BB962C8B-B14F-4D97-AF65-F5344CB8AC3E}">
        <p14:creationId xmlns:p14="http://schemas.microsoft.com/office/powerpoint/2010/main" val="8436143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17857"/>
            <a:ext cx="8547621" cy="1143000"/>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023E7C"/>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713FD19-BEA3-28D4-158A-BC6764321B0D}"/>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CBF25F65-2EAD-48E5-9EFC-C23FB164F11D}" type="slidenum">
              <a:rPr lang="en-US" altLang="en-US"/>
              <a:pPr/>
              <a:t>‹#›</a:t>
            </a:fld>
            <a:endParaRPr lang="en-US" altLang="en-US"/>
          </a:p>
        </p:txBody>
      </p:sp>
    </p:spTree>
    <p:extLst>
      <p:ext uri="{BB962C8B-B14F-4D97-AF65-F5344CB8AC3E}">
        <p14:creationId xmlns:p14="http://schemas.microsoft.com/office/powerpoint/2010/main" val="3084592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37C7F98-B043-075D-3A26-746FDCF847AB}"/>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155922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B92D3FC-4690-A83A-20F2-3C066AC97A7D}"/>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42114134-8F64-49B3-B7A8-A1D1A06F2A1F}" type="slidenum">
              <a:rPr lang="en-US" altLang="en-US"/>
              <a:pPr/>
              <a:t>‹#›</a:t>
            </a:fld>
            <a:endParaRPr lang="en-US" altLang="en-US"/>
          </a:p>
        </p:txBody>
      </p:sp>
    </p:spTree>
    <p:extLst>
      <p:ext uri="{BB962C8B-B14F-4D97-AF65-F5344CB8AC3E}">
        <p14:creationId xmlns:p14="http://schemas.microsoft.com/office/powerpoint/2010/main" val="20297254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1"/>
          <p:cNvSpPr>
            <a:spLocks noGrp="1"/>
          </p:cNvSpPr>
          <p:nvPr>
            <p:ph type="title"/>
          </p:nvPr>
        </p:nvSpPr>
        <p:spPr>
          <a:xfrm>
            <a:off x="656645" y="219422"/>
            <a:ext cx="9408967" cy="13244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0D16906-C597-5608-516B-469C0EE5D47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D9BFFA-4D67-4030-A4B1-DF0D10E8C5E8}" type="slidenum">
              <a:rPr lang="en-US" altLang="en-US"/>
              <a:pPr/>
              <a:t>‹#›</a:t>
            </a:fld>
            <a:endParaRPr lang="en-US" altLang="en-US"/>
          </a:p>
        </p:txBody>
      </p:sp>
    </p:spTree>
    <p:extLst>
      <p:ext uri="{BB962C8B-B14F-4D97-AF65-F5344CB8AC3E}">
        <p14:creationId xmlns:p14="http://schemas.microsoft.com/office/powerpoint/2010/main" val="35802411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62195" y="212282"/>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74BB32E-10F1-8D1D-7DED-FDFC2EA75712}"/>
              </a:ext>
            </a:extLst>
          </p:cNvPr>
          <p:cNvSpPr>
            <a:spLocks noGrp="1"/>
          </p:cNvSpPr>
          <p:nvPr>
            <p:ph type="sldNum" sz="quarter" idx="11"/>
          </p:nvPr>
        </p:nvSpPr>
        <p:spPr>
          <a:xfrm>
            <a:off x="8989484" y="662623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09E04F4-028B-458B-83BE-892ACB1B2098}" type="slidenum">
              <a:rPr lang="en-US" altLang="en-US"/>
              <a:pPr/>
              <a:t>‹#›</a:t>
            </a:fld>
            <a:endParaRPr lang="en-US" altLang="en-US"/>
          </a:p>
        </p:txBody>
      </p:sp>
    </p:spTree>
    <p:extLst>
      <p:ext uri="{BB962C8B-B14F-4D97-AF65-F5344CB8AC3E}">
        <p14:creationId xmlns:p14="http://schemas.microsoft.com/office/powerpoint/2010/main" val="33511075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72713" y="212998"/>
            <a:ext cx="9118759" cy="1137377"/>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1C20F013-6F24-83E6-8D05-F83D669B896F}"/>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5EF32E9B-F9A7-4157-833B-2069C8FC7D52}" type="slidenum">
              <a:rPr lang="en-US" altLang="en-US"/>
              <a:pPr/>
              <a:t>‹#›</a:t>
            </a:fld>
            <a:endParaRPr lang="en-US" altLang="en-US"/>
          </a:p>
        </p:txBody>
      </p:sp>
    </p:spTree>
    <p:extLst>
      <p:ext uri="{BB962C8B-B14F-4D97-AF65-F5344CB8AC3E}">
        <p14:creationId xmlns:p14="http://schemas.microsoft.com/office/powerpoint/2010/main" val="38700794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2986DE3-326A-B412-26FD-97DF175126D6}"/>
              </a:ext>
            </a:extLst>
          </p:cNvPr>
          <p:cNvSpPr>
            <a:spLocks noGrp="1"/>
          </p:cNvSpPr>
          <p:nvPr>
            <p:ph type="sldNum" sz="quarter" idx="10"/>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A04398B-74D7-4FC1-9F37-38FDE5CEA4D6}" type="slidenum">
              <a:rPr lang="en-US" altLang="en-US"/>
              <a:pPr/>
              <a:t>‹#›</a:t>
            </a:fld>
            <a:endParaRPr lang="en-US" altLang="en-US"/>
          </a:p>
        </p:txBody>
      </p:sp>
    </p:spTree>
    <p:extLst>
      <p:ext uri="{BB962C8B-B14F-4D97-AF65-F5344CB8AC3E}">
        <p14:creationId xmlns:p14="http://schemas.microsoft.com/office/powerpoint/2010/main" val="4988150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rgbClr val="023E7C"/>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85A027C-7630-11A9-8238-CF5E2158A62F}"/>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6F65EC86-921A-443C-ADC2-4A08CB77AFD8}" type="slidenum">
              <a:rPr lang="en-US" altLang="en-US"/>
              <a:pPr/>
              <a:t>‹#›</a:t>
            </a:fld>
            <a:endParaRPr lang="en-US" altLang="en-US"/>
          </a:p>
        </p:txBody>
      </p:sp>
    </p:spTree>
    <p:extLst>
      <p:ext uri="{BB962C8B-B14F-4D97-AF65-F5344CB8AC3E}">
        <p14:creationId xmlns:p14="http://schemas.microsoft.com/office/powerpoint/2010/main" val="42870632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884E3-F4DE-8DFA-C485-77B8702E19CC}"/>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B136E50-0335-40BE-9F27-0F776366F506}" type="slidenum">
              <a:rPr lang="en-US" altLang="en-US"/>
              <a:pPr/>
              <a:t>‹#›</a:t>
            </a:fld>
            <a:endParaRPr lang="en-US" altLang="en-US"/>
          </a:p>
        </p:txBody>
      </p:sp>
    </p:spTree>
    <p:extLst>
      <p:ext uri="{BB962C8B-B14F-4D97-AF65-F5344CB8AC3E}">
        <p14:creationId xmlns:p14="http://schemas.microsoft.com/office/powerpoint/2010/main" val="267190299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03645"/>
            <a:ext cx="9087208"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DED5BDE-1721-E2EC-6C4E-3AC30A0EC049}"/>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224FD448-B685-4CEE-95AD-D64A612D6ACA}" type="slidenum">
              <a:rPr lang="en-US" altLang="en-US"/>
              <a:pPr/>
              <a:t>‹#›</a:t>
            </a:fld>
            <a:endParaRPr lang="en-US" altLang="en-US"/>
          </a:p>
        </p:txBody>
      </p:sp>
    </p:spTree>
    <p:extLst>
      <p:ext uri="{BB962C8B-B14F-4D97-AF65-F5344CB8AC3E}">
        <p14:creationId xmlns:p14="http://schemas.microsoft.com/office/powerpoint/2010/main" val="205999306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EED07002-7570-11B5-6057-6B0A6C43ECA5}"/>
              </a:ext>
            </a:extLst>
          </p:cNvPr>
          <p:cNvSpPr>
            <a:spLocks noGrp="1"/>
          </p:cNvSpPr>
          <p:nvPr>
            <p:ph type="sldNum" sz="quarter" idx="11"/>
          </p:nvPr>
        </p:nvSpPr>
        <p:spPr>
          <a:xfrm>
            <a:off x="8989484" y="662306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885B1B1D-26F6-4CE4-B066-EB2885E70575}" type="slidenum">
              <a:rPr lang="en-US" altLang="en-US"/>
              <a:pPr/>
              <a:t>‹#›</a:t>
            </a:fld>
            <a:endParaRPr lang="en-US" altLang="en-US"/>
          </a:p>
        </p:txBody>
      </p:sp>
    </p:spTree>
    <p:extLst>
      <p:ext uri="{BB962C8B-B14F-4D97-AF65-F5344CB8AC3E}">
        <p14:creationId xmlns:p14="http://schemas.microsoft.com/office/powerpoint/2010/main" val="57542162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15560" y="3393701"/>
            <a:ext cx="10363200" cy="1470025"/>
          </a:xfrm>
          <a:prstGeom prst="rect">
            <a:avLst/>
          </a:prstGeom>
        </p:spPr>
        <p:txBody>
          <a:bodyPr/>
          <a:lstStyle>
            <a:lvl1pPr algn="l">
              <a:defRPr b="0" i="0" cap="all" baseline="0">
                <a:solidFill>
                  <a:srgbClr val="404040"/>
                </a:solidFill>
                <a:latin typeface="Frutiger LT 55 Roman"/>
                <a:cs typeface="Frutiger LT 55 Roman"/>
              </a:defRPr>
            </a:lvl1pPr>
          </a:lstStyle>
          <a:p>
            <a:r>
              <a:rPr lang="en-US"/>
              <a:t>Click to edit Master title style</a:t>
            </a:r>
            <a:endParaRPr lang="en-US" dirty="0"/>
          </a:p>
        </p:txBody>
      </p:sp>
      <p:sp>
        <p:nvSpPr>
          <p:cNvPr id="8" name="Subtitle 2"/>
          <p:cNvSpPr>
            <a:spLocks noGrp="1"/>
          </p:cNvSpPr>
          <p:nvPr>
            <p:ph type="subTitle" idx="1"/>
          </p:nvPr>
        </p:nvSpPr>
        <p:spPr>
          <a:xfrm>
            <a:off x="678755" y="5000066"/>
            <a:ext cx="8534400" cy="1058215"/>
          </a:xfrm>
          <a:prstGeom prst="rect">
            <a:avLst/>
          </a:prstGeom>
        </p:spPr>
        <p:txBody>
          <a:bodyPr/>
          <a:lstStyle>
            <a:lvl1pPr marL="0" indent="0" algn="l">
              <a:buNone/>
              <a:defRPr sz="900">
                <a:solidFill>
                  <a:schemeClr val="tx1">
                    <a:lumMod val="75000"/>
                    <a:lumOff val="25000"/>
                  </a:schemeClr>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2" name="Slide Number Placeholder 5">
            <a:extLst>
              <a:ext uri="{FF2B5EF4-FFF2-40B4-BE49-F238E27FC236}">
                <a16:creationId xmlns:a16="http://schemas.microsoft.com/office/drawing/2014/main" id="{044C8FEF-3FD3-5A34-B46F-19F647F23E09}"/>
              </a:ext>
            </a:extLst>
          </p:cNvPr>
          <p:cNvSpPr>
            <a:spLocks noGrp="1"/>
          </p:cNvSpPr>
          <p:nvPr>
            <p:ph type="sldNum" sz="quarter" idx="10"/>
          </p:nvPr>
        </p:nvSpPr>
        <p:spPr>
          <a:xfrm>
            <a:off x="9141884" y="6492875"/>
            <a:ext cx="2844800" cy="365125"/>
          </a:xfrm>
        </p:spPr>
        <p:txBody>
          <a:bodyPr/>
          <a:lstStyle>
            <a:lvl1pPr>
              <a:defRPr/>
            </a:lvl1pPr>
          </a:lstStyle>
          <a:p>
            <a:fld id="{250D9B40-7FC1-46D1-BD71-9979E9404DC8}" type="slidenum">
              <a:rPr lang="en-US" altLang="en-US"/>
              <a:pPr/>
              <a:t>‹#›</a:t>
            </a:fld>
            <a:endParaRPr lang="en-US" altLang="en-US"/>
          </a:p>
        </p:txBody>
      </p:sp>
    </p:spTree>
    <p:extLst>
      <p:ext uri="{BB962C8B-B14F-4D97-AF65-F5344CB8AC3E}">
        <p14:creationId xmlns:p14="http://schemas.microsoft.com/office/powerpoint/2010/main" val="210523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1EE2B5F7-0F2F-9EF5-CBAB-8188C7F4F6EF}"/>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75504518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654880" y="228781"/>
            <a:ext cx="8831584" cy="1139981"/>
          </a:xfrm>
          <a:prstGeom prst="rect">
            <a:avLst/>
          </a:prstGeom>
        </p:spPr>
        <p:txBody>
          <a:bodyPr/>
          <a:lstStyle>
            <a:lvl1pPr algn="l">
              <a:defRPr sz="3000" b="0" i="0" cap="all">
                <a:solidFill>
                  <a:srgbClr val="404040"/>
                </a:solidFill>
                <a:latin typeface="Frutiger LT 55 Roman"/>
                <a:cs typeface="Frutiger LT 55 Roman"/>
              </a:defRPr>
            </a:lvl1pPr>
          </a:lstStyle>
          <a:p>
            <a:r>
              <a:rPr lang="en-US"/>
              <a:t>Click to edit Master title style</a:t>
            </a:r>
            <a:endParaRPr lang="en-US" dirty="0"/>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9084734" y="6492875"/>
            <a:ext cx="2844800" cy="365125"/>
          </a:xfrm>
        </p:spPr>
        <p:txBody>
          <a:bodyPr/>
          <a:lstStyle>
            <a:lvl1pPr>
              <a:defRPr/>
            </a:lvl1pPr>
          </a:lstStyle>
          <a:p>
            <a:fld id="{B6EC9B44-E994-48D6-AAC1-B3503DFC45C2}" type="slidenum">
              <a:rPr lang="en-US" altLang="en-US"/>
              <a:pPr/>
              <a:t>‹#›</a:t>
            </a:fld>
            <a:endParaRPr lang="en-US" altLang="en-US"/>
          </a:p>
        </p:txBody>
      </p:sp>
    </p:spTree>
    <p:extLst>
      <p:ext uri="{BB962C8B-B14F-4D97-AF65-F5344CB8AC3E}">
        <p14:creationId xmlns:p14="http://schemas.microsoft.com/office/powerpoint/2010/main" val="40821260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7" name="Title 1"/>
          <p:cNvSpPr>
            <a:spLocks noGrp="1"/>
          </p:cNvSpPr>
          <p:nvPr>
            <p:ph type="title"/>
          </p:nvPr>
        </p:nvSpPr>
        <p:spPr>
          <a:xfrm>
            <a:off x="673292" y="4406913"/>
            <a:ext cx="10363200" cy="1362075"/>
          </a:xfrm>
          <a:prstGeom prst="rect">
            <a:avLst/>
          </a:prstGeom>
        </p:spPr>
        <p:txBody>
          <a:bodyPr anchor="t"/>
          <a:lstStyle>
            <a:lvl1pPr algn="l">
              <a:defRPr sz="3000" b="0" cap="all">
                <a:solidFill>
                  <a:srgbClr val="404040"/>
                </a:solidFill>
                <a:latin typeface="Frutiger LT 55 Roman"/>
                <a:cs typeface="Frutiger LT 55 Roman"/>
              </a:defRPr>
            </a:lvl1pPr>
          </a:lstStyle>
          <a:p>
            <a:r>
              <a:rPr lang="en-US"/>
              <a:t>Click to edit Master title style</a:t>
            </a:r>
            <a:endParaRPr lang="en-US" dirty="0"/>
          </a:p>
        </p:txBody>
      </p:sp>
      <p:sp>
        <p:nvSpPr>
          <p:cNvPr id="8"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4621B4E3-7AAE-98AD-2CC3-7B3F6D1E6A6A}"/>
              </a:ext>
            </a:extLst>
          </p:cNvPr>
          <p:cNvSpPr>
            <a:spLocks noGrp="1"/>
          </p:cNvSpPr>
          <p:nvPr>
            <p:ph type="sldNum" sz="quarter" idx="11"/>
          </p:nvPr>
        </p:nvSpPr>
        <p:spPr>
          <a:xfrm>
            <a:off x="9046634" y="6495553"/>
            <a:ext cx="2844800" cy="365125"/>
          </a:xfrm>
        </p:spPr>
        <p:txBody>
          <a:bodyPr/>
          <a:lstStyle>
            <a:lvl1pPr>
              <a:defRPr/>
            </a:lvl1pPr>
          </a:lstStyle>
          <a:p>
            <a:fld id="{A83F4072-A2EB-4FD5-B6CF-5B0B5927CF5F}" type="slidenum">
              <a:rPr lang="en-US" altLang="en-US"/>
              <a:pPr/>
              <a:t>‹#›</a:t>
            </a:fld>
            <a:endParaRPr lang="en-US" altLang="en-US"/>
          </a:p>
        </p:txBody>
      </p:sp>
    </p:spTree>
    <p:extLst>
      <p:ext uri="{BB962C8B-B14F-4D97-AF65-F5344CB8AC3E}">
        <p14:creationId xmlns:p14="http://schemas.microsoft.com/office/powerpoint/2010/main" val="35463396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609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2"/>
          </p:nvPr>
        </p:nvSpPr>
        <p:spPr>
          <a:xfrm>
            <a:off x="6197600" y="2174875"/>
            <a:ext cx="5384800" cy="3951288"/>
          </a:xfrm>
          <a:prstGeom prst="rect">
            <a:avLst/>
          </a:prstGeom>
        </p:spPr>
        <p:txBody>
          <a:bodyPr/>
          <a:lstStyle>
            <a:lvl1pPr>
              <a:defRPr sz="2100">
                <a:solidFill>
                  <a:srgbClr val="023E7C"/>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12" name="Title 1"/>
          <p:cNvSpPr>
            <a:spLocks noGrp="1"/>
          </p:cNvSpPr>
          <p:nvPr>
            <p:ph type="title"/>
          </p:nvPr>
        </p:nvSpPr>
        <p:spPr>
          <a:xfrm>
            <a:off x="656645" y="274638"/>
            <a:ext cx="9408967" cy="1324484"/>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D0B84579-589E-0493-A533-25757D91E7B3}"/>
              </a:ext>
            </a:extLst>
          </p:cNvPr>
          <p:cNvSpPr>
            <a:spLocks noGrp="1"/>
          </p:cNvSpPr>
          <p:nvPr>
            <p:ph type="sldNum" sz="quarter" idx="11"/>
          </p:nvPr>
        </p:nvSpPr>
        <p:spPr>
          <a:xfrm>
            <a:off x="9075209" y="6462887"/>
            <a:ext cx="2844800" cy="365125"/>
          </a:xfrm>
        </p:spPr>
        <p:txBody>
          <a:bodyPr/>
          <a:lstStyle>
            <a:lvl1pPr>
              <a:defRPr/>
            </a:lvl1pPr>
          </a:lstStyle>
          <a:p>
            <a:fld id="{B9763B03-27BF-4ED2-A2AF-0ED87780D653}" type="slidenum">
              <a:rPr lang="en-US" altLang="en-US"/>
              <a:pPr/>
              <a:t>‹#›</a:t>
            </a:fld>
            <a:endParaRPr lang="en-US" altLang="en-US"/>
          </a:p>
        </p:txBody>
      </p:sp>
    </p:spTree>
    <p:extLst>
      <p:ext uri="{BB962C8B-B14F-4D97-AF65-F5344CB8AC3E}">
        <p14:creationId xmlns:p14="http://schemas.microsoft.com/office/powerpoint/2010/main" val="3812369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p:nvPr>
        </p:nvSpPr>
        <p:spPr>
          <a:xfrm>
            <a:off x="609609" y="780246"/>
            <a:ext cx="923650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11"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2"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023E7C"/>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14"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00208242-CA81-9685-FEFC-789261E4C10A}"/>
              </a:ext>
            </a:extLst>
          </p:cNvPr>
          <p:cNvSpPr>
            <a:spLocks noGrp="1"/>
          </p:cNvSpPr>
          <p:nvPr>
            <p:ph type="sldNum" sz="quarter" idx="11"/>
          </p:nvPr>
        </p:nvSpPr>
        <p:spPr>
          <a:xfrm>
            <a:off x="9018059" y="6492875"/>
            <a:ext cx="2844800" cy="365125"/>
          </a:xfrm>
        </p:spPr>
        <p:txBody>
          <a:bodyPr/>
          <a:lstStyle>
            <a:lvl1pPr>
              <a:defRPr/>
            </a:lvl1pPr>
          </a:lstStyle>
          <a:p>
            <a:fld id="{CA2E9F3D-71D9-4C7C-90CA-409FFE4E1D05}" type="slidenum">
              <a:rPr lang="en-US" altLang="en-US"/>
              <a:pPr/>
              <a:t>‹#›</a:t>
            </a:fld>
            <a:endParaRPr lang="en-US" altLang="en-US"/>
          </a:p>
        </p:txBody>
      </p:sp>
    </p:spTree>
    <p:extLst>
      <p:ext uri="{BB962C8B-B14F-4D97-AF65-F5344CB8AC3E}">
        <p14:creationId xmlns:p14="http://schemas.microsoft.com/office/powerpoint/2010/main" val="37593083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1"/>
          <p:cNvSpPr>
            <a:spLocks noGrp="1"/>
          </p:cNvSpPr>
          <p:nvPr>
            <p:ph type="title"/>
          </p:nvPr>
        </p:nvSpPr>
        <p:spPr>
          <a:xfrm>
            <a:off x="651672" y="276107"/>
            <a:ext cx="8771693" cy="1129489"/>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9037109" y="6492875"/>
            <a:ext cx="2844800" cy="365125"/>
          </a:xfrm>
        </p:spPr>
        <p:txBody>
          <a:bodyPr/>
          <a:lstStyle>
            <a:lvl1pPr>
              <a:defRPr/>
            </a:lvl1pPr>
          </a:lstStyle>
          <a:p>
            <a:fld id="{5F396457-15B3-4E2E-8B13-7B7D237986EE}" type="slidenum">
              <a:rPr lang="en-US" altLang="en-US"/>
              <a:pPr/>
              <a:t>‹#›</a:t>
            </a:fld>
            <a:endParaRPr lang="en-US" altLang="en-US"/>
          </a:p>
        </p:txBody>
      </p:sp>
    </p:spTree>
    <p:extLst>
      <p:ext uri="{BB962C8B-B14F-4D97-AF65-F5344CB8AC3E}">
        <p14:creationId xmlns:p14="http://schemas.microsoft.com/office/powerpoint/2010/main" val="1638973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6E5A8A61-7A35-2679-3EF8-61260D6D3919}"/>
              </a:ext>
            </a:extLst>
          </p:cNvPr>
          <p:cNvSpPr>
            <a:spLocks noGrp="1"/>
          </p:cNvSpPr>
          <p:nvPr>
            <p:ph type="sldNum" sz="quarter" idx="10"/>
          </p:nvPr>
        </p:nvSpPr>
        <p:spPr>
          <a:xfrm>
            <a:off x="9084734" y="6505588"/>
            <a:ext cx="2844800" cy="365125"/>
          </a:xfrm>
        </p:spPr>
        <p:txBody>
          <a:bodyPr/>
          <a:lstStyle>
            <a:lvl1pPr>
              <a:defRPr/>
            </a:lvl1pPr>
          </a:lstStyle>
          <a:p>
            <a:fld id="{4F1F317F-3FC4-419D-B034-F15F886FD780}" type="slidenum">
              <a:rPr lang="en-US" altLang="en-US"/>
              <a:pPr/>
              <a:t>‹#›</a:t>
            </a:fld>
            <a:endParaRPr lang="en-US" altLang="en-US"/>
          </a:p>
        </p:txBody>
      </p:sp>
    </p:spTree>
    <p:extLst>
      <p:ext uri="{BB962C8B-B14F-4D97-AF65-F5344CB8AC3E}">
        <p14:creationId xmlns:p14="http://schemas.microsoft.com/office/powerpoint/2010/main" val="24202816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609603" y="496460"/>
            <a:ext cx="4011084" cy="1162050"/>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Content Placeholder 2"/>
          <p:cNvSpPr>
            <a:spLocks noGrp="1"/>
          </p:cNvSpPr>
          <p:nvPr>
            <p:ph idx="1"/>
          </p:nvPr>
        </p:nvSpPr>
        <p:spPr>
          <a:xfrm>
            <a:off x="4766733" y="952421"/>
            <a:ext cx="6815667" cy="5173745"/>
          </a:xfrm>
          <a:prstGeom prst="rect">
            <a:avLst/>
          </a:prstGeom>
        </p:spPr>
        <p:txBody>
          <a:bodyPr/>
          <a:lstStyle>
            <a:lvl1pPr>
              <a:defRPr sz="2400">
                <a:solidFill>
                  <a:schemeClr val="tx1">
                    <a:lumMod val="75000"/>
                    <a:lumOff val="25000"/>
                  </a:schemeClr>
                </a:solidFill>
                <a:latin typeface="Frutiger LT 55 Roman"/>
                <a:cs typeface="Frutiger LT 55 Roman"/>
              </a:defRPr>
            </a:lvl1pPr>
            <a:lvl2pPr>
              <a:defRPr sz="2100">
                <a:solidFill>
                  <a:schemeClr val="tx1">
                    <a:lumMod val="75000"/>
                    <a:lumOff val="25000"/>
                  </a:schemeClr>
                </a:solidFill>
                <a:latin typeface="Frutiger LT 55 Roman"/>
                <a:cs typeface="Frutiger LT 55 Roman"/>
              </a:defRPr>
            </a:lvl2pPr>
            <a:lvl3pPr>
              <a:defRPr sz="1800">
                <a:solidFill>
                  <a:schemeClr val="tx1">
                    <a:lumMod val="75000"/>
                    <a:lumOff val="25000"/>
                  </a:schemeClr>
                </a:solidFill>
                <a:latin typeface="Frutiger LT 55 Roman"/>
                <a:cs typeface="Frutiger LT 55 Roman"/>
              </a:defRPr>
            </a:lvl3pPr>
            <a:lvl4pPr>
              <a:defRPr sz="1500">
                <a:solidFill>
                  <a:schemeClr val="tx1">
                    <a:lumMod val="75000"/>
                    <a:lumOff val="25000"/>
                  </a:schemeClr>
                </a:solidFill>
                <a:latin typeface="Frutiger LT 55 Roman"/>
                <a:cs typeface="Frutiger LT 55 Roman"/>
              </a:defRPr>
            </a:lvl4pPr>
            <a:lvl5pPr>
              <a:defRPr sz="1500">
                <a:solidFill>
                  <a:schemeClr val="tx1">
                    <a:lumMod val="75000"/>
                    <a:lumOff val="25000"/>
                  </a:schemeClr>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ABD02378-547E-7EB4-F029-B1594233AA6C}"/>
              </a:ext>
            </a:extLst>
          </p:cNvPr>
          <p:cNvSpPr>
            <a:spLocks noGrp="1"/>
          </p:cNvSpPr>
          <p:nvPr>
            <p:ph type="sldNum" sz="quarter" idx="11"/>
          </p:nvPr>
        </p:nvSpPr>
        <p:spPr>
          <a:xfrm>
            <a:off x="9056159" y="6492875"/>
            <a:ext cx="2844800" cy="365125"/>
          </a:xfrm>
        </p:spPr>
        <p:txBody>
          <a:bodyPr/>
          <a:lstStyle>
            <a:lvl1pPr>
              <a:defRPr/>
            </a:lvl1pPr>
          </a:lstStyle>
          <a:p>
            <a:fld id="{0F65C5A8-544B-4516-8E55-6C43C8E17D8E}" type="slidenum">
              <a:rPr lang="en-US" altLang="en-US"/>
              <a:pPr/>
              <a:t>‹#›</a:t>
            </a:fld>
            <a:endParaRPr lang="en-US" altLang="en-US"/>
          </a:p>
        </p:txBody>
      </p:sp>
    </p:spTree>
    <p:extLst>
      <p:ext uri="{BB962C8B-B14F-4D97-AF65-F5344CB8AC3E}">
        <p14:creationId xmlns:p14="http://schemas.microsoft.com/office/powerpoint/2010/main" val="15929299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023E7C"/>
                </a:solidFill>
                <a:latin typeface="Frutiger LT 55 Roman"/>
                <a:cs typeface="Frutiger LT 55 Roman"/>
              </a:defRPr>
            </a:lvl1pPr>
          </a:lstStyle>
          <a:p>
            <a:r>
              <a:rPr lang="en-US"/>
              <a:t>Click to edit Master title style</a:t>
            </a:r>
            <a:endParaRPr lang="en-US" dirty="0"/>
          </a:p>
        </p:txBody>
      </p:sp>
      <p:sp>
        <p:nvSpPr>
          <p:cNvPr id="9" name="Picture Placeholder 2"/>
          <p:cNvSpPr>
            <a:spLocks noGrp="1"/>
          </p:cNvSpPr>
          <p:nvPr>
            <p:ph type="pic" idx="1"/>
          </p:nvPr>
        </p:nvSpPr>
        <p:spPr>
          <a:xfrm>
            <a:off x="2389717" y="612775"/>
            <a:ext cx="7315200" cy="4114800"/>
          </a:xfrm>
          <a:prstGeom prst="rect">
            <a:avLst/>
          </a:prstGeom>
        </p:spPr>
        <p:txBody>
          <a:bodyPr/>
          <a:lstStyle>
            <a:lvl1pPr marL="0" indent="0">
              <a:buNone/>
              <a:defRPr sz="2400">
                <a:solidFill>
                  <a:srgbClr val="404040"/>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10"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404040"/>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11"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B913CFE3-2637-AEF8-D1A2-E690A3E581D1}"/>
              </a:ext>
            </a:extLst>
          </p:cNvPr>
          <p:cNvSpPr>
            <a:spLocks noGrp="1"/>
          </p:cNvSpPr>
          <p:nvPr>
            <p:ph type="sldNum" sz="quarter" idx="11"/>
          </p:nvPr>
        </p:nvSpPr>
        <p:spPr>
          <a:xfrm>
            <a:off x="9027584" y="6508938"/>
            <a:ext cx="2844800" cy="365125"/>
          </a:xfrm>
        </p:spPr>
        <p:txBody>
          <a:bodyPr/>
          <a:lstStyle>
            <a:lvl1pPr>
              <a:defRPr/>
            </a:lvl1pPr>
          </a:lstStyle>
          <a:p>
            <a:fld id="{5B0C5962-55D7-4632-B529-605EE0A9FFED}" type="slidenum">
              <a:rPr lang="en-US" altLang="en-US"/>
              <a:pPr/>
              <a:t>‹#›</a:t>
            </a:fld>
            <a:endParaRPr lang="en-US" altLang="en-US"/>
          </a:p>
        </p:txBody>
      </p:sp>
    </p:spTree>
    <p:extLst>
      <p:ext uri="{BB962C8B-B14F-4D97-AF65-F5344CB8AC3E}">
        <p14:creationId xmlns:p14="http://schemas.microsoft.com/office/powerpoint/2010/main" val="23555115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609600" y="235207"/>
            <a:ext cx="9066173" cy="1143000"/>
          </a:xfrm>
          <a:prstGeom prst="rect">
            <a:avLst/>
          </a:prstGeom>
        </p:spPr>
        <p:txBody>
          <a:bodyPr/>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F9C1B65A-56AD-5147-C87B-8C47F01D4FB7}"/>
              </a:ext>
            </a:extLst>
          </p:cNvPr>
          <p:cNvSpPr>
            <a:spLocks noGrp="1"/>
          </p:cNvSpPr>
          <p:nvPr>
            <p:ph type="sldNum" sz="quarter" idx="11"/>
          </p:nvPr>
        </p:nvSpPr>
        <p:spPr>
          <a:xfrm>
            <a:off x="9018059" y="6492875"/>
            <a:ext cx="2844800" cy="365125"/>
          </a:xfrm>
        </p:spPr>
        <p:txBody>
          <a:bodyPr/>
          <a:lstStyle>
            <a:lvl1pPr>
              <a:defRPr/>
            </a:lvl1pPr>
          </a:lstStyle>
          <a:p>
            <a:fld id="{802DD43C-4AE0-48A3-B7C7-1E20214F0EBB}" type="slidenum">
              <a:rPr lang="en-US" altLang="en-US"/>
              <a:pPr/>
              <a:t>‹#›</a:t>
            </a:fld>
            <a:endParaRPr lang="en-US" altLang="en-US"/>
          </a:p>
        </p:txBody>
      </p:sp>
    </p:spTree>
    <p:extLst>
      <p:ext uri="{BB962C8B-B14F-4D97-AF65-F5344CB8AC3E}">
        <p14:creationId xmlns:p14="http://schemas.microsoft.com/office/powerpoint/2010/main" val="28628579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7"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tx1">
                    <a:lumMod val="75000"/>
                    <a:lumOff val="25000"/>
                  </a:schemeClr>
                </a:solidFill>
                <a:latin typeface="Frutiger LT 55 Roman"/>
                <a:cs typeface="Frutiger LT 55 Roman"/>
              </a:defRPr>
            </a:lvl1pPr>
          </a:lstStyle>
          <a:p>
            <a:r>
              <a:rPr lang="en-US"/>
              <a:t>Click to edit Master title style</a:t>
            </a:r>
            <a:endParaRPr lang="en-US" dirty="0"/>
          </a:p>
        </p:txBody>
      </p:sp>
      <p:sp>
        <p:nvSpPr>
          <p:cNvPr id="8"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023E7C"/>
                </a:solidFill>
                <a:latin typeface="Frutiger LT 55 Roman"/>
                <a:cs typeface="Frutiger LT 55 Roman"/>
              </a:defRPr>
            </a:lvl1pPr>
            <a:lvl2pPr>
              <a:defRPr>
                <a:solidFill>
                  <a:srgbClr val="023E7C"/>
                </a:solidFill>
                <a:latin typeface="Frutiger LT 55 Roman"/>
                <a:cs typeface="Frutiger LT 55 Roman"/>
              </a:defRPr>
            </a:lvl2pPr>
            <a:lvl3pPr>
              <a:defRPr>
                <a:solidFill>
                  <a:srgbClr val="023E7C"/>
                </a:solidFill>
                <a:latin typeface="Frutiger LT 55 Roman"/>
                <a:cs typeface="Frutiger LT 55 Roman"/>
              </a:defRPr>
            </a:lvl3pPr>
            <a:lvl4pPr>
              <a:defRPr>
                <a:solidFill>
                  <a:srgbClr val="023E7C"/>
                </a:solidFill>
                <a:latin typeface="Frutiger LT 55 Roman"/>
                <a:cs typeface="Frutiger LT 55 Roman"/>
              </a:defRPr>
            </a:lvl4pPr>
            <a:lvl5pPr>
              <a:defRPr>
                <a:solidFill>
                  <a:srgbClr val="023E7C"/>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rgbClr val="023E7C"/>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2" name="Slide Number Placeholder 5">
            <a:extLst>
              <a:ext uri="{FF2B5EF4-FFF2-40B4-BE49-F238E27FC236}">
                <a16:creationId xmlns:a16="http://schemas.microsoft.com/office/drawing/2014/main" id="{D36C14E1-0D58-0C8D-F121-3C82C849E38C}"/>
              </a:ext>
            </a:extLst>
          </p:cNvPr>
          <p:cNvSpPr>
            <a:spLocks noGrp="1"/>
          </p:cNvSpPr>
          <p:nvPr>
            <p:ph type="sldNum" sz="quarter" idx="11"/>
          </p:nvPr>
        </p:nvSpPr>
        <p:spPr>
          <a:xfrm>
            <a:off x="8989484" y="6492875"/>
            <a:ext cx="2844800" cy="365125"/>
          </a:xfrm>
        </p:spPr>
        <p:txBody>
          <a:bodyPr/>
          <a:lstStyle>
            <a:lvl1pPr>
              <a:defRPr/>
            </a:lvl1pPr>
          </a:lstStyle>
          <a:p>
            <a:fld id="{0C525F86-E74F-4A2E-B099-46AD06B70977}" type="slidenum">
              <a:rPr lang="en-US" altLang="en-US"/>
              <a:pPr/>
              <a:t>‹#›</a:t>
            </a:fld>
            <a:endParaRPr lang="en-US" altLang="en-US"/>
          </a:p>
        </p:txBody>
      </p:sp>
    </p:spTree>
    <p:extLst>
      <p:ext uri="{BB962C8B-B14F-4D97-AF65-F5344CB8AC3E}">
        <p14:creationId xmlns:p14="http://schemas.microsoft.com/office/powerpoint/2010/main" val="1214966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21C70612-0EAE-C4ED-788E-413B7F5DE92E}"/>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5472820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9EC438C0-00B8-493E-995F-BB10A78EC363}" type="datetime1">
              <a:rPr lang="en-SG" smtClean="0"/>
              <a:t>27/6/24</a:t>
            </a:fld>
            <a:endParaRPr lang="en-SG"/>
          </a:p>
        </p:txBody>
      </p:sp>
    </p:spTree>
    <p:extLst>
      <p:ext uri="{BB962C8B-B14F-4D97-AF65-F5344CB8AC3E}">
        <p14:creationId xmlns:p14="http://schemas.microsoft.com/office/powerpoint/2010/main" val="23260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ext with Image One Third Alt">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AC0C82E0-D5EF-4580-A4C1-F4BA5FF2E6CE}" type="datetime1">
              <a:rPr lang="en-SG" smtClean="0"/>
              <a:t>27/6/24</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376107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420BA5C5-ABFB-4F85-90FF-F886DDCAA22E}" type="datetime1">
              <a:rPr lang="en-SG" smtClean="0"/>
              <a:t>27/6/24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2146566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396653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54880" y="228781"/>
            <a:ext cx="8831584" cy="447117"/>
          </a:xfrm>
          <a:prstGeom prst="rect">
            <a:avLst/>
          </a:prstGeom>
        </p:spPr>
        <p:txBody>
          <a:bodyPr/>
          <a:lstStyle>
            <a:lvl1pPr algn="l">
              <a:defRPr sz="3000" b="1" i="0" cap="none">
                <a:solidFill>
                  <a:srgbClr val="404040"/>
                </a:solidFill>
                <a:latin typeface="Frutiger LT 55 Roman"/>
                <a:cs typeface="Frutiger LT 55 Roman"/>
              </a:defRPr>
            </a:lvl1pPr>
          </a:lstStyle>
          <a:p>
            <a:r>
              <a:rPr lang="en-US" dirty="0"/>
              <a:t>Click To Edit Master Title Style</a:t>
            </a:r>
          </a:p>
        </p:txBody>
      </p:sp>
      <p:sp>
        <p:nvSpPr>
          <p:cNvPr id="8" name="Content Placeholder 2"/>
          <p:cNvSpPr>
            <a:spLocks noGrp="1"/>
          </p:cNvSpPr>
          <p:nvPr>
            <p:ph idx="1"/>
          </p:nvPr>
        </p:nvSpPr>
        <p:spPr>
          <a:xfrm>
            <a:off x="654880" y="2000916"/>
            <a:ext cx="10972800" cy="4023394"/>
          </a:xfrm>
          <a:prstGeom prst="rect">
            <a:avLst/>
          </a:prstGeom>
        </p:spPr>
        <p:txBody>
          <a:bodyPr/>
          <a:lstStyle>
            <a:lvl1pPr algn="l">
              <a:defRPr sz="2100" b="0" i="0" cap="none">
                <a:solidFill>
                  <a:srgbClr val="404040"/>
                </a:solidFill>
                <a:latin typeface="Frutiger LT 55 Roman"/>
                <a:cs typeface="Frutiger LT 55 Roman"/>
              </a:defRPr>
            </a:lvl1pPr>
            <a:lvl2pPr algn="l">
              <a:defRPr b="0" i="0">
                <a:solidFill>
                  <a:srgbClr val="404040"/>
                </a:solidFill>
                <a:latin typeface="Frutiger LT 55 Roman"/>
                <a:cs typeface="Frutiger LT 55 Roman"/>
              </a:defRPr>
            </a:lvl2pPr>
            <a:lvl3pPr algn="l">
              <a:defRPr b="0" i="0">
                <a:solidFill>
                  <a:srgbClr val="404040"/>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5">
            <a:extLst>
              <a:ext uri="{FF2B5EF4-FFF2-40B4-BE49-F238E27FC236}">
                <a16:creationId xmlns:a16="http://schemas.microsoft.com/office/drawing/2014/main" id="{790E33DE-F902-A092-B44D-6E029BB63681}"/>
              </a:ext>
            </a:extLst>
          </p:cNvPr>
          <p:cNvSpPr>
            <a:spLocks noGrp="1"/>
          </p:cNvSpPr>
          <p:nvPr>
            <p:ph type="sldNum" sz="quarter" idx="11"/>
          </p:nvPr>
        </p:nvSpPr>
        <p:spPr>
          <a:xfrm>
            <a:off x="8989484" y="6345251"/>
            <a:ext cx="2844800" cy="365125"/>
          </a:xfrm>
        </p:spPr>
        <p:txBody>
          <a:bodyPr/>
          <a:lstStyle>
            <a:lvl1pPr>
              <a:defRPr sz="1800"/>
            </a:lvl1pPr>
          </a:lstStyle>
          <a:p>
            <a:fld id="{B6EC9B44-E994-48D6-AAC1-B3503DFC45C2}" type="slidenum">
              <a:rPr lang="en-US" altLang="en-US" smtClean="0"/>
              <a:pPr/>
              <a:t>‹#›</a:t>
            </a:fld>
            <a:endParaRPr lang="en-US" altLang="en-US"/>
          </a:p>
        </p:txBody>
      </p:sp>
      <p:sp>
        <p:nvSpPr>
          <p:cNvPr id="5" name="Text Placeholder 4">
            <a:extLst>
              <a:ext uri="{FF2B5EF4-FFF2-40B4-BE49-F238E27FC236}">
                <a16:creationId xmlns:a16="http://schemas.microsoft.com/office/drawing/2014/main" id="{62CABC6C-504C-F348-D79E-216466904F56}"/>
              </a:ext>
            </a:extLst>
          </p:cNvPr>
          <p:cNvSpPr>
            <a:spLocks noGrp="1"/>
          </p:cNvSpPr>
          <p:nvPr>
            <p:ph type="body" sz="quarter" idx="12" hasCustomPrompt="1"/>
          </p:nvPr>
        </p:nvSpPr>
        <p:spPr>
          <a:xfrm>
            <a:off x="654880" y="675898"/>
            <a:ext cx="8822232" cy="511124"/>
          </a:xfrm>
          <a:prstGeom prst="rect">
            <a:avLst/>
          </a:prstGeom>
        </p:spPr>
        <p:txBody>
          <a:bodyPr/>
          <a:lstStyle>
            <a:lvl1pPr marL="0" indent="0">
              <a:buNone/>
              <a:defRPr sz="2000" b="0">
                <a:latin typeface="Frutiger LT 55 Roman"/>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16795626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51672" y="241604"/>
            <a:ext cx="8771693" cy="500270"/>
          </a:xfrm>
          <a:prstGeom prst="rect">
            <a:avLst/>
          </a:prstGeom>
        </p:spPr>
        <p:txBody>
          <a:bodyPr/>
          <a:lstStyle>
            <a:lvl1pPr algn="l">
              <a:defRPr sz="3200" b="1" cap="none">
                <a:solidFill>
                  <a:schemeClr val="tx1">
                    <a:lumMod val="75000"/>
                    <a:lumOff val="25000"/>
                  </a:schemeClr>
                </a:solidFill>
                <a:latin typeface="+mj-lt"/>
                <a:cs typeface="Frutiger LT 55 Roman"/>
              </a:defRPr>
            </a:lvl1pPr>
          </a:lstStyle>
          <a:p>
            <a:r>
              <a:rPr lang="en-US" dirty="0"/>
              <a:t>Click To Edit Master Title Style</a:t>
            </a:r>
          </a:p>
        </p:txBody>
      </p:sp>
      <p:sp>
        <p:nvSpPr>
          <p:cNvPr id="2" name="Slide Number Placeholder 5">
            <a:extLst>
              <a:ext uri="{FF2B5EF4-FFF2-40B4-BE49-F238E27FC236}">
                <a16:creationId xmlns:a16="http://schemas.microsoft.com/office/drawing/2014/main" id="{F90BDB25-4332-0657-ABA8-7494F1FD411F}"/>
              </a:ext>
            </a:extLst>
          </p:cNvPr>
          <p:cNvSpPr>
            <a:spLocks noGrp="1"/>
          </p:cNvSpPr>
          <p:nvPr>
            <p:ph type="sldNum" sz="quarter" idx="10"/>
          </p:nvPr>
        </p:nvSpPr>
        <p:spPr>
          <a:xfrm>
            <a:off x="8989484" y="6354776"/>
            <a:ext cx="2844800" cy="365125"/>
          </a:xfrm>
        </p:spPr>
        <p:txBody>
          <a:bodyPr/>
          <a:lstStyle>
            <a:lvl1pPr>
              <a:defRPr sz="1800"/>
            </a:lvl1pPr>
          </a:lstStyle>
          <a:p>
            <a:fld id="{5F396457-15B3-4E2E-8B13-7B7D237986EE}" type="slidenum">
              <a:rPr lang="en-US" altLang="en-US" smtClean="0"/>
              <a:pPr/>
              <a:t>‹#›</a:t>
            </a:fld>
            <a:endParaRPr lang="en-US" altLang="en-US"/>
          </a:p>
        </p:txBody>
      </p:sp>
      <p:sp>
        <p:nvSpPr>
          <p:cNvPr id="4" name="Text Placeholder 4">
            <a:extLst>
              <a:ext uri="{FF2B5EF4-FFF2-40B4-BE49-F238E27FC236}">
                <a16:creationId xmlns:a16="http://schemas.microsoft.com/office/drawing/2014/main" id="{33A77795-65EA-8222-341B-155D61443CC8}"/>
              </a:ext>
            </a:extLst>
          </p:cNvPr>
          <p:cNvSpPr>
            <a:spLocks noGrp="1"/>
          </p:cNvSpPr>
          <p:nvPr>
            <p:ph type="body" sz="quarter" idx="12" hasCustomPrompt="1"/>
          </p:nvPr>
        </p:nvSpPr>
        <p:spPr>
          <a:xfrm>
            <a:off x="654880" y="741874"/>
            <a:ext cx="8822232" cy="511124"/>
          </a:xfrm>
          <a:prstGeom prst="rect">
            <a:avLst/>
          </a:prstGeom>
        </p:spPr>
        <p:txBody>
          <a:bodyPr/>
          <a:lstStyle>
            <a:lvl1pPr marL="0" indent="0">
              <a:buNone/>
              <a:defRPr sz="2000" b="0">
                <a:solidFill>
                  <a:srgbClr val="4F81BD"/>
                </a:solidFill>
                <a:latin typeface="+mn-lt"/>
              </a:defRPr>
            </a:lvl1pPr>
            <a:lvl2pPr>
              <a:defRPr>
                <a:latin typeface="Frutiger LT 55 Roman"/>
              </a:defRPr>
            </a:lvl2pPr>
            <a:lvl3pPr>
              <a:defRPr>
                <a:latin typeface="Frutiger LT 55 Roman"/>
              </a:defRPr>
            </a:lvl3pPr>
            <a:lvl4pPr>
              <a:defRPr>
                <a:latin typeface="Frutiger LT 55 Roman"/>
              </a:defRPr>
            </a:lvl4pPr>
            <a:lvl5pPr>
              <a:defRPr>
                <a:latin typeface="Frutiger LT 55 Roman"/>
              </a:defRPr>
            </a:lvl5pPr>
          </a:lstStyle>
          <a:p>
            <a:r>
              <a:rPr lang="en-US" sz="2400" dirty="0">
                <a:solidFill>
                  <a:schemeClr val="tx1"/>
                </a:solidFill>
                <a:latin typeface="Frutiger LT 55 Roman"/>
              </a:rPr>
              <a:t>Click To Edit </a:t>
            </a:r>
            <a:r>
              <a:rPr lang="en-US" sz="2400" dirty="0" err="1">
                <a:solidFill>
                  <a:schemeClr val="tx1"/>
                </a:solidFill>
                <a:latin typeface="Frutiger LT 55 Roman"/>
              </a:rPr>
              <a:t>Subtitlte</a:t>
            </a:r>
            <a:r>
              <a:rPr lang="en-US" sz="2400" dirty="0">
                <a:solidFill>
                  <a:schemeClr val="tx1"/>
                </a:solidFill>
                <a:latin typeface="Frutiger LT 55 Roman"/>
              </a:rPr>
              <a:t> Style</a:t>
            </a:r>
            <a:endParaRPr lang="en-AU" sz="2400" dirty="0">
              <a:solidFill>
                <a:schemeClr val="tx1"/>
              </a:solidFill>
              <a:latin typeface="Frutiger LT 55 Roman"/>
            </a:endParaRPr>
          </a:p>
        </p:txBody>
      </p:sp>
    </p:spTree>
    <p:extLst>
      <p:ext uri="{BB962C8B-B14F-4D97-AF65-F5344CB8AC3E}">
        <p14:creationId xmlns:p14="http://schemas.microsoft.com/office/powerpoint/2010/main" val="26343498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4880" y="220893"/>
            <a:ext cx="8961001" cy="520980"/>
          </a:xfrm>
          <a:prstGeom prst="rect">
            <a:avLst/>
          </a:prstGeom>
        </p:spPr>
        <p:txBody>
          <a:bodyPr/>
          <a:lstStyle>
            <a:lvl1pPr algn="l">
              <a:defRPr sz="3000" cap="none">
                <a:solidFill>
                  <a:schemeClr val="bg1"/>
                </a:solidFill>
                <a:latin typeface="Frutiger LT 55 Roman"/>
                <a:cs typeface="Frutiger LT 55 Roman"/>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
        <p:nvSpPr>
          <p:cNvPr id="5" name="Text Placeholder 6">
            <a:extLst>
              <a:ext uri="{FF2B5EF4-FFF2-40B4-BE49-F238E27FC236}">
                <a16:creationId xmlns:a16="http://schemas.microsoft.com/office/drawing/2014/main" id="{47B3FBE8-04E5-045E-D898-3D83DBC013FD}"/>
              </a:ext>
            </a:extLst>
          </p:cNvPr>
          <p:cNvSpPr>
            <a:spLocks noGrp="1"/>
          </p:cNvSpPr>
          <p:nvPr>
            <p:ph type="body" sz="quarter" idx="11"/>
          </p:nvPr>
        </p:nvSpPr>
        <p:spPr>
          <a:xfrm>
            <a:off x="673100" y="723900"/>
            <a:ext cx="9118600" cy="449263"/>
          </a:xfrm>
          <a:prstGeom prst="rect">
            <a:avLst/>
          </a:prstGeom>
        </p:spPr>
        <p:txBody>
          <a:bodyPr/>
          <a:lstStyle>
            <a:lvl1pPr marL="0" indent="0">
              <a:buNone/>
              <a:defRPr sz="2000">
                <a:solidFill>
                  <a:schemeClr val="bg1"/>
                </a:solidFill>
                <a:latin typeface="Frutiger LT 55 Roman"/>
              </a:defRPr>
            </a:lvl1pPr>
            <a:lvl2pPr marL="342873" indent="0">
              <a:buNone/>
              <a:defRPr sz="2000">
                <a:solidFill>
                  <a:schemeClr val="bg1"/>
                </a:solidFill>
                <a:latin typeface="Frutiger LT 55 Roman"/>
              </a:defRPr>
            </a:lvl2pPr>
            <a:lvl3pPr marL="685748" indent="0">
              <a:buNone/>
              <a:defRPr sz="2000">
                <a:solidFill>
                  <a:schemeClr val="bg1"/>
                </a:solidFill>
                <a:latin typeface="Frutiger LT 55 Roman"/>
              </a:defRPr>
            </a:lvl3pPr>
            <a:lvl4pPr marL="1028623" indent="0">
              <a:buNone/>
              <a:defRPr sz="2000">
                <a:solidFill>
                  <a:schemeClr val="bg1"/>
                </a:solidFill>
                <a:latin typeface="Frutiger LT 55 Roman"/>
              </a:defRPr>
            </a:lvl4pPr>
            <a:lvl5pPr marL="1371497" indent="0">
              <a:buNone/>
              <a:defRPr sz="2000">
                <a:solidFill>
                  <a:schemeClr val="bg1"/>
                </a:solidFill>
                <a:latin typeface="Frutiger LT 55 Roman"/>
              </a:defRPr>
            </a:lvl5pPr>
          </a:lstStyle>
          <a:p>
            <a:pPr lvl="0"/>
            <a:r>
              <a:rPr lang="en-US" dirty="0"/>
              <a:t>Click to edit Master text styles</a:t>
            </a:r>
            <a:endParaRPr lang="en-AU" dirty="0"/>
          </a:p>
        </p:txBody>
      </p:sp>
    </p:spTree>
    <p:extLst>
      <p:ext uri="{BB962C8B-B14F-4D97-AF65-F5344CB8AC3E}">
        <p14:creationId xmlns:p14="http://schemas.microsoft.com/office/powerpoint/2010/main" val="20805893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15560" y="3393701"/>
            <a:ext cx="10363200" cy="1470025"/>
          </a:xfrm>
          <a:prstGeom prst="rect">
            <a:avLst/>
          </a:prstGeom>
        </p:spPr>
        <p:txBody>
          <a:bodyPr/>
          <a:lstStyle>
            <a:lvl1pPr algn="l">
              <a:defRPr b="0" i="0" cap="all" baseline="0">
                <a:solidFill>
                  <a:schemeClr val="bg1"/>
                </a:solidFill>
                <a:latin typeface="Frutiger LT 55 Roman"/>
                <a:cs typeface="Frutiger LT 55 Roman"/>
              </a:defRPr>
            </a:lvl1pPr>
          </a:lstStyle>
          <a:p>
            <a:r>
              <a:rPr lang="en-US"/>
              <a:t>Click to edit Master title style</a:t>
            </a:r>
            <a:endParaRPr lang="en-US" dirty="0"/>
          </a:p>
        </p:txBody>
      </p:sp>
      <p:sp>
        <p:nvSpPr>
          <p:cNvPr id="3" name="Subtitle 2"/>
          <p:cNvSpPr>
            <a:spLocks noGrp="1"/>
          </p:cNvSpPr>
          <p:nvPr>
            <p:ph type="subTitle" idx="1"/>
          </p:nvPr>
        </p:nvSpPr>
        <p:spPr>
          <a:xfrm>
            <a:off x="678755" y="5000066"/>
            <a:ext cx="8534400" cy="1058215"/>
          </a:xfrm>
          <a:prstGeom prst="rect">
            <a:avLst/>
          </a:prstGeom>
        </p:spPr>
        <p:txBody>
          <a:bodyPr/>
          <a:lstStyle>
            <a:lvl1pPr marL="0" indent="0" algn="l">
              <a:buNone/>
              <a:defRPr sz="900" b="0" i="0">
                <a:solidFill>
                  <a:srgbClr val="FFFFFF"/>
                </a:solidFill>
                <a:latin typeface="Frutiger LT 55 Roman"/>
                <a:cs typeface="Frutiger LT 55 Roman"/>
              </a:defRPr>
            </a:lvl1pPr>
            <a:lvl2pPr marL="342874" indent="0" algn="ctr">
              <a:buNone/>
              <a:defRPr/>
            </a:lvl2pPr>
            <a:lvl3pPr marL="685749" indent="0" algn="ctr">
              <a:buNone/>
              <a:defRPr/>
            </a:lvl3pPr>
            <a:lvl4pPr marL="1028624" indent="0" algn="ctr">
              <a:buNone/>
              <a:defRPr/>
            </a:lvl4pPr>
            <a:lvl5pPr marL="1371498" indent="0" algn="ctr">
              <a:buNone/>
              <a:defRPr/>
            </a:lvl5pPr>
            <a:lvl6pPr marL="1714371" indent="0" algn="ctr">
              <a:buNone/>
              <a:defRPr/>
            </a:lvl6pPr>
            <a:lvl7pPr marL="2057246" indent="0" algn="ctr">
              <a:buNone/>
              <a:defRPr/>
            </a:lvl7pPr>
            <a:lvl8pPr marL="2400120" indent="0" algn="ctr">
              <a:buNone/>
              <a:defRPr/>
            </a:lvl8pPr>
            <a:lvl9pPr marL="2742994" indent="0" algn="ctr">
              <a:buNone/>
              <a:defRPr/>
            </a:lvl9pPr>
          </a:lstStyle>
          <a:p>
            <a:r>
              <a:rPr lang="en-US"/>
              <a:t>Click to edit Master subtitle style</a:t>
            </a:r>
            <a:endParaRPr lang="en-US" dirty="0"/>
          </a:p>
        </p:txBody>
      </p:sp>
      <p:sp>
        <p:nvSpPr>
          <p:cNvPr id="4" name="Slide Number Placeholder 5">
            <a:extLst>
              <a:ext uri="{FF2B5EF4-FFF2-40B4-BE49-F238E27FC236}">
                <a16:creationId xmlns:a16="http://schemas.microsoft.com/office/drawing/2014/main" id="{5A0052C8-BF26-23B5-3E02-B47417176DBA}"/>
              </a:ext>
            </a:extLst>
          </p:cNvPr>
          <p:cNvSpPr>
            <a:spLocks noGrp="1"/>
          </p:cNvSpPr>
          <p:nvPr>
            <p:ph type="sldNum" sz="quarter" idx="10"/>
          </p:nvPr>
        </p:nvSpPr>
        <p:spPr>
          <a:xfrm>
            <a:off x="9213155"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6A35DE72-2AA4-454C-963D-9DA07496F212}" type="slidenum">
              <a:rPr lang="en-US" altLang="en-US" smtClean="0"/>
              <a:pPr/>
              <a:t>‹#›</a:t>
            </a:fld>
            <a:endParaRPr lang="en-US" altLang="en-US"/>
          </a:p>
        </p:txBody>
      </p:sp>
    </p:spTree>
    <p:extLst>
      <p:ext uri="{BB962C8B-B14F-4D97-AF65-F5344CB8AC3E}">
        <p14:creationId xmlns:p14="http://schemas.microsoft.com/office/powerpoint/2010/main" val="37612993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4880" y="228771"/>
            <a:ext cx="8568656" cy="1179422"/>
          </a:xfrm>
          <a:prstGeom prst="rect">
            <a:avLst/>
          </a:prstGeom>
        </p:spPr>
        <p:txBody>
          <a:bodyPr/>
          <a:lstStyle>
            <a:lvl1pPr algn="l">
              <a:defRPr sz="3000" b="0" i="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654880" y="1756375"/>
            <a:ext cx="10972800" cy="4023394"/>
          </a:xfrm>
          <a:prstGeom prst="rect">
            <a:avLst/>
          </a:prstGeom>
        </p:spPr>
        <p:txBody>
          <a:bodyPr/>
          <a:lstStyle>
            <a:lvl1pPr algn="l">
              <a:defRPr sz="2100" b="0" i="0" cap="none">
                <a:solidFill>
                  <a:srgbClr val="F17D00"/>
                </a:solidFill>
                <a:latin typeface="Frutiger LT 55 Roman"/>
                <a:cs typeface="Frutiger LT 55 Roman"/>
              </a:defRPr>
            </a:lvl1pPr>
            <a:lvl2pPr algn="l">
              <a:defRPr b="0" i="0">
                <a:solidFill>
                  <a:srgbClr val="FFFFFF"/>
                </a:solidFill>
                <a:latin typeface="Frutiger LT 55 Roman"/>
                <a:cs typeface="Frutiger LT 55 Roman"/>
              </a:defRPr>
            </a:lvl2pPr>
            <a:lvl3pPr algn="l">
              <a:defRPr b="0" i="0">
                <a:solidFill>
                  <a:srgbClr val="FFFFFF"/>
                </a:solidFill>
                <a:latin typeface="Frutiger LT 55 Roman"/>
                <a:cs typeface="Frutiger LT 55 Roman"/>
              </a:defRPr>
            </a:lvl3pPr>
            <a:lvl4pPr algn="l">
              <a:defRPr b="0" i="0">
                <a:solidFill>
                  <a:srgbClr val="FFFFFF"/>
                </a:solidFill>
                <a:latin typeface="Frutiger LT 55 Roman"/>
                <a:cs typeface="Frutiger LT 55 Roman"/>
              </a:defRPr>
            </a:lvl4pPr>
            <a:lvl5pPr algn="l">
              <a:defRPr b="0" i="0">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3651D504-22A0-72A1-4FA9-EB9D9422AF56}"/>
              </a:ext>
            </a:extLst>
          </p:cNvPr>
          <p:cNvSpPr>
            <a:spLocks noGrp="1"/>
          </p:cNvSpPr>
          <p:nvPr>
            <p:ph type="sldNum" sz="quarter" idx="11"/>
          </p:nvPr>
        </p:nvSpPr>
        <p:spPr>
          <a:xfrm>
            <a:off x="9223536"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95953B12-7145-469A-86BA-9B2B60FFB833}" type="slidenum">
              <a:rPr lang="en-US" altLang="en-US" smtClean="0"/>
              <a:pPr/>
              <a:t>‹#›</a:t>
            </a:fld>
            <a:endParaRPr lang="en-US" altLang="en-US"/>
          </a:p>
        </p:txBody>
      </p:sp>
    </p:spTree>
    <p:extLst>
      <p:ext uri="{BB962C8B-B14F-4D97-AF65-F5344CB8AC3E}">
        <p14:creationId xmlns:p14="http://schemas.microsoft.com/office/powerpoint/2010/main" val="8613558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3292" y="4406913"/>
            <a:ext cx="10363200" cy="1362075"/>
          </a:xfrm>
          <a:prstGeom prst="rect">
            <a:avLst/>
          </a:prstGeom>
        </p:spPr>
        <p:txBody>
          <a:bodyPr anchor="t"/>
          <a:lstStyle>
            <a:lvl1pPr algn="l">
              <a:defRPr sz="3000" b="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73292" y="2906713"/>
            <a:ext cx="10363200" cy="1500187"/>
          </a:xfrm>
          <a:prstGeom prst="rect">
            <a:avLst/>
          </a:prstGeom>
        </p:spPr>
        <p:txBody>
          <a:bodyPr anchor="b"/>
          <a:lstStyle>
            <a:lvl1pPr marL="0" indent="0">
              <a:buNone/>
              <a:defRPr sz="1500">
                <a:solidFill>
                  <a:srgbClr val="F17D00"/>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9C093576-BAAC-3698-908F-4F616D1589C4}"/>
              </a:ext>
            </a:extLst>
          </p:cNvPr>
          <p:cNvSpPr>
            <a:spLocks noGrp="1"/>
          </p:cNvSpPr>
          <p:nvPr>
            <p:ph type="sldNum" sz="quarter" idx="11"/>
          </p:nvPr>
        </p:nvSpPr>
        <p:spPr>
          <a:xfrm>
            <a:off x="9082790"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D493C736-90B5-4533-8B66-EAF05B51DBEB}" type="slidenum">
              <a:rPr lang="en-US" altLang="en-US" smtClean="0"/>
              <a:pPr/>
              <a:t>‹#›</a:t>
            </a:fld>
            <a:endParaRPr lang="en-US" altLang="en-US"/>
          </a:p>
        </p:txBody>
      </p:sp>
    </p:spTree>
    <p:extLst>
      <p:ext uri="{BB962C8B-B14F-4D97-AF65-F5344CB8AC3E}">
        <p14:creationId xmlns:p14="http://schemas.microsoft.com/office/powerpoint/2010/main" val="234935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056D86A4-186A-B381-3228-B0DA289F12DB}"/>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3553205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7679" y="236662"/>
            <a:ext cx="8198799" cy="1283584"/>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sz="half" idx="1"/>
          </p:nvPr>
        </p:nvSpPr>
        <p:spPr>
          <a:xfrm>
            <a:off x="609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2174875"/>
            <a:ext cx="5384800" cy="3951288"/>
          </a:xfrm>
          <a:prstGeom prst="rect">
            <a:avLst/>
          </a:prstGeom>
        </p:spPr>
        <p:txBody>
          <a:bodyPr/>
          <a:lstStyle>
            <a:lvl1pPr>
              <a:defRPr sz="2100">
                <a:solidFill>
                  <a:srgbClr val="F17D00"/>
                </a:solidFill>
                <a:latin typeface="Frutiger LT 55 Roman"/>
                <a:cs typeface="Frutiger LT 55 Roman"/>
              </a:defRPr>
            </a:lvl1pPr>
            <a:lvl2pPr>
              <a:defRPr sz="1800">
                <a:solidFill>
                  <a:srgbClr val="FFFFFF"/>
                </a:solidFill>
                <a:latin typeface="Frutiger LT 55 Roman"/>
                <a:cs typeface="Frutiger LT 55 Roman"/>
              </a:defRPr>
            </a:lvl2pPr>
            <a:lvl3pPr>
              <a:defRPr sz="1500">
                <a:solidFill>
                  <a:srgbClr val="FFFFFF"/>
                </a:solidFill>
                <a:latin typeface="Frutiger LT 55 Roman"/>
                <a:cs typeface="Frutiger LT 55 Roman"/>
              </a:defRPr>
            </a:lvl3pPr>
            <a:lvl4pPr>
              <a:defRPr sz="1351">
                <a:solidFill>
                  <a:srgbClr val="FFFFFF"/>
                </a:solidFill>
                <a:latin typeface="Frutiger LT 55 Roman"/>
                <a:cs typeface="Frutiger LT 55 Roman"/>
              </a:defRPr>
            </a:lvl4pPr>
            <a:lvl5pPr>
              <a:defRPr sz="1351">
                <a:solidFill>
                  <a:srgbClr val="FFFFFF"/>
                </a:solidFill>
                <a:latin typeface="Frutiger LT 55 Roman"/>
                <a:cs typeface="Frutiger LT 55 Roman"/>
              </a:defRPr>
            </a:lvl5pPr>
            <a:lvl6pPr>
              <a:defRPr sz="1351"/>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2ED9EE03-A87F-8F28-E5CC-6935D76B449D}"/>
              </a:ext>
            </a:extLst>
          </p:cNvPr>
          <p:cNvSpPr>
            <a:spLocks noGrp="1"/>
          </p:cNvSpPr>
          <p:nvPr>
            <p:ph type="sldNum" sz="quarter" idx="11"/>
          </p:nvPr>
        </p:nvSpPr>
        <p:spPr>
          <a:xfrm>
            <a:off x="9148105"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1B10D14A-5C69-4A9F-9A4C-625DF9CD10C7}" type="slidenum">
              <a:rPr lang="en-US" altLang="en-US" smtClean="0"/>
              <a:pPr/>
              <a:t>‹#›</a:t>
            </a:fld>
            <a:endParaRPr lang="en-US" altLang="en-US"/>
          </a:p>
        </p:txBody>
      </p:sp>
    </p:spTree>
    <p:extLst>
      <p:ext uri="{BB962C8B-B14F-4D97-AF65-F5344CB8AC3E}">
        <p14:creationId xmlns:p14="http://schemas.microsoft.com/office/powerpoint/2010/main" val="145594315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2713" y="188646"/>
            <a:ext cx="9236503" cy="1143000"/>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Text Placeholder 2"/>
          <p:cNvSpPr>
            <a:spLocks noGrp="1"/>
          </p:cNvSpPr>
          <p:nvPr>
            <p:ph type="body" idx="1"/>
          </p:nvPr>
        </p:nvSpPr>
        <p:spPr>
          <a:xfrm>
            <a:off x="609600" y="2065338"/>
            <a:ext cx="5386917"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705112"/>
            <a:ext cx="5386917"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76" y="2065338"/>
            <a:ext cx="5389033" cy="639762"/>
          </a:xfrm>
          <a:prstGeom prst="rect">
            <a:avLst/>
          </a:prstGeom>
        </p:spPr>
        <p:txBody>
          <a:bodyPr anchor="b"/>
          <a:lstStyle>
            <a:lvl1pPr marL="0" indent="0">
              <a:buNone/>
              <a:defRPr sz="1500" b="0" cap="none">
                <a:solidFill>
                  <a:srgbClr val="F17D00"/>
                </a:solidFill>
                <a:latin typeface="Frutiger LT 55 Roman"/>
                <a:cs typeface="Frutiger LT 55 Roman"/>
              </a:defRPr>
            </a:lvl1pPr>
            <a:lvl2pPr marL="342874" indent="0">
              <a:buNone/>
              <a:defRPr sz="1500" b="1"/>
            </a:lvl2pPr>
            <a:lvl3pPr marL="685749" indent="0">
              <a:buNone/>
              <a:defRPr sz="1351" b="1"/>
            </a:lvl3pPr>
            <a:lvl4pPr marL="1028624" indent="0">
              <a:buNone/>
              <a:defRPr sz="1200" b="1"/>
            </a:lvl4pPr>
            <a:lvl5pPr marL="1371498" indent="0">
              <a:buNone/>
              <a:defRPr sz="1200" b="1"/>
            </a:lvl5pPr>
            <a:lvl6pPr marL="1714371" indent="0">
              <a:buNone/>
              <a:defRPr sz="1200" b="1"/>
            </a:lvl6pPr>
            <a:lvl7pPr marL="2057246" indent="0">
              <a:buNone/>
              <a:defRPr sz="1200" b="1"/>
            </a:lvl7pPr>
            <a:lvl8pPr marL="2400120" indent="0">
              <a:buNone/>
              <a:defRPr sz="1200" b="1"/>
            </a:lvl8pPr>
            <a:lvl9pPr marL="2742994"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76" y="2705112"/>
            <a:ext cx="5389033" cy="3421063"/>
          </a:xfrm>
          <a:prstGeom prst="rect">
            <a:avLst/>
          </a:prstGeom>
        </p:spPr>
        <p:txBody>
          <a:bodyPr/>
          <a:lstStyle>
            <a:lvl1pPr>
              <a:defRPr sz="1800">
                <a:solidFill>
                  <a:srgbClr val="FFFFFF"/>
                </a:solidFill>
                <a:latin typeface="Frutiger LT 55 Roman"/>
                <a:cs typeface="Frutiger LT 55 Roman"/>
              </a:defRPr>
            </a:lvl1pPr>
            <a:lvl2pPr>
              <a:defRPr sz="1500">
                <a:solidFill>
                  <a:srgbClr val="FFFFFF"/>
                </a:solidFill>
                <a:latin typeface="Frutiger LT 55 Roman"/>
                <a:cs typeface="Frutiger LT 55 Roman"/>
              </a:defRPr>
            </a:lvl2pPr>
            <a:lvl3pPr>
              <a:defRPr sz="1351">
                <a:solidFill>
                  <a:srgbClr val="FFFFFF"/>
                </a:solidFill>
                <a:latin typeface="Frutiger LT 55 Roman"/>
                <a:cs typeface="Frutiger LT 55 Roman"/>
              </a:defRPr>
            </a:lvl3pPr>
            <a:lvl4pPr>
              <a:defRPr sz="1200">
                <a:solidFill>
                  <a:srgbClr val="FFFFFF"/>
                </a:solidFill>
                <a:latin typeface="Frutiger LT 55 Roman"/>
                <a:cs typeface="Frutiger LT 55 Roman"/>
              </a:defRPr>
            </a:lvl4pPr>
            <a:lvl5pPr>
              <a:defRPr sz="1200">
                <a:solidFill>
                  <a:srgbClr val="FFFFFF"/>
                </a:solidFill>
                <a:latin typeface="Frutiger LT 55 Roman"/>
                <a:cs typeface="Frutiger LT 55 Roman"/>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8" name="Slide Number Placeholder 5">
            <a:extLst>
              <a:ext uri="{FF2B5EF4-FFF2-40B4-BE49-F238E27FC236}">
                <a16:creationId xmlns:a16="http://schemas.microsoft.com/office/drawing/2014/main" id="{0D221915-562D-72C1-A05C-1C8493AB9470}"/>
              </a:ext>
            </a:extLst>
          </p:cNvPr>
          <p:cNvSpPr>
            <a:spLocks noGrp="1"/>
          </p:cNvSpPr>
          <p:nvPr>
            <p:ph type="sldNum" sz="quarter" idx="11"/>
          </p:nvPr>
        </p:nvSpPr>
        <p:spPr>
          <a:xfrm>
            <a:off x="9092121" y="648679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3C813078-A05D-439D-A3D1-4EB82FA6692E}" type="slidenum">
              <a:rPr lang="en-US" altLang="en-US" smtClean="0"/>
              <a:pPr/>
              <a:t>‹#›</a:t>
            </a:fld>
            <a:endParaRPr lang="en-US" altLang="en-US"/>
          </a:p>
        </p:txBody>
      </p:sp>
    </p:spTree>
    <p:extLst>
      <p:ext uri="{BB962C8B-B14F-4D97-AF65-F5344CB8AC3E}">
        <p14:creationId xmlns:p14="http://schemas.microsoft.com/office/powerpoint/2010/main" val="239578920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3228" y="220892"/>
            <a:ext cx="8961001" cy="1121601"/>
          </a:xfrm>
          <a:prstGeom prst="rect">
            <a:avLst/>
          </a:prstGeom>
        </p:spPr>
        <p:txBody>
          <a:bodyPr/>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Slide Number Placeholder 5">
            <a:extLst>
              <a:ext uri="{FF2B5EF4-FFF2-40B4-BE49-F238E27FC236}">
                <a16:creationId xmlns:a16="http://schemas.microsoft.com/office/drawing/2014/main" id="{1E099D09-3C36-E7D7-80FD-FF8274B6C22A}"/>
              </a:ext>
            </a:extLst>
          </p:cNvPr>
          <p:cNvSpPr>
            <a:spLocks noGrp="1"/>
          </p:cNvSpPr>
          <p:nvPr>
            <p:ph type="sldNum" sz="quarter" idx="10"/>
          </p:nvPr>
        </p:nvSpPr>
        <p:spPr>
          <a:xfrm>
            <a:off x="9185427" y="645454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41DF2C36-12B0-44BA-9C50-3362A088101F}" type="slidenum">
              <a:rPr lang="en-US" altLang="en-US" smtClean="0"/>
              <a:pPr/>
              <a:t>‹#›</a:t>
            </a:fld>
            <a:endParaRPr lang="en-US" altLang="en-US"/>
          </a:p>
        </p:txBody>
      </p:sp>
    </p:spTree>
    <p:extLst>
      <p:ext uri="{BB962C8B-B14F-4D97-AF65-F5344CB8AC3E}">
        <p14:creationId xmlns:p14="http://schemas.microsoft.com/office/powerpoint/2010/main" val="37061537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CA62A62-2CF8-4DC3-1063-3C188E82A64D}"/>
              </a:ext>
            </a:extLst>
          </p:cNvPr>
          <p:cNvSpPr>
            <a:spLocks noGrp="1"/>
          </p:cNvSpPr>
          <p:nvPr>
            <p:ph type="sldNum" sz="quarter" idx="10"/>
          </p:nvPr>
        </p:nvSpPr>
        <p:spPr>
          <a:xfrm>
            <a:off x="9082790" y="6492875"/>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E2C8EE88-55FC-4A73-B809-B26FF95F2468}" type="slidenum">
              <a:rPr lang="en-US" altLang="en-US" smtClean="0"/>
              <a:pPr/>
              <a:t>‹#›</a:t>
            </a:fld>
            <a:endParaRPr lang="en-US" altLang="en-US"/>
          </a:p>
        </p:txBody>
      </p:sp>
    </p:spTree>
    <p:extLst>
      <p:ext uri="{BB962C8B-B14F-4D97-AF65-F5344CB8AC3E}">
        <p14:creationId xmlns:p14="http://schemas.microsoft.com/office/powerpoint/2010/main" val="328002403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C63CC1D4-FECC-5E4F-00F9-B6435BE3710C}"/>
              </a:ext>
            </a:extLst>
          </p:cNvPr>
          <p:cNvSpPr>
            <a:spLocks noGrp="1"/>
          </p:cNvSpPr>
          <p:nvPr>
            <p:ph type="sldNum" sz="quarter" idx="11"/>
          </p:nvPr>
        </p:nvSpPr>
        <p:spPr>
          <a:xfrm>
            <a:off x="9120113" y="648485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B70B3A83-9C0A-4724-8076-AACFD81111BA}" type="slidenum">
              <a:rPr lang="en-US" altLang="en-US" smtClean="0"/>
              <a:pPr/>
              <a:t>‹#›</a:t>
            </a:fld>
            <a:endParaRPr lang="en-US" altLang="en-US"/>
          </a:p>
        </p:txBody>
      </p:sp>
    </p:spTree>
    <p:extLst>
      <p:ext uri="{BB962C8B-B14F-4D97-AF65-F5344CB8AC3E}">
        <p14:creationId xmlns:p14="http://schemas.microsoft.com/office/powerpoint/2010/main" val="207569989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A363E933-AAED-D718-7B7A-57EA939AED6C}"/>
              </a:ext>
            </a:extLst>
          </p:cNvPr>
          <p:cNvSpPr>
            <a:spLocks noGrp="1"/>
          </p:cNvSpPr>
          <p:nvPr>
            <p:ph type="sldNum" sz="quarter" idx="11"/>
          </p:nvPr>
        </p:nvSpPr>
        <p:spPr>
          <a:xfrm>
            <a:off x="9073460" y="6447530"/>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A85E1B2A-E486-453F-AD02-F28E8D558AE3}" type="slidenum">
              <a:rPr lang="en-US" altLang="en-US" smtClean="0"/>
              <a:pPr/>
              <a:t>‹#›</a:t>
            </a:fld>
            <a:endParaRPr lang="en-US" altLang="en-US"/>
          </a:p>
        </p:txBody>
      </p:sp>
    </p:spTree>
    <p:extLst>
      <p:ext uri="{BB962C8B-B14F-4D97-AF65-F5344CB8AC3E}">
        <p14:creationId xmlns:p14="http://schemas.microsoft.com/office/powerpoint/2010/main" val="124170808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09609" y="203649"/>
            <a:ext cx="9402721" cy="1143000"/>
          </a:xfrm>
          <a:prstGeom prst="rect">
            <a:avLst/>
          </a:prstGeom>
        </p:spPr>
        <p:txBody>
          <a:bodyPr/>
          <a:lstStyle>
            <a:lvl1pPr algn="l">
              <a:defRPr sz="3000" cap="all">
                <a:solidFill>
                  <a:srgbClr val="FFFFFF"/>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963634"/>
            <a:ext cx="10972800" cy="4162535"/>
          </a:xfrm>
          <a:prstGeom prst="rect">
            <a:avLst/>
          </a:prstGeom>
        </p:spPr>
        <p:txBody>
          <a:bodyPr vert="eaVert"/>
          <a:lstStyle>
            <a:lvl1pPr>
              <a:defRPr cap="none">
                <a:solidFill>
                  <a:srgbClr val="F17D00"/>
                </a:solidFill>
                <a:latin typeface="Frutiger LT 55 Roman"/>
                <a:cs typeface="Frutiger LT 55 Roman"/>
              </a:defRPr>
            </a:lvl1pPr>
            <a:lvl2pPr>
              <a:defRPr>
                <a:solidFill>
                  <a:srgbClr val="FFFFFF"/>
                </a:solidFill>
                <a:latin typeface="Frutiger LT 55 Roman"/>
                <a:cs typeface="Frutiger LT 55 Roman"/>
              </a:defRPr>
            </a:lvl2pPr>
            <a:lvl3pPr>
              <a:defRPr>
                <a:solidFill>
                  <a:srgbClr val="FFFFFF"/>
                </a:solidFill>
                <a:latin typeface="Frutiger LT 55 Roman"/>
                <a:cs typeface="Frutiger LT 55 Roman"/>
              </a:defRPr>
            </a:lvl3pPr>
            <a:lvl4pPr>
              <a:defRPr>
                <a:solidFill>
                  <a:srgbClr val="FFFFFF"/>
                </a:solidFill>
                <a:latin typeface="Frutiger LT 55 Roman"/>
                <a:cs typeface="Frutiger LT 55 Roman"/>
              </a:defRPr>
            </a:lvl4pPr>
            <a:lvl5pPr>
              <a:defRPr>
                <a:solidFill>
                  <a:srgbClr val="FFFFFF"/>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DA52F5A8-8BA2-37B1-40EF-06E0033B56CF}"/>
              </a:ext>
            </a:extLst>
          </p:cNvPr>
          <p:cNvSpPr>
            <a:spLocks noGrp="1"/>
          </p:cNvSpPr>
          <p:nvPr>
            <p:ph type="sldNum" sz="quarter" idx="11"/>
          </p:nvPr>
        </p:nvSpPr>
        <p:spPr>
          <a:xfrm>
            <a:off x="9026807" y="6471788"/>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800">
                <a:solidFill>
                  <a:schemeClr val="bg1"/>
                </a:solidFill>
                <a:latin typeface="Frutiger LT 55 Roman" pitchFamily="34" charset="0"/>
              </a:defRPr>
            </a:lvl1pPr>
          </a:lstStyle>
          <a:p>
            <a:fld id="{0431CD47-3B90-4AC1-AE74-F6DB9D8F80FC}" type="slidenum">
              <a:rPr lang="en-US" altLang="en-US" smtClean="0"/>
              <a:pPr/>
              <a:t>‹#›</a:t>
            </a:fld>
            <a:endParaRPr lang="en-US" altLang="en-US"/>
          </a:p>
        </p:txBody>
      </p:sp>
    </p:spTree>
    <p:extLst>
      <p:ext uri="{BB962C8B-B14F-4D97-AF65-F5344CB8AC3E}">
        <p14:creationId xmlns:p14="http://schemas.microsoft.com/office/powerpoint/2010/main" val="16016118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84128" y="1246375"/>
            <a:ext cx="2743200" cy="4879788"/>
          </a:xfrm>
          <a:prstGeom prst="rect">
            <a:avLst/>
          </a:prstGeom>
        </p:spPr>
        <p:txBody>
          <a:bodyPr vert="eaVert"/>
          <a:lstStyle>
            <a:lvl1pPr algn="l">
              <a:defRPr sz="3000" cap="all">
                <a:solidFill>
                  <a:schemeClr val="bg1"/>
                </a:solidFill>
                <a:latin typeface="Frutiger LT 55 Roman"/>
                <a:cs typeface="Frutiger LT 55 Roman"/>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609600" y="1222864"/>
            <a:ext cx="8026400" cy="4903305"/>
          </a:xfrm>
          <a:prstGeom prst="rect">
            <a:avLst/>
          </a:prstGeom>
        </p:spPr>
        <p:txBody>
          <a:bodyPr vert="eaVert"/>
          <a:lstStyle>
            <a:lvl1pPr>
              <a:defRPr>
                <a:solidFill>
                  <a:srgbClr val="F17D00"/>
                </a:solidFill>
                <a:latin typeface="Frutiger LT 55 Roman"/>
                <a:cs typeface="Frutiger LT 55 Roman"/>
              </a:defRPr>
            </a:lvl1pPr>
            <a:lvl2pPr>
              <a:defRPr>
                <a:solidFill>
                  <a:schemeClr val="bg1"/>
                </a:solidFill>
                <a:latin typeface="Frutiger LT 55 Roman"/>
                <a:cs typeface="Frutiger LT 55 Roman"/>
              </a:defRPr>
            </a:lvl2pPr>
            <a:lvl3pPr>
              <a:defRPr>
                <a:solidFill>
                  <a:schemeClr val="bg1"/>
                </a:solidFill>
                <a:latin typeface="Frutiger LT 55 Roman"/>
                <a:cs typeface="Frutiger LT 55 Roman"/>
              </a:defRPr>
            </a:lvl3pPr>
            <a:lvl4pPr>
              <a:defRPr>
                <a:solidFill>
                  <a:schemeClr val="bg1"/>
                </a:solidFill>
                <a:latin typeface="Frutiger LT 55 Roman"/>
                <a:cs typeface="Frutiger LT 55 Roman"/>
              </a:defRPr>
            </a:lvl4pPr>
            <a:lvl5pPr>
              <a:defRPr>
                <a:solidFill>
                  <a:schemeClr val="bg1"/>
                </a:solidFill>
                <a:latin typeface="Frutiger LT 55 Roman"/>
                <a:cs typeface="Frutiger LT 55 Roman"/>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5" name="Slide Number Placeholder 5">
            <a:extLst>
              <a:ext uri="{FF2B5EF4-FFF2-40B4-BE49-F238E27FC236}">
                <a16:creationId xmlns:a16="http://schemas.microsoft.com/office/drawing/2014/main" id="{EE20BF0F-6D7C-A389-234B-F38D3F20C35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D4581DB0-DA0A-4CE0-B337-D4586A18A1BE}" type="slidenum">
              <a:rPr lang="en-US" altLang="en-US"/>
              <a:pPr/>
              <a:t>‹#›</a:t>
            </a:fld>
            <a:endParaRPr lang="en-US" altLang="en-US"/>
          </a:p>
        </p:txBody>
      </p:sp>
    </p:spTree>
    <p:extLst>
      <p:ext uri="{BB962C8B-B14F-4D97-AF65-F5344CB8AC3E}">
        <p14:creationId xmlns:p14="http://schemas.microsoft.com/office/powerpoint/2010/main" val="29846008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Divider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506B291-BD26-4DBD-A912-E9396BA1828C}"/>
              </a:ext>
            </a:extLst>
          </p:cNvPr>
          <p:cNvSpPr>
            <a:spLocks noGrp="1"/>
          </p:cNvSpPr>
          <p:nvPr>
            <p:ph type="title"/>
          </p:nvPr>
        </p:nvSpPr>
        <p:spPr>
          <a:xfrm>
            <a:off x="695327" y="1700823"/>
            <a:ext cx="10768680" cy="1224137"/>
          </a:xfrm>
        </p:spPr>
        <p:txBody>
          <a:bodyPr anchor="b">
            <a:noAutofit/>
          </a:bodyPr>
          <a:lstStyle>
            <a:lvl1pPr>
              <a:lnSpc>
                <a:spcPts val="3780"/>
              </a:lnSpc>
              <a:defRPr sz="3151">
                <a:solidFill>
                  <a:schemeClr val="accent1"/>
                </a:solidFill>
              </a:defRPr>
            </a:lvl1pPr>
          </a:lstStyle>
          <a:p>
            <a:r>
              <a:rPr lang="en-US"/>
              <a:t>Click to edit Master title style</a:t>
            </a:r>
            <a:endParaRPr lang="en-AU" dirty="0"/>
          </a:p>
        </p:txBody>
      </p:sp>
      <p:sp>
        <p:nvSpPr>
          <p:cNvPr id="6" name="Text Placeholder 6">
            <a:extLst>
              <a:ext uri="{FF2B5EF4-FFF2-40B4-BE49-F238E27FC236}">
                <a16:creationId xmlns:a16="http://schemas.microsoft.com/office/drawing/2014/main" id="{72AC3715-D94B-4A73-8E94-CAC9D5806F46}"/>
              </a:ext>
            </a:extLst>
          </p:cNvPr>
          <p:cNvSpPr>
            <a:spLocks noGrp="1"/>
          </p:cNvSpPr>
          <p:nvPr>
            <p:ph type="body" sz="quarter" idx="10"/>
          </p:nvPr>
        </p:nvSpPr>
        <p:spPr>
          <a:xfrm>
            <a:off x="695327" y="3113748"/>
            <a:ext cx="10768680" cy="2043451"/>
          </a:xfrm>
          <a:prstGeom prst="rect">
            <a:avLst/>
          </a:prstGeom>
        </p:spPr>
        <p:txBody>
          <a:bodyPr>
            <a:normAutofit/>
          </a:bodyPr>
          <a:lstStyle>
            <a:lvl1pPr marL="0" indent="0">
              <a:lnSpc>
                <a:spcPts val="2431"/>
              </a:lnSpc>
              <a:buNone/>
              <a:defRPr sz="2025">
                <a:solidFill>
                  <a:schemeClr val="accent1"/>
                </a:solidFill>
              </a:defRPr>
            </a:lvl1pPr>
          </a:lstStyle>
          <a:p>
            <a:pPr lvl="0"/>
            <a:r>
              <a:rPr lang="en-US"/>
              <a:t>Click to edit Master text styles</a:t>
            </a:r>
          </a:p>
        </p:txBody>
      </p:sp>
      <p:sp>
        <p:nvSpPr>
          <p:cNvPr id="12" name="Footer Placeholder 11">
            <a:extLst>
              <a:ext uri="{FF2B5EF4-FFF2-40B4-BE49-F238E27FC236}">
                <a16:creationId xmlns:a16="http://schemas.microsoft.com/office/drawing/2014/main" id="{A25860B6-572B-42C8-98B4-41BF602CD44E}"/>
              </a:ext>
            </a:extLst>
          </p:cNvPr>
          <p:cNvSpPr>
            <a:spLocks noGrp="1"/>
          </p:cNvSpPr>
          <p:nvPr>
            <p:ph type="ftr" sz="quarter" idx="12"/>
          </p:nvPr>
        </p:nvSpPr>
        <p:spPr/>
        <p:txBody>
          <a:bodyPr/>
          <a:lstStyle/>
          <a:p>
            <a:endParaRPr lang="en-SG"/>
          </a:p>
        </p:txBody>
      </p:sp>
      <p:sp>
        <p:nvSpPr>
          <p:cNvPr id="13" name="Slide Number Placeholder 12">
            <a:extLst>
              <a:ext uri="{FF2B5EF4-FFF2-40B4-BE49-F238E27FC236}">
                <a16:creationId xmlns:a16="http://schemas.microsoft.com/office/drawing/2014/main" id="{E4BE4F66-8978-4B9A-B365-ABFD2A461631}"/>
              </a:ext>
            </a:extLst>
          </p:cNvPr>
          <p:cNvSpPr>
            <a:spLocks noGrp="1"/>
          </p:cNvSpPr>
          <p:nvPr>
            <p:ph type="sldNum" sz="quarter" idx="13"/>
          </p:nvPr>
        </p:nvSpPr>
        <p:spPr/>
        <p:txBody>
          <a:bodyPr/>
          <a:lstStyle/>
          <a:p>
            <a:fld id="{71C63AB4-6DC0-4902-8E9D-B5377E74E401}" type="slidenum">
              <a:rPr lang="en-SG" smtClean="0"/>
              <a:t>‹#›</a:t>
            </a:fld>
            <a:endParaRPr lang="en-SG"/>
          </a:p>
        </p:txBody>
      </p:sp>
      <p:sp>
        <p:nvSpPr>
          <p:cNvPr id="14" name="Date Placeholder 13">
            <a:extLst>
              <a:ext uri="{FF2B5EF4-FFF2-40B4-BE49-F238E27FC236}">
                <a16:creationId xmlns:a16="http://schemas.microsoft.com/office/drawing/2014/main" id="{085400BA-682A-4644-881E-9D9BA0DAB8FC}"/>
              </a:ext>
            </a:extLst>
          </p:cNvPr>
          <p:cNvSpPr>
            <a:spLocks noGrp="1"/>
          </p:cNvSpPr>
          <p:nvPr>
            <p:ph type="dt" sz="half" idx="14"/>
          </p:nvPr>
        </p:nvSpPr>
        <p:spPr bwMode="white"/>
        <p:txBody>
          <a:bodyPr/>
          <a:lstStyle/>
          <a:p>
            <a:fld id="{C23A9EB6-1E73-4D4E-A7B7-3729F9CCC869}" type="datetime1">
              <a:rPr lang="en-SG" smtClean="0"/>
              <a:t>27/6/24</a:t>
            </a:fld>
            <a:endParaRPr lang="en-SG"/>
          </a:p>
        </p:txBody>
      </p:sp>
    </p:spTree>
    <p:extLst>
      <p:ext uri="{BB962C8B-B14F-4D97-AF65-F5344CB8AC3E}">
        <p14:creationId xmlns:p14="http://schemas.microsoft.com/office/powerpoint/2010/main" val="146475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ext with Image One Third Alt">
    <p:spTree>
      <p:nvGrpSpPr>
        <p:cNvPr id="1" name=""/>
        <p:cNvGrpSpPr/>
        <p:nvPr/>
      </p:nvGrpSpPr>
      <p:grpSpPr>
        <a:xfrm>
          <a:off x="0" y="0"/>
          <a:ext cx="0" cy="0"/>
          <a:chOff x="0" y="0"/>
          <a:chExt cx="0" cy="0"/>
        </a:xfrm>
      </p:grpSpPr>
      <p:sp>
        <p:nvSpPr>
          <p:cNvPr id="13" name="Text Placeholder 16">
            <a:extLst>
              <a:ext uri="{FF2B5EF4-FFF2-40B4-BE49-F238E27FC236}">
                <a16:creationId xmlns:a16="http://schemas.microsoft.com/office/drawing/2014/main" id="{B4FA68DC-FEFE-4790-B4A5-75AF5CDBE1D5}"/>
              </a:ext>
            </a:extLst>
          </p:cNvPr>
          <p:cNvSpPr>
            <a:spLocks noGrp="1"/>
          </p:cNvSpPr>
          <p:nvPr>
            <p:ph type="body" sz="quarter" idx="22" hasCustomPrompt="1"/>
          </p:nvPr>
        </p:nvSpPr>
        <p:spPr bwMode="invGray">
          <a:xfrm>
            <a:off x="8" y="6"/>
            <a:ext cx="10704513" cy="6869113"/>
          </a:xfrm>
          <a:solidFill>
            <a:schemeClr val="accent1"/>
          </a:solidFill>
        </p:spPr>
        <p:txBody>
          <a:bodyPr>
            <a:normAutofit/>
          </a:bodyPr>
          <a:lstStyle>
            <a:lvl1pPr>
              <a:defRPr sz="133">
                <a:solidFill>
                  <a:schemeClr val="accent1"/>
                </a:solidFill>
              </a:defRPr>
            </a:lvl1pPr>
          </a:lstStyle>
          <a:p>
            <a:pPr lvl="0"/>
            <a:r>
              <a:rPr lang="en-AU" dirty="0"/>
              <a:t> </a:t>
            </a:r>
          </a:p>
        </p:txBody>
      </p:sp>
      <p:sp>
        <p:nvSpPr>
          <p:cNvPr id="12" name="Picture Placeholder 9">
            <a:extLst>
              <a:ext uri="{FF2B5EF4-FFF2-40B4-BE49-F238E27FC236}">
                <a16:creationId xmlns:a16="http://schemas.microsoft.com/office/drawing/2014/main" id="{8FB0C548-DD10-4ED1-BA05-293A119D2AEB}"/>
              </a:ext>
            </a:extLst>
          </p:cNvPr>
          <p:cNvSpPr>
            <a:spLocks noGrp="1"/>
          </p:cNvSpPr>
          <p:nvPr>
            <p:ph type="pic" sz="quarter" idx="18" hasCustomPrompt="1"/>
          </p:nvPr>
        </p:nvSpPr>
        <p:spPr>
          <a:xfrm>
            <a:off x="8108852" y="-8784"/>
            <a:ext cx="4083149" cy="6868620"/>
          </a:xfrm>
          <a:custGeom>
            <a:avLst/>
            <a:gdLst>
              <a:gd name="connsiteX0" fmla="*/ 0 w 5187576"/>
              <a:gd name="connsiteY0" fmla="*/ 0 h 5919694"/>
              <a:gd name="connsiteX1" fmla="*/ 5187576 w 5187576"/>
              <a:gd name="connsiteY1" fmla="*/ 0 h 5919694"/>
              <a:gd name="connsiteX2" fmla="*/ 5187576 w 5187576"/>
              <a:gd name="connsiteY2" fmla="*/ 5919694 h 5919694"/>
              <a:gd name="connsiteX3" fmla="*/ 0 w 5187576"/>
              <a:gd name="connsiteY3" fmla="*/ 5919694 h 5919694"/>
              <a:gd name="connsiteX4" fmla="*/ 0 w 5187576"/>
              <a:gd name="connsiteY4" fmla="*/ 0 h 5919694"/>
              <a:gd name="connsiteX0" fmla="*/ 5977 w 5193553"/>
              <a:gd name="connsiteY0" fmla="*/ 0 h 5919694"/>
              <a:gd name="connsiteX1" fmla="*/ 5193553 w 5193553"/>
              <a:gd name="connsiteY1" fmla="*/ 0 h 5919694"/>
              <a:gd name="connsiteX2" fmla="*/ 5193553 w 5193553"/>
              <a:gd name="connsiteY2" fmla="*/ 5919694 h 5919694"/>
              <a:gd name="connsiteX3" fmla="*/ 5977 w 5193553"/>
              <a:gd name="connsiteY3" fmla="*/ 5919694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5977 w 5193553"/>
              <a:gd name="connsiteY4" fmla="*/ 5919694 h 5919694"/>
              <a:gd name="connsiteX5" fmla="*/ 0 w 5193553"/>
              <a:gd name="connsiteY5" fmla="*/ 3609788 h 5919694"/>
              <a:gd name="connsiteX6" fmla="*/ 5977 w 5193553"/>
              <a:gd name="connsiteY6"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002119 w 5193553"/>
              <a:gd name="connsiteY3" fmla="*/ 5916706 h 5919694"/>
              <a:gd name="connsiteX4" fmla="*/ 0 w 5193553"/>
              <a:gd name="connsiteY4" fmla="*/ 3609788 h 5919694"/>
              <a:gd name="connsiteX5" fmla="*/ 5977 w 5193553"/>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002121 w 5193555"/>
              <a:gd name="connsiteY3" fmla="*/ 5916706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687921 w 5193555"/>
              <a:gd name="connsiteY3" fmla="*/ 5101592 h 5919694"/>
              <a:gd name="connsiteX4" fmla="*/ 2 w 5193555"/>
              <a:gd name="connsiteY4" fmla="*/ 3609788 h 5919694"/>
              <a:gd name="connsiteX5" fmla="*/ 5979 w 5193555"/>
              <a:gd name="connsiteY5" fmla="*/ 0 h 5919694"/>
              <a:gd name="connsiteX0" fmla="*/ 5979 w 5193555"/>
              <a:gd name="connsiteY0" fmla="*/ 0 h 5919694"/>
              <a:gd name="connsiteX1" fmla="*/ 5193555 w 5193555"/>
              <a:gd name="connsiteY1" fmla="*/ 0 h 5919694"/>
              <a:gd name="connsiteX2" fmla="*/ 5193555 w 5193555"/>
              <a:gd name="connsiteY2" fmla="*/ 5919694 h 5919694"/>
              <a:gd name="connsiteX3" fmla="*/ 2537903 w 5193555"/>
              <a:gd name="connsiteY3" fmla="*/ 5916707 h 5919694"/>
              <a:gd name="connsiteX4" fmla="*/ 2 w 5193555"/>
              <a:gd name="connsiteY4" fmla="*/ 3609788 h 5919694"/>
              <a:gd name="connsiteX5" fmla="*/ 5979 w 5193555"/>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5977 w 5193553"/>
              <a:gd name="connsiteY0" fmla="*/ 0 h 5919694"/>
              <a:gd name="connsiteX1" fmla="*/ 5193553 w 5193553"/>
              <a:gd name="connsiteY1" fmla="*/ 0 h 5919694"/>
              <a:gd name="connsiteX2" fmla="*/ 5193553 w 5193553"/>
              <a:gd name="connsiteY2" fmla="*/ 5919694 h 5919694"/>
              <a:gd name="connsiteX3" fmla="*/ 2537901 w 5193553"/>
              <a:gd name="connsiteY3" fmla="*/ 5916707 h 5919694"/>
              <a:gd name="connsiteX4" fmla="*/ 0 w 5193553"/>
              <a:gd name="connsiteY4" fmla="*/ 3609788 h 5919694"/>
              <a:gd name="connsiteX5" fmla="*/ 5977 w 5193553"/>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6692 w 5204268"/>
              <a:gd name="connsiteY0" fmla="*/ 0 h 5919694"/>
              <a:gd name="connsiteX1" fmla="*/ 5204268 w 5204268"/>
              <a:gd name="connsiteY1" fmla="*/ 0 h 5919694"/>
              <a:gd name="connsiteX2" fmla="*/ 5204268 w 5204268"/>
              <a:gd name="connsiteY2" fmla="*/ 5919694 h 5919694"/>
              <a:gd name="connsiteX3" fmla="*/ 2548616 w 5204268"/>
              <a:gd name="connsiteY3" fmla="*/ 5916707 h 5919694"/>
              <a:gd name="connsiteX4" fmla="*/ 0 w 5204268"/>
              <a:gd name="connsiteY4" fmla="*/ 3438185 h 5919694"/>
              <a:gd name="connsiteX5" fmla="*/ 16692 w 5204268"/>
              <a:gd name="connsiteY5" fmla="*/ 0 h 5919694"/>
              <a:gd name="connsiteX0" fmla="*/ 112 w 5187688"/>
              <a:gd name="connsiteY0" fmla="*/ 0 h 5919694"/>
              <a:gd name="connsiteX1" fmla="*/ 5187688 w 5187688"/>
              <a:gd name="connsiteY1" fmla="*/ 0 h 5919694"/>
              <a:gd name="connsiteX2" fmla="*/ 5187688 w 5187688"/>
              <a:gd name="connsiteY2" fmla="*/ 5919694 h 5919694"/>
              <a:gd name="connsiteX3" fmla="*/ 2532036 w 5187688"/>
              <a:gd name="connsiteY3" fmla="*/ 5916707 h 5919694"/>
              <a:gd name="connsiteX4" fmla="*/ 21520 w 5187688"/>
              <a:gd name="connsiteY4" fmla="*/ 3298360 h 5919694"/>
              <a:gd name="connsiteX5" fmla="*/ 112 w 5187688"/>
              <a:gd name="connsiteY5" fmla="*/ 0 h 5919694"/>
              <a:gd name="connsiteX0" fmla="*/ 2405 w 5189981"/>
              <a:gd name="connsiteY0" fmla="*/ 0 h 5919694"/>
              <a:gd name="connsiteX1" fmla="*/ 5189981 w 5189981"/>
              <a:gd name="connsiteY1" fmla="*/ 0 h 5919694"/>
              <a:gd name="connsiteX2" fmla="*/ 5189981 w 5189981"/>
              <a:gd name="connsiteY2" fmla="*/ 5919694 h 5919694"/>
              <a:gd name="connsiteX3" fmla="*/ 2534329 w 5189981"/>
              <a:gd name="connsiteY3" fmla="*/ 5916707 h 5919694"/>
              <a:gd name="connsiteX4" fmla="*/ 0 w 5189981"/>
              <a:gd name="connsiteY4" fmla="*/ 3164891 h 5919694"/>
              <a:gd name="connsiteX5" fmla="*/ 2405 w 5189981"/>
              <a:gd name="connsiteY5" fmla="*/ 0 h 5919694"/>
              <a:gd name="connsiteX0" fmla="*/ 2532 w 5190108"/>
              <a:gd name="connsiteY0" fmla="*/ 0 h 5919694"/>
              <a:gd name="connsiteX1" fmla="*/ 5190108 w 5190108"/>
              <a:gd name="connsiteY1" fmla="*/ 0 h 5919694"/>
              <a:gd name="connsiteX2" fmla="*/ 5190108 w 5190108"/>
              <a:gd name="connsiteY2" fmla="*/ 5919694 h 5919694"/>
              <a:gd name="connsiteX3" fmla="*/ 2534456 w 5190108"/>
              <a:gd name="connsiteY3" fmla="*/ 5916707 h 5919694"/>
              <a:gd name="connsiteX4" fmla="*/ 127 w 5190108"/>
              <a:gd name="connsiteY4" fmla="*/ 3164891 h 5919694"/>
              <a:gd name="connsiteX5" fmla="*/ 2532 w 5190108"/>
              <a:gd name="connsiteY5" fmla="*/ 0 h 5919694"/>
              <a:gd name="connsiteX0" fmla="*/ 2464 w 5190040"/>
              <a:gd name="connsiteY0" fmla="*/ 0 h 5919694"/>
              <a:gd name="connsiteX1" fmla="*/ 5190040 w 5190040"/>
              <a:gd name="connsiteY1" fmla="*/ 0 h 5919694"/>
              <a:gd name="connsiteX2" fmla="*/ 5190040 w 5190040"/>
              <a:gd name="connsiteY2" fmla="*/ 5919694 h 5919694"/>
              <a:gd name="connsiteX3" fmla="*/ 2534388 w 5190040"/>
              <a:gd name="connsiteY3" fmla="*/ 5916707 h 5919694"/>
              <a:gd name="connsiteX4" fmla="*/ 59 w 5190040"/>
              <a:gd name="connsiteY4" fmla="*/ 3164891 h 5919694"/>
              <a:gd name="connsiteX5" fmla="*/ 2464 w 5190040"/>
              <a:gd name="connsiteY5" fmla="*/ 0 h 5919694"/>
              <a:gd name="connsiteX0" fmla="*/ 2512 w 5190088"/>
              <a:gd name="connsiteY0" fmla="*/ 0 h 5919694"/>
              <a:gd name="connsiteX1" fmla="*/ 5190088 w 5190088"/>
              <a:gd name="connsiteY1" fmla="*/ 0 h 5919694"/>
              <a:gd name="connsiteX2" fmla="*/ 5190088 w 5190088"/>
              <a:gd name="connsiteY2" fmla="*/ 5919694 h 5919694"/>
              <a:gd name="connsiteX3" fmla="*/ 2534436 w 5190088"/>
              <a:gd name="connsiteY3" fmla="*/ 5916707 h 5919694"/>
              <a:gd name="connsiteX4" fmla="*/ 107 w 5190088"/>
              <a:gd name="connsiteY4" fmla="*/ 3164891 h 5919694"/>
              <a:gd name="connsiteX5" fmla="*/ 2512 w 5190088"/>
              <a:gd name="connsiteY5" fmla="*/ 0 h 5919694"/>
              <a:gd name="connsiteX0" fmla="*/ 2406 w 5189982"/>
              <a:gd name="connsiteY0" fmla="*/ 0 h 5919694"/>
              <a:gd name="connsiteX1" fmla="*/ 5189982 w 5189982"/>
              <a:gd name="connsiteY1" fmla="*/ 0 h 5919694"/>
              <a:gd name="connsiteX2" fmla="*/ 5189982 w 5189982"/>
              <a:gd name="connsiteY2" fmla="*/ 5919694 h 5919694"/>
              <a:gd name="connsiteX3" fmla="*/ 2534330 w 5189982"/>
              <a:gd name="connsiteY3" fmla="*/ 5916707 h 5919694"/>
              <a:gd name="connsiteX4" fmla="*/ 1 w 5189982"/>
              <a:gd name="connsiteY4" fmla="*/ 3164891 h 5919694"/>
              <a:gd name="connsiteX5" fmla="*/ 2406 w 5189982"/>
              <a:gd name="connsiteY5" fmla="*/ 0 h 5919694"/>
              <a:gd name="connsiteX0" fmla="*/ 216 w 5198678"/>
              <a:gd name="connsiteY0" fmla="*/ 333321 h 5919694"/>
              <a:gd name="connsiteX1" fmla="*/ 5198678 w 5198678"/>
              <a:gd name="connsiteY1" fmla="*/ 0 h 5919694"/>
              <a:gd name="connsiteX2" fmla="*/ 5198678 w 5198678"/>
              <a:gd name="connsiteY2" fmla="*/ 5919694 h 5919694"/>
              <a:gd name="connsiteX3" fmla="*/ 2543026 w 5198678"/>
              <a:gd name="connsiteY3" fmla="*/ 5916707 h 5919694"/>
              <a:gd name="connsiteX4" fmla="*/ 8697 w 5198678"/>
              <a:gd name="connsiteY4" fmla="*/ 3164891 h 5919694"/>
              <a:gd name="connsiteX5" fmla="*/ 216 w 5198678"/>
              <a:gd name="connsiteY5" fmla="*/ 333321 h 5919694"/>
              <a:gd name="connsiteX0" fmla="*/ 216 w 5198678"/>
              <a:gd name="connsiteY0" fmla="*/ 0 h 5586373"/>
              <a:gd name="connsiteX1" fmla="*/ 5198678 w 5198678"/>
              <a:gd name="connsiteY1" fmla="*/ 28985 h 5586373"/>
              <a:gd name="connsiteX2" fmla="*/ 5198678 w 5198678"/>
              <a:gd name="connsiteY2" fmla="*/ 5586373 h 5586373"/>
              <a:gd name="connsiteX3" fmla="*/ 2543026 w 5198678"/>
              <a:gd name="connsiteY3" fmla="*/ 5583386 h 5586373"/>
              <a:gd name="connsiteX4" fmla="*/ 8697 w 5198678"/>
              <a:gd name="connsiteY4" fmla="*/ 2831570 h 5586373"/>
              <a:gd name="connsiteX5" fmla="*/ 216 w 5198678"/>
              <a:gd name="connsiteY5" fmla="*/ 0 h 5586373"/>
              <a:gd name="connsiteX0" fmla="*/ 216 w 5198678"/>
              <a:gd name="connsiteY0" fmla="*/ 0 h 5571881"/>
              <a:gd name="connsiteX1" fmla="*/ 5198678 w 5198678"/>
              <a:gd name="connsiteY1" fmla="*/ 14493 h 5571881"/>
              <a:gd name="connsiteX2" fmla="*/ 5198678 w 5198678"/>
              <a:gd name="connsiteY2" fmla="*/ 5571881 h 5571881"/>
              <a:gd name="connsiteX3" fmla="*/ 2543026 w 5198678"/>
              <a:gd name="connsiteY3" fmla="*/ 5568894 h 5571881"/>
              <a:gd name="connsiteX4" fmla="*/ 8697 w 5198678"/>
              <a:gd name="connsiteY4" fmla="*/ 2817078 h 5571881"/>
              <a:gd name="connsiteX5" fmla="*/ 216 w 5198678"/>
              <a:gd name="connsiteY5" fmla="*/ 0 h 5571881"/>
              <a:gd name="connsiteX0" fmla="*/ 216 w 5198678"/>
              <a:gd name="connsiteY0" fmla="*/ 15941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15941 h 5587822"/>
              <a:gd name="connsiteX0" fmla="*/ 216 w 5198678"/>
              <a:gd name="connsiteY0" fmla="*/ 629 h 5587822"/>
              <a:gd name="connsiteX1" fmla="*/ 5198678 w 5198678"/>
              <a:gd name="connsiteY1" fmla="*/ 0 h 5587822"/>
              <a:gd name="connsiteX2" fmla="*/ 5198678 w 5198678"/>
              <a:gd name="connsiteY2" fmla="*/ 5587822 h 5587822"/>
              <a:gd name="connsiteX3" fmla="*/ 2543026 w 5198678"/>
              <a:gd name="connsiteY3" fmla="*/ 5584835 h 5587822"/>
              <a:gd name="connsiteX4" fmla="*/ 8697 w 5198678"/>
              <a:gd name="connsiteY4" fmla="*/ 2833019 h 5587822"/>
              <a:gd name="connsiteX5" fmla="*/ 216 w 5198678"/>
              <a:gd name="connsiteY5" fmla="*/ 629 h 5587822"/>
              <a:gd name="connsiteX0" fmla="*/ 454 w 5198916"/>
              <a:gd name="connsiteY0" fmla="*/ 629 h 5587822"/>
              <a:gd name="connsiteX1" fmla="*/ 5198916 w 5198916"/>
              <a:gd name="connsiteY1" fmla="*/ 0 h 5587822"/>
              <a:gd name="connsiteX2" fmla="*/ 5198916 w 5198916"/>
              <a:gd name="connsiteY2" fmla="*/ 5587822 h 5587822"/>
              <a:gd name="connsiteX3" fmla="*/ 2543264 w 5198916"/>
              <a:gd name="connsiteY3" fmla="*/ 5584835 h 5587822"/>
              <a:gd name="connsiteX4" fmla="*/ 1791 w 5198916"/>
              <a:gd name="connsiteY4" fmla="*/ 3144946 h 5587822"/>
              <a:gd name="connsiteX5" fmla="*/ 454 w 5198916"/>
              <a:gd name="connsiteY5" fmla="*/ 629 h 5587822"/>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921758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5198916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5198916"/>
              <a:gd name="connsiteY0" fmla="*/ 629 h 5593381"/>
              <a:gd name="connsiteX1" fmla="*/ 4083303 w 5198916"/>
              <a:gd name="connsiteY1" fmla="*/ 0 h 5593381"/>
              <a:gd name="connsiteX2" fmla="*/ 5198916 w 5198916"/>
              <a:gd name="connsiteY2" fmla="*/ 5587822 h 5593381"/>
              <a:gd name="connsiteX3" fmla="*/ 1718207 w 5198916"/>
              <a:gd name="connsiteY3" fmla="*/ 5593381 h 5593381"/>
              <a:gd name="connsiteX4" fmla="*/ 1791 w 5198916"/>
              <a:gd name="connsiteY4" fmla="*/ 3144946 h 5593381"/>
              <a:gd name="connsiteX5" fmla="*/ 454 w 5198916"/>
              <a:gd name="connsiteY5" fmla="*/ 629 h 5593381"/>
              <a:gd name="connsiteX0" fmla="*/ 454 w 4089175"/>
              <a:gd name="connsiteY0" fmla="*/ 629 h 5595711"/>
              <a:gd name="connsiteX1" fmla="*/ 4083303 w 4089175"/>
              <a:gd name="connsiteY1" fmla="*/ 0 h 5595711"/>
              <a:gd name="connsiteX2" fmla="*/ 4089175 w 4089175"/>
              <a:gd name="connsiteY2" fmla="*/ 5595711 h 5595711"/>
              <a:gd name="connsiteX3" fmla="*/ 1718207 w 4089175"/>
              <a:gd name="connsiteY3" fmla="*/ 5593381 h 5595711"/>
              <a:gd name="connsiteX4" fmla="*/ 1791 w 4089175"/>
              <a:gd name="connsiteY4" fmla="*/ 3144946 h 5595711"/>
              <a:gd name="connsiteX5" fmla="*/ 454 w 4089175"/>
              <a:gd name="connsiteY5" fmla="*/ 629 h 5595711"/>
              <a:gd name="connsiteX0" fmla="*/ 454 w 4083340"/>
              <a:gd name="connsiteY0" fmla="*/ 629 h 5593381"/>
              <a:gd name="connsiteX1" fmla="*/ 4083303 w 4083340"/>
              <a:gd name="connsiteY1" fmla="*/ 0 h 5593381"/>
              <a:gd name="connsiteX2" fmla="*/ 4012844 w 4083340"/>
              <a:gd name="connsiteY2" fmla="*/ 5591438 h 5593381"/>
              <a:gd name="connsiteX3" fmla="*/ 1718207 w 4083340"/>
              <a:gd name="connsiteY3" fmla="*/ 5593381 h 5593381"/>
              <a:gd name="connsiteX4" fmla="*/ 1791 w 4083340"/>
              <a:gd name="connsiteY4" fmla="*/ 3144946 h 5593381"/>
              <a:gd name="connsiteX5" fmla="*/ 454 w 4083340"/>
              <a:gd name="connsiteY5" fmla="*/ 629 h 5593381"/>
              <a:gd name="connsiteX0" fmla="*/ 454 w 4083459"/>
              <a:gd name="connsiteY0" fmla="*/ 629 h 5593381"/>
              <a:gd name="connsiteX1" fmla="*/ 4083303 w 4083459"/>
              <a:gd name="connsiteY1" fmla="*/ 0 h 5593381"/>
              <a:gd name="connsiteX2" fmla="*/ 4070093 w 4083459"/>
              <a:gd name="connsiteY2" fmla="*/ 5591439 h 5593381"/>
              <a:gd name="connsiteX3" fmla="*/ 1718207 w 4083459"/>
              <a:gd name="connsiteY3" fmla="*/ 5593381 h 5593381"/>
              <a:gd name="connsiteX4" fmla="*/ 1791 w 4083459"/>
              <a:gd name="connsiteY4" fmla="*/ 3144946 h 5593381"/>
              <a:gd name="connsiteX5" fmla="*/ 454 w 4083459"/>
              <a:gd name="connsiteY5" fmla="*/ 629 h 5593381"/>
              <a:gd name="connsiteX0" fmla="*/ 454 w 4071095"/>
              <a:gd name="connsiteY0" fmla="*/ 0 h 5592752"/>
              <a:gd name="connsiteX1" fmla="*/ 4070582 w 4071095"/>
              <a:gd name="connsiteY1" fmla="*/ 3644 h 5592752"/>
              <a:gd name="connsiteX2" fmla="*/ 4070093 w 4071095"/>
              <a:gd name="connsiteY2" fmla="*/ 5590810 h 5592752"/>
              <a:gd name="connsiteX3" fmla="*/ 1718207 w 4071095"/>
              <a:gd name="connsiteY3" fmla="*/ 5592752 h 5592752"/>
              <a:gd name="connsiteX4" fmla="*/ 1791 w 4071095"/>
              <a:gd name="connsiteY4" fmla="*/ 3144317 h 5592752"/>
              <a:gd name="connsiteX5" fmla="*/ 454 w 4071095"/>
              <a:gd name="connsiteY5" fmla="*/ 0 h 5592752"/>
              <a:gd name="connsiteX0" fmla="*/ 454 w 4070093"/>
              <a:gd name="connsiteY0" fmla="*/ 0 h 5592752"/>
              <a:gd name="connsiteX1" fmla="*/ 2714232 w 4070093"/>
              <a:gd name="connsiteY1" fmla="*/ 3644 h 5592752"/>
              <a:gd name="connsiteX2" fmla="*/ 4070093 w 4070093"/>
              <a:gd name="connsiteY2" fmla="*/ 5590810 h 5592752"/>
              <a:gd name="connsiteX3" fmla="*/ 1718207 w 4070093"/>
              <a:gd name="connsiteY3" fmla="*/ 5592752 h 5592752"/>
              <a:gd name="connsiteX4" fmla="*/ 1791 w 4070093"/>
              <a:gd name="connsiteY4" fmla="*/ 3144317 h 5592752"/>
              <a:gd name="connsiteX5" fmla="*/ 454 w 4070093"/>
              <a:gd name="connsiteY5" fmla="*/ 0 h 5592752"/>
              <a:gd name="connsiteX0" fmla="*/ 454 w 2714242"/>
              <a:gd name="connsiteY0" fmla="*/ 0 h 5592752"/>
              <a:gd name="connsiteX1" fmla="*/ 2714232 w 2714242"/>
              <a:gd name="connsiteY1" fmla="*/ 3644 h 5592752"/>
              <a:gd name="connsiteX2" fmla="*/ 2455391 w 2714242"/>
              <a:gd name="connsiteY2" fmla="*/ 5590810 h 5592752"/>
              <a:gd name="connsiteX3" fmla="*/ 1718207 w 2714242"/>
              <a:gd name="connsiteY3" fmla="*/ 5592752 h 5592752"/>
              <a:gd name="connsiteX4" fmla="*/ 1791 w 2714242"/>
              <a:gd name="connsiteY4" fmla="*/ 3144317 h 5592752"/>
              <a:gd name="connsiteX5" fmla="*/ 454 w 2714242"/>
              <a:gd name="connsiteY5" fmla="*/ 0 h 5592752"/>
              <a:gd name="connsiteX0" fmla="*/ 454 w 2714778"/>
              <a:gd name="connsiteY0" fmla="*/ 0 h 5596508"/>
              <a:gd name="connsiteX1" fmla="*/ 2714232 w 2714778"/>
              <a:gd name="connsiteY1" fmla="*/ 3644 h 5596508"/>
              <a:gd name="connsiteX2" fmla="*/ 2714070 w 2714778"/>
              <a:gd name="connsiteY2" fmla="*/ 5596508 h 5596508"/>
              <a:gd name="connsiteX3" fmla="*/ 1718207 w 2714778"/>
              <a:gd name="connsiteY3" fmla="*/ 5592752 h 5596508"/>
              <a:gd name="connsiteX4" fmla="*/ 1791 w 2714778"/>
              <a:gd name="connsiteY4" fmla="*/ 3144317 h 5596508"/>
              <a:gd name="connsiteX5" fmla="*/ 454 w 2714778"/>
              <a:gd name="connsiteY5" fmla="*/ 0 h 5596508"/>
              <a:gd name="connsiteX0" fmla="*/ 454 w 2714070"/>
              <a:gd name="connsiteY0" fmla="*/ 0 h 5596508"/>
              <a:gd name="connsiteX1" fmla="*/ 2709992 w 2714070"/>
              <a:gd name="connsiteY1" fmla="*/ 3644 h 5596508"/>
              <a:gd name="connsiteX2" fmla="*/ 2714070 w 2714070"/>
              <a:gd name="connsiteY2" fmla="*/ 5596508 h 5596508"/>
              <a:gd name="connsiteX3" fmla="*/ 1718207 w 2714070"/>
              <a:gd name="connsiteY3" fmla="*/ 5592752 h 5596508"/>
              <a:gd name="connsiteX4" fmla="*/ 1791 w 2714070"/>
              <a:gd name="connsiteY4" fmla="*/ 3144317 h 5596508"/>
              <a:gd name="connsiteX5" fmla="*/ 454 w 2714070"/>
              <a:gd name="connsiteY5" fmla="*/ 0 h 5596508"/>
              <a:gd name="connsiteX0" fmla="*/ 454 w 2714779"/>
              <a:gd name="connsiteY0" fmla="*/ 2054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2054 h 5598562"/>
              <a:gd name="connsiteX0" fmla="*/ 454 w 2714779"/>
              <a:gd name="connsiteY0" fmla="*/ 7751 h 5598562"/>
              <a:gd name="connsiteX1" fmla="*/ 2714233 w 2714779"/>
              <a:gd name="connsiteY1" fmla="*/ 0 h 5598562"/>
              <a:gd name="connsiteX2" fmla="*/ 2714070 w 2714779"/>
              <a:gd name="connsiteY2" fmla="*/ 5598562 h 5598562"/>
              <a:gd name="connsiteX3" fmla="*/ 1718207 w 2714779"/>
              <a:gd name="connsiteY3" fmla="*/ 5594806 h 5598562"/>
              <a:gd name="connsiteX4" fmla="*/ 1791 w 2714779"/>
              <a:gd name="connsiteY4" fmla="*/ 3146371 h 5598562"/>
              <a:gd name="connsiteX5" fmla="*/ 454 w 2714779"/>
              <a:gd name="connsiteY5" fmla="*/ 7751 h 5598562"/>
              <a:gd name="connsiteX0" fmla="*/ 454 w 2714070"/>
              <a:gd name="connsiteY0" fmla="*/ 571782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571782 h 6162593"/>
              <a:gd name="connsiteX0" fmla="*/ 454 w 2714070"/>
              <a:gd name="connsiteY0" fmla="*/ 7751 h 6162593"/>
              <a:gd name="connsiteX1" fmla="*/ 2707872 w 2714070"/>
              <a:gd name="connsiteY1" fmla="*/ 0 h 6162593"/>
              <a:gd name="connsiteX2" fmla="*/ 2714070 w 2714070"/>
              <a:gd name="connsiteY2" fmla="*/ 6162593 h 6162593"/>
              <a:gd name="connsiteX3" fmla="*/ 1718207 w 2714070"/>
              <a:gd name="connsiteY3" fmla="*/ 6158837 h 6162593"/>
              <a:gd name="connsiteX4" fmla="*/ 1791 w 2714070"/>
              <a:gd name="connsiteY4" fmla="*/ 3710402 h 6162593"/>
              <a:gd name="connsiteX5" fmla="*/ 454 w 2714070"/>
              <a:gd name="connsiteY5" fmla="*/ 7751 h 6162593"/>
              <a:gd name="connsiteX0" fmla="*/ 454 w 2720839"/>
              <a:gd name="connsiteY0" fmla="*/ 7751 h 6162593"/>
              <a:gd name="connsiteX1" fmla="*/ 2720594 w 2720839"/>
              <a:gd name="connsiteY1" fmla="*/ 0 h 6162593"/>
              <a:gd name="connsiteX2" fmla="*/ 2714070 w 2720839"/>
              <a:gd name="connsiteY2" fmla="*/ 6162593 h 6162593"/>
              <a:gd name="connsiteX3" fmla="*/ 1718207 w 2720839"/>
              <a:gd name="connsiteY3" fmla="*/ 6158837 h 6162593"/>
              <a:gd name="connsiteX4" fmla="*/ 1791 w 2720839"/>
              <a:gd name="connsiteY4" fmla="*/ 3710402 h 6162593"/>
              <a:gd name="connsiteX5" fmla="*/ 454 w 2720839"/>
              <a:gd name="connsiteY5" fmla="*/ 7751 h 6162593"/>
              <a:gd name="connsiteX0" fmla="*/ 454 w 2726792"/>
              <a:gd name="connsiteY0" fmla="*/ 7751 h 6162593"/>
              <a:gd name="connsiteX1" fmla="*/ 2720594 w 2726792"/>
              <a:gd name="connsiteY1" fmla="*/ 0 h 6162593"/>
              <a:gd name="connsiteX2" fmla="*/ 2726792 w 2726792"/>
              <a:gd name="connsiteY2" fmla="*/ 6162593 h 6162593"/>
              <a:gd name="connsiteX3" fmla="*/ 1718207 w 2726792"/>
              <a:gd name="connsiteY3" fmla="*/ 6158837 h 6162593"/>
              <a:gd name="connsiteX4" fmla="*/ 1791 w 2726792"/>
              <a:gd name="connsiteY4" fmla="*/ 3710402 h 6162593"/>
              <a:gd name="connsiteX5" fmla="*/ 454 w 2726792"/>
              <a:gd name="connsiteY5" fmla="*/ 7751 h 616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6792" h="6162593">
                <a:moveTo>
                  <a:pt x="454" y="7751"/>
                </a:moveTo>
                <a:lnTo>
                  <a:pt x="2720594" y="0"/>
                </a:lnTo>
                <a:cubicBezTo>
                  <a:pt x="2722551" y="1865237"/>
                  <a:pt x="2724835" y="4297356"/>
                  <a:pt x="2726792" y="6162593"/>
                </a:cubicBezTo>
                <a:lnTo>
                  <a:pt x="1718207" y="6158837"/>
                </a:lnTo>
                <a:cubicBezTo>
                  <a:pt x="689093" y="5848705"/>
                  <a:pt x="-8821" y="4564073"/>
                  <a:pt x="1791" y="3710402"/>
                </a:cubicBezTo>
                <a:cubicBezTo>
                  <a:pt x="3783" y="2507139"/>
                  <a:pt x="-1538" y="1211014"/>
                  <a:pt x="454" y="7751"/>
                </a:cubicBezTo>
                <a:close/>
              </a:path>
            </a:pathLst>
          </a:custGeom>
          <a:solidFill>
            <a:schemeClr val="bg2"/>
          </a:solidFill>
        </p:spPr>
        <p:txBody>
          <a:bodyPr anchor="ctr"/>
          <a:lstStyle>
            <a:lvl1pPr algn="ctr">
              <a:defRPr sz="900"/>
            </a:lvl1pPr>
          </a:lstStyle>
          <a:p>
            <a:r>
              <a:rPr lang="en-AU" dirty="0"/>
              <a:t> Click icon to insert picture</a:t>
            </a:r>
          </a:p>
          <a:p>
            <a:endParaRPr lang="en-AU" dirty="0"/>
          </a:p>
        </p:txBody>
      </p:sp>
      <p:sp>
        <p:nvSpPr>
          <p:cNvPr id="11" name="Text Placeholder 5">
            <a:extLst>
              <a:ext uri="{FF2B5EF4-FFF2-40B4-BE49-F238E27FC236}">
                <a16:creationId xmlns:a16="http://schemas.microsoft.com/office/drawing/2014/main" id="{8E5BD460-2E08-418B-9ED2-FED7577890AA}"/>
              </a:ext>
            </a:extLst>
          </p:cNvPr>
          <p:cNvSpPr>
            <a:spLocks noGrp="1"/>
          </p:cNvSpPr>
          <p:nvPr>
            <p:ph type="body" sz="quarter" idx="17" hasCustomPrompt="1"/>
          </p:nvPr>
        </p:nvSpPr>
        <p:spPr bwMode="white">
          <a:xfrm>
            <a:off x="4400553" y="6524625"/>
            <a:ext cx="3384667" cy="241300"/>
          </a:xfrm>
        </p:spPr>
        <p:txBody>
          <a:bodyPr anchor="ctr">
            <a:normAutofit/>
          </a:bodyPr>
          <a:lstStyle>
            <a:lvl1pPr algn="ctr">
              <a:defRPr sz="751" b="1">
                <a:solidFill>
                  <a:schemeClr val="bg1"/>
                </a:solidFill>
              </a:defRPr>
            </a:lvl1pPr>
          </a:lstStyle>
          <a:p>
            <a:pPr lvl="0"/>
            <a:r>
              <a:rPr lang="en-US" dirty="0"/>
              <a:t>#[Hashtag text]</a:t>
            </a:r>
          </a:p>
        </p:txBody>
      </p:sp>
      <p:sp>
        <p:nvSpPr>
          <p:cNvPr id="10" name="Text Placeholder 5">
            <a:extLst>
              <a:ext uri="{FF2B5EF4-FFF2-40B4-BE49-F238E27FC236}">
                <a16:creationId xmlns:a16="http://schemas.microsoft.com/office/drawing/2014/main" id="{468C9D50-7928-4CA0-BFA2-1AB0032BF14E}"/>
              </a:ext>
            </a:extLst>
          </p:cNvPr>
          <p:cNvSpPr>
            <a:spLocks noGrp="1"/>
          </p:cNvSpPr>
          <p:nvPr>
            <p:ph type="body" sz="quarter" idx="13"/>
          </p:nvPr>
        </p:nvSpPr>
        <p:spPr bwMode="white">
          <a:xfrm>
            <a:off x="695325" y="1700219"/>
            <a:ext cx="7089891" cy="4598075"/>
          </a:xfrm>
          <a:prstGeom prst="rect">
            <a:avLst/>
          </a:prstGeom>
        </p:spPr>
        <p:txBody>
          <a:bodyPr/>
          <a:lstStyle>
            <a:lvl1pPr>
              <a:buNone/>
              <a:defRPr lang="en-US" dirty="0">
                <a:solidFill>
                  <a:schemeClr val="bg1"/>
                </a:solidFill>
              </a:defRPr>
            </a:lvl1pPr>
            <a:lvl2pPr>
              <a:buClr>
                <a:schemeClr val="bg1"/>
              </a:buClr>
              <a:defRPr lang="en-US" dirty="0">
                <a:solidFill>
                  <a:schemeClr val="bg1"/>
                </a:solidFill>
              </a:defRPr>
            </a:lvl2pPr>
            <a:lvl3pPr>
              <a:buClr>
                <a:schemeClr val="bg1"/>
              </a:buClr>
              <a:defRPr lang="en-US" dirty="0">
                <a:solidFill>
                  <a:schemeClr val="bg1"/>
                </a:solidFill>
              </a:defRPr>
            </a:lvl3pPr>
            <a:lvl4pPr>
              <a:defRPr lang="en-US" dirty="0">
                <a:solidFill>
                  <a:schemeClr val="bg1"/>
                </a:solidFill>
              </a:defRPr>
            </a:lvl4pPr>
            <a:lvl5pPr>
              <a:defRPr lang="en-US" dirty="0">
                <a:solidFill>
                  <a:schemeClr val="bg1"/>
                </a:solidFill>
              </a:defRPr>
            </a:lvl5pPr>
            <a:lvl6pPr>
              <a:defRPr lang="en-AU" dirty="0">
                <a:solidFill>
                  <a:schemeClr val="bg1"/>
                </a:solidFill>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2AF87536-1667-4319-A130-CF6578DB2C85}"/>
              </a:ext>
            </a:extLst>
          </p:cNvPr>
          <p:cNvSpPr>
            <a:spLocks noGrp="1"/>
          </p:cNvSpPr>
          <p:nvPr>
            <p:ph type="title"/>
          </p:nvPr>
        </p:nvSpPr>
        <p:spPr bwMode="white">
          <a:xfrm>
            <a:off x="695327" y="1052736"/>
            <a:ext cx="7096124" cy="469056"/>
          </a:xfrm>
        </p:spPr>
        <p:txBody>
          <a:bodyPr/>
          <a:lstStyle>
            <a:lvl1pPr>
              <a:defRPr>
                <a:solidFill>
                  <a:schemeClr val="bg1"/>
                </a:solidFill>
              </a:defRPr>
            </a:lvl1pPr>
          </a:lstStyle>
          <a:p>
            <a:r>
              <a:rPr lang="en-US"/>
              <a:t>Click to edit Master title style</a:t>
            </a:r>
            <a:endParaRPr lang="en-AU" dirty="0"/>
          </a:p>
        </p:txBody>
      </p:sp>
      <p:sp>
        <p:nvSpPr>
          <p:cNvPr id="6" name="Date Placeholder 5">
            <a:extLst>
              <a:ext uri="{FF2B5EF4-FFF2-40B4-BE49-F238E27FC236}">
                <a16:creationId xmlns:a16="http://schemas.microsoft.com/office/drawing/2014/main" id="{9AD53B17-CFA2-4153-BA9B-6F2B6C1F6005}"/>
              </a:ext>
            </a:extLst>
          </p:cNvPr>
          <p:cNvSpPr>
            <a:spLocks noGrp="1"/>
          </p:cNvSpPr>
          <p:nvPr>
            <p:ph type="dt" sz="half" idx="19"/>
          </p:nvPr>
        </p:nvSpPr>
        <p:spPr bwMode="white">
          <a:xfrm>
            <a:off x="695325" y="151136"/>
            <a:ext cx="2376000" cy="241200"/>
          </a:xfrm>
          <a:prstGeom prst="rect">
            <a:avLst/>
          </a:prstGeom>
        </p:spPr>
        <p:txBody>
          <a:bodyPr/>
          <a:lstStyle/>
          <a:p>
            <a:fld id="{EAF3CA3F-BEFB-45F0-8C48-EB956B6FD1DA}" type="datetime1">
              <a:rPr lang="en-SG" smtClean="0"/>
              <a:t>27/6/24</a:t>
            </a:fld>
            <a:endParaRPr lang="en-SG"/>
          </a:p>
        </p:txBody>
      </p:sp>
      <p:sp>
        <p:nvSpPr>
          <p:cNvPr id="7" name="Footer Placeholder 6">
            <a:extLst>
              <a:ext uri="{FF2B5EF4-FFF2-40B4-BE49-F238E27FC236}">
                <a16:creationId xmlns:a16="http://schemas.microsoft.com/office/drawing/2014/main" id="{68508C9E-FE7C-44AA-84C7-0471A04346C4}"/>
              </a:ext>
            </a:extLst>
          </p:cNvPr>
          <p:cNvSpPr>
            <a:spLocks noGrp="1"/>
          </p:cNvSpPr>
          <p:nvPr>
            <p:ph type="ftr" sz="quarter" idx="20"/>
          </p:nvPr>
        </p:nvSpPr>
        <p:spPr bwMode="white"/>
        <p:txBody>
          <a:bodyPr/>
          <a:lstStyle>
            <a:lvl1pPr>
              <a:defRPr>
                <a:solidFill>
                  <a:schemeClr val="bg1"/>
                </a:solidFill>
              </a:defRPr>
            </a:lvl1pPr>
          </a:lstStyle>
          <a:p>
            <a:endParaRPr lang="en-SG"/>
          </a:p>
        </p:txBody>
      </p:sp>
      <p:sp>
        <p:nvSpPr>
          <p:cNvPr id="8" name="Slide Number Placeholder 7">
            <a:extLst>
              <a:ext uri="{FF2B5EF4-FFF2-40B4-BE49-F238E27FC236}">
                <a16:creationId xmlns:a16="http://schemas.microsoft.com/office/drawing/2014/main" id="{F52737AE-AB1C-425B-82B5-B5D4E1208032}"/>
              </a:ext>
            </a:extLst>
          </p:cNvPr>
          <p:cNvSpPr>
            <a:spLocks noGrp="1"/>
          </p:cNvSpPr>
          <p:nvPr>
            <p:ph type="sldNum" sz="quarter" idx="21"/>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07096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BAB8350F-2CED-1E01-A358-F53B28AF1E35}"/>
              </a:ext>
            </a:extLst>
          </p:cNvPr>
          <p:cNvSpPr>
            <a:spLocks noGrp="1"/>
          </p:cNvSpPr>
          <p:nvPr>
            <p:ph type="sldNum" sz="quarter" idx="10"/>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34348631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95325" y="1700214"/>
            <a:ext cx="5218859"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US" sz="1800" dirty="0"/>
            </a:lvl5pPr>
            <a:lvl6pPr>
              <a:defRPr lang="en-AU" sz="1500" dirty="0"/>
            </a:lvl6pPr>
            <a:lvl7pPr>
              <a:defRPr lang="en-AU" dirty="0"/>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88619" y="1700214"/>
            <a:ext cx="5220000" cy="4608515"/>
          </a:xfrm>
          <a:prstGeom prst="rect">
            <a:avLst/>
          </a:prstGeom>
        </p:spPr>
        <p:txBody>
          <a:bodyPr>
            <a:normAutofit/>
          </a:bodyPr>
          <a:lstStyle>
            <a:lvl1pPr>
              <a:defRPr lang="en-US" dirty="0"/>
            </a:lvl1pPr>
            <a:lvl2pPr>
              <a:defRPr lang="en-US" dirty="0"/>
            </a:lvl2pPr>
            <a:lvl3pPr>
              <a:defRPr lang="en-US" dirty="0"/>
            </a:lvl3pPr>
            <a:lvl4pPr>
              <a:defRPr lang="en-US" dirty="0"/>
            </a:lvl4pPr>
            <a:lvl5pPr>
              <a:defRPr lang="en-AU" dirty="0"/>
            </a:lvl5pPr>
            <a:lvl6pPr>
              <a:defRPr lang="en-AU" dirty="0"/>
            </a:lvl6pPr>
            <a:lvl7pPr>
              <a:defRPr sz="1351"/>
            </a:lvl7pPr>
            <a:lvl8pPr>
              <a:defRPr sz="1351"/>
            </a:lvl8pPr>
            <a:lvl9pPr>
              <a:defRPr sz="1351"/>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itle 7">
            <a:extLst>
              <a:ext uri="{FF2B5EF4-FFF2-40B4-BE49-F238E27FC236}">
                <a16:creationId xmlns:a16="http://schemas.microsoft.com/office/drawing/2014/main" id="{E9C4661F-54FC-4886-BD67-853118646F4D}"/>
              </a:ext>
            </a:extLst>
          </p:cNvPr>
          <p:cNvSpPr>
            <a:spLocks noGrp="1"/>
          </p:cNvSpPr>
          <p:nvPr>
            <p:ph type="title"/>
          </p:nvPr>
        </p:nvSpPr>
        <p:spPr/>
        <p:txBody>
          <a:bodyPr/>
          <a:lstStyle/>
          <a:p>
            <a:r>
              <a:rPr lang="en-US"/>
              <a:t>Click to edit Master title style</a:t>
            </a:r>
            <a:endParaRPr lang="en-AU" dirty="0"/>
          </a:p>
        </p:txBody>
      </p:sp>
      <p:sp>
        <p:nvSpPr>
          <p:cNvPr id="10" name="Text Placeholder 5">
            <a:extLst>
              <a:ext uri="{FF2B5EF4-FFF2-40B4-BE49-F238E27FC236}">
                <a16:creationId xmlns:a16="http://schemas.microsoft.com/office/drawing/2014/main" id="{B8CF3B12-4A8B-4A18-B3B1-784A4DEDEF2B}"/>
              </a:ext>
            </a:extLst>
          </p:cNvPr>
          <p:cNvSpPr>
            <a:spLocks noGrp="1"/>
          </p:cNvSpPr>
          <p:nvPr>
            <p:ph type="body" sz="quarter" idx="15" hasCustomPrompt="1"/>
          </p:nvPr>
        </p:nvSpPr>
        <p:spPr>
          <a:xfrm>
            <a:off x="4400553" y="6524625"/>
            <a:ext cx="3384667" cy="241300"/>
          </a:xfrm>
        </p:spPr>
        <p:txBody>
          <a:bodyPr anchor="ctr">
            <a:normAutofit/>
          </a:bodyPr>
          <a:lstStyle>
            <a:lvl1pPr algn="ctr">
              <a:defRPr sz="751" b="1">
                <a:solidFill>
                  <a:schemeClr val="accent1"/>
                </a:solidFill>
              </a:defRPr>
            </a:lvl1pPr>
          </a:lstStyle>
          <a:p>
            <a:pPr lvl="0"/>
            <a:r>
              <a:rPr lang="en-US" dirty="0"/>
              <a:t>#[Hashtag text]</a:t>
            </a:r>
          </a:p>
        </p:txBody>
      </p:sp>
      <p:sp>
        <p:nvSpPr>
          <p:cNvPr id="5" name="Date Placeholder 4">
            <a:extLst>
              <a:ext uri="{FF2B5EF4-FFF2-40B4-BE49-F238E27FC236}">
                <a16:creationId xmlns:a16="http://schemas.microsoft.com/office/drawing/2014/main" id="{5CB261A5-F8C2-49CF-AE4B-80932D43C55C}"/>
              </a:ext>
            </a:extLst>
          </p:cNvPr>
          <p:cNvSpPr>
            <a:spLocks noGrp="1"/>
          </p:cNvSpPr>
          <p:nvPr>
            <p:ph type="dt" sz="half" idx="16"/>
          </p:nvPr>
        </p:nvSpPr>
        <p:spPr bwMode="white"/>
        <p:txBody>
          <a:bodyPr/>
          <a:lstStyle/>
          <a:p>
            <a:fld id="{391AE9F8-F6CF-4325-935D-A66577D8E71E}" type="datetime1">
              <a:rPr lang="en-SG" smtClean="0"/>
              <a:t>27/6/24</a:t>
            </a:fld>
            <a:endParaRPr lang="en-SG"/>
          </a:p>
        </p:txBody>
      </p:sp>
      <p:sp>
        <p:nvSpPr>
          <p:cNvPr id="9" name="Footer Placeholder 8">
            <a:extLst>
              <a:ext uri="{FF2B5EF4-FFF2-40B4-BE49-F238E27FC236}">
                <a16:creationId xmlns:a16="http://schemas.microsoft.com/office/drawing/2014/main" id="{F8BF24CA-767B-442B-A672-6C630273E4EA}"/>
              </a:ext>
            </a:extLst>
          </p:cNvPr>
          <p:cNvSpPr>
            <a:spLocks noGrp="1"/>
          </p:cNvSpPr>
          <p:nvPr>
            <p:ph type="ftr" sz="quarter" idx="17"/>
          </p:nvPr>
        </p:nvSpPr>
        <p:spPr/>
        <p:txBody>
          <a:bodyPr/>
          <a:lstStyle/>
          <a:p>
            <a:endParaRPr lang="en-SG"/>
          </a:p>
        </p:txBody>
      </p:sp>
      <p:sp>
        <p:nvSpPr>
          <p:cNvPr id="13" name="Slide Number Placeholder 12">
            <a:extLst>
              <a:ext uri="{FF2B5EF4-FFF2-40B4-BE49-F238E27FC236}">
                <a16:creationId xmlns:a16="http://schemas.microsoft.com/office/drawing/2014/main" id="{85B269D8-1308-43E9-B2BF-264F017F03A8}"/>
              </a:ext>
            </a:extLst>
          </p:cNvPr>
          <p:cNvSpPr>
            <a:spLocks noGrp="1"/>
          </p:cNvSpPr>
          <p:nvPr>
            <p:ph type="sldNum" sz="quarter" idx="18"/>
          </p:nvPr>
        </p:nvSpPr>
        <p:spPr/>
        <p:txBody>
          <a:bodyPr/>
          <a:lstStyle/>
          <a:p>
            <a:fld id="{71C63AB4-6DC0-4902-8E9D-B5377E74E401}" type="slidenum">
              <a:rPr lang="en-SG" smtClean="0"/>
              <a:t>‹#›</a:t>
            </a:fld>
            <a:endParaRPr lang="en-SG"/>
          </a:p>
        </p:txBody>
      </p:sp>
    </p:spTree>
    <p:extLst>
      <p:ext uri="{BB962C8B-B14F-4D97-AF65-F5344CB8AC3E}">
        <p14:creationId xmlns:p14="http://schemas.microsoft.com/office/powerpoint/2010/main" val="351500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694800" y="1082200"/>
            <a:ext cx="10744005" cy="720081"/>
          </a:xfrm>
        </p:spPr>
        <p:txBody>
          <a:bodyPr anchor="b">
            <a:noAutofit/>
          </a:bodyPr>
          <a:lstStyle>
            <a:lvl1pPr>
              <a:lnSpc>
                <a:spcPts val="3780"/>
              </a:lnSpc>
              <a:defRPr sz="3151">
                <a:solidFill>
                  <a:schemeClr val="bg1"/>
                </a:solidFill>
              </a:defRPr>
            </a:lvl1pPr>
          </a:lstStyle>
          <a:p>
            <a:r>
              <a:rPr lang="en-US"/>
              <a:t>Click to edit Master title style</a:t>
            </a:r>
            <a:endParaRPr lang="en-AU" dirty="0"/>
          </a:p>
        </p:txBody>
      </p:sp>
      <p:sp>
        <p:nvSpPr>
          <p:cNvPr id="7" name="Text Placeholder 6"/>
          <p:cNvSpPr>
            <a:spLocks noGrp="1"/>
          </p:cNvSpPr>
          <p:nvPr>
            <p:ph type="body" sz="quarter" idx="10" hasCustomPrompt="1"/>
          </p:nvPr>
        </p:nvSpPr>
        <p:spPr bwMode="white">
          <a:xfrm>
            <a:off x="694809" y="1876358"/>
            <a:ext cx="3254263" cy="832577"/>
          </a:xfrm>
          <a:prstGeom prst="rect">
            <a:avLst/>
          </a:prstGeom>
        </p:spPr>
        <p:txBody>
          <a:bodyPr>
            <a:normAutofit/>
          </a:bodyPr>
          <a:lstStyle>
            <a:lvl1pPr marL="0" indent="0">
              <a:lnSpc>
                <a:spcPct val="100000"/>
              </a:lnSpc>
              <a:spcBef>
                <a:spcPts val="0"/>
              </a:spcBef>
              <a:spcAft>
                <a:spcPts val="0"/>
              </a:spcAft>
              <a:buNone/>
              <a:defRPr sz="900">
                <a:solidFill>
                  <a:schemeClr val="bg1"/>
                </a:solidFill>
              </a:defRPr>
            </a:lvl1pPr>
          </a:lstStyle>
          <a:p>
            <a:pPr lvl="0"/>
            <a:r>
              <a:rPr lang="en-US" dirty="0"/>
              <a:t>Click to edit </a:t>
            </a:r>
            <a:br>
              <a:rPr lang="en-US" dirty="0"/>
            </a:br>
            <a:r>
              <a:rPr lang="en-US" dirty="0"/>
              <a:t>Master text styles</a:t>
            </a:r>
          </a:p>
        </p:txBody>
      </p:sp>
      <p:sp>
        <p:nvSpPr>
          <p:cNvPr id="11" name="Text Placeholder 6">
            <a:extLst>
              <a:ext uri="{FF2B5EF4-FFF2-40B4-BE49-F238E27FC236}">
                <a16:creationId xmlns:a16="http://schemas.microsoft.com/office/drawing/2014/main" id="{0758AADB-42F9-44FF-A436-0031B6B2680A}"/>
              </a:ext>
            </a:extLst>
          </p:cNvPr>
          <p:cNvSpPr>
            <a:spLocks noGrp="1"/>
          </p:cNvSpPr>
          <p:nvPr>
            <p:ph type="body" sz="quarter" idx="11" hasCustomPrompt="1"/>
          </p:nvPr>
        </p:nvSpPr>
        <p:spPr bwMode="white">
          <a:xfrm>
            <a:off x="1087509" y="2852951"/>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5" name="Text Placeholder 6">
            <a:extLst>
              <a:ext uri="{FF2B5EF4-FFF2-40B4-BE49-F238E27FC236}">
                <a16:creationId xmlns:a16="http://schemas.microsoft.com/office/drawing/2014/main" id="{9EB3BAB6-8B24-4F70-BDDC-75B91A4FB1D5}"/>
              </a:ext>
            </a:extLst>
          </p:cNvPr>
          <p:cNvSpPr>
            <a:spLocks noGrp="1"/>
          </p:cNvSpPr>
          <p:nvPr>
            <p:ph type="body" sz="quarter" idx="12" hasCustomPrompt="1"/>
          </p:nvPr>
        </p:nvSpPr>
        <p:spPr bwMode="white">
          <a:xfrm>
            <a:off x="1087509" y="3125033"/>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3" name="Text Placeholder 6">
            <a:extLst>
              <a:ext uri="{FF2B5EF4-FFF2-40B4-BE49-F238E27FC236}">
                <a16:creationId xmlns:a16="http://schemas.microsoft.com/office/drawing/2014/main" id="{B8A2EB93-6CF0-469A-B44D-3B50AF0CEE6D}"/>
              </a:ext>
            </a:extLst>
          </p:cNvPr>
          <p:cNvSpPr>
            <a:spLocks noGrp="1"/>
          </p:cNvSpPr>
          <p:nvPr>
            <p:ph type="body" sz="quarter" idx="13" hasCustomPrompt="1"/>
          </p:nvPr>
        </p:nvSpPr>
        <p:spPr bwMode="white">
          <a:xfrm>
            <a:off x="1087509" y="341510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6" name="Text Placeholder 6">
            <a:extLst>
              <a:ext uri="{FF2B5EF4-FFF2-40B4-BE49-F238E27FC236}">
                <a16:creationId xmlns:a16="http://schemas.microsoft.com/office/drawing/2014/main" id="{81CEC2A5-BF8B-405F-BFB8-A7AC93A346C2}"/>
              </a:ext>
            </a:extLst>
          </p:cNvPr>
          <p:cNvSpPr>
            <a:spLocks noGrp="1"/>
          </p:cNvSpPr>
          <p:nvPr>
            <p:ph type="body" sz="quarter" idx="14" hasCustomPrompt="1"/>
          </p:nvPr>
        </p:nvSpPr>
        <p:spPr bwMode="white">
          <a:xfrm>
            <a:off x="1087509" y="3687180"/>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
        <p:nvSpPr>
          <p:cNvPr id="18" name="Text Placeholder 6">
            <a:extLst>
              <a:ext uri="{FF2B5EF4-FFF2-40B4-BE49-F238E27FC236}">
                <a16:creationId xmlns:a16="http://schemas.microsoft.com/office/drawing/2014/main" id="{191147DD-03AA-4BA3-AFAA-F070EDBA94F2}"/>
              </a:ext>
            </a:extLst>
          </p:cNvPr>
          <p:cNvSpPr>
            <a:spLocks noGrp="1"/>
          </p:cNvSpPr>
          <p:nvPr>
            <p:ph type="body" sz="quarter" idx="15" hasCustomPrompt="1"/>
          </p:nvPr>
        </p:nvSpPr>
        <p:spPr bwMode="white">
          <a:xfrm>
            <a:off x="1087509" y="3957498"/>
            <a:ext cx="3418763" cy="202889"/>
          </a:xfrm>
          <a:prstGeom prst="rect">
            <a:avLst/>
          </a:prstGeom>
        </p:spPr>
        <p:txBody>
          <a:bodyPr>
            <a:normAutofit/>
          </a:bodyPr>
          <a:lstStyle>
            <a:lvl1pPr marL="0" indent="0">
              <a:lnSpc>
                <a:spcPts val="1125"/>
              </a:lnSpc>
              <a:spcAft>
                <a:spcPts val="0"/>
              </a:spcAft>
              <a:buNone/>
              <a:defRPr sz="713">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69942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496460"/>
            <a:ext cx="4011084" cy="1162050"/>
          </a:xfrm>
          <a:prstGeom prst="rect">
            <a:avLst/>
          </a:prstGeom>
        </p:spPr>
        <p:txBody>
          <a:bodyPr anchor="b"/>
          <a:lstStyle>
            <a:lvl1pPr algn="l">
              <a:defRPr sz="1500" b="1" cap="all">
                <a:solidFill>
                  <a:srgbClr val="F17D00"/>
                </a:solidFill>
                <a:latin typeface="Frutiger LT 55 Roman"/>
                <a:cs typeface="Frutiger LT 55 Roman"/>
              </a:defRPr>
            </a:lvl1pPr>
          </a:lstStyle>
          <a:p>
            <a:r>
              <a:rPr lang="en-US"/>
              <a:t>Click to edit Master title style</a:t>
            </a:r>
            <a:endParaRPr lang="en-US" dirty="0"/>
          </a:p>
        </p:txBody>
      </p:sp>
      <p:sp>
        <p:nvSpPr>
          <p:cNvPr id="3" name="Content Placeholder 2"/>
          <p:cNvSpPr>
            <a:spLocks noGrp="1"/>
          </p:cNvSpPr>
          <p:nvPr>
            <p:ph idx="1"/>
          </p:nvPr>
        </p:nvSpPr>
        <p:spPr>
          <a:xfrm>
            <a:off x="4766733" y="952421"/>
            <a:ext cx="6815667" cy="5173745"/>
          </a:xfrm>
          <a:prstGeom prst="rect">
            <a:avLst/>
          </a:prstGeom>
        </p:spPr>
        <p:txBody>
          <a:bodyPr/>
          <a:lstStyle>
            <a:lvl1pPr>
              <a:defRPr sz="2400">
                <a:solidFill>
                  <a:srgbClr val="F17D00"/>
                </a:solidFill>
                <a:latin typeface="Frutiger LT 55 Roman"/>
                <a:cs typeface="Frutiger LT 55 Roman"/>
              </a:defRPr>
            </a:lvl1pPr>
            <a:lvl2pPr>
              <a:defRPr sz="2100">
                <a:solidFill>
                  <a:schemeClr val="bg1"/>
                </a:solidFill>
                <a:latin typeface="Frutiger LT 55 Roman"/>
                <a:cs typeface="Frutiger LT 55 Roman"/>
              </a:defRPr>
            </a:lvl2pPr>
            <a:lvl3pPr>
              <a:defRPr sz="1800">
                <a:solidFill>
                  <a:schemeClr val="bg1"/>
                </a:solidFill>
                <a:latin typeface="Frutiger LT 55 Roman"/>
                <a:cs typeface="Frutiger LT 55 Roman"/>
              </a:defRPr>
            </a:lvl3pPr>
            <a:lvl4pPr>
              <a:defRPr sz="1500">
                <a:solidFill>
                  <a:schemeClr val="bg1"/>
                </a:solidFill>
                <a:latin typeface="Frutiger LT 55 Roman"/>
                <a:cs typeface="Frutiger LT 55 Roman"/>
              </a:defRPr>
            </a:lvl4pPr>
            <a:lvl5pPr>
              <a:defRPr sz="1500">
                <a:solidFill>
                  <a:schemeClr val="bg1"/>
                </a:solidFill>
                <a:latin typeface="Frutiger LT 55 Roman"/>
                <a:cs typeface="Frutiger LT 55 Roman"/>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3" y="1846045"/>
            <a:ext cx="4011084" cy="4280118"/>
          </a:xfrm>
          <a:prstGeom prst="rect">
            <a:avLst/>
          </a:prstGeom>
        </p:spPr>
        <p:txBody>
          <a:bodyPr/>
          <a:lstStyle>
            <a:lvl1pPr marL="0" indent="0">
              <a:buNone/>
              <a:defRPr sz="1051">
                <a:solidFill>
                  <a:schemeClr val="bg1"/>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D937418D-B970-7005-F308-045AEFC65E65}"/>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1625385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1500" b="0" cap="all">
                <a:solidFill>
                  <a:srgbClr val="FFFFFF"/>
                </a:solidFill>
                <a:latin typeface="Frutiger LT 55 Roman"/>
                <a:cs typeface="Frutiger LT 55 Roman"/>
              </a:defRPr>
            </a:lvl1pPr>
          </a:lstStyle>
          <a:p>
            <a:r>
              <a:rPr lang="en-US"/>
              <a:t>Click to edit Master title style</a:t>
            </a:r>
            <a:endParaRPr lang="en-US" dirty="0"/>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2400" b="0" i="0">
                <a:solidFill>
                  <a:schemeClr val="bg1"/>
                </a:solidFill>
                <a:latin typeface="Frutiger LT 55 Roman"/>
                <a:cs typeface="Frutiger LT 55 Roman"/>
              </a:defRPr>
            </a:lvl1pPr>
            <a:lvl2pPr marL="342874" indent="0">
              <a:buNone/>
              <a:defRPr sz="2100"/>
            </a:lvl2pPr>
            <a:lvl3pPr marL="685749" indent="0">
              <a:buNone/>
              <a:defRPr sz="1800"/>
            </a:lvl3pPr>
            <a:lvl4pPr marL="1028624" indent="0">
              <a:buNone/>
              <a:defRPr sz="1500"/>
            </a:lvl4pPr>
            <a:lvl5pPr marL="1371498" indent="0">
              <a:buNone/>
              <a:defRPr sz="1500"/>
            </a:lvl5pPr>
            <a:lvl6pPr marL="1714371" indent="0">
              <a:buNone/>
              <a:defRPr sz="1500"/>
            </a:lvl6pPr>
            <a:lvl7pPr marL="2057246" indent="0">
              <a:buNone/>
              <a:defRPr sz="1500"/>
            </a:lvl7pPr>
            <a:lvl8pPr marL="2400120" indent="0">
              <a:buNone/>
              <a:defRPr sz="1500"/>
            </a:lvl8pPr>
            <a:lvl9pPr marL="2742994" indent="0">
              <a:buNone/>
              <a:defRPr sz="15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051">
                <a:solidFill>
                  <a:srgbClr val="FFFFFF"/>
                </a:solidFill>
                <a:latin typeface="Frutiger LT 55 Roman"/>
                <a:cs typeface="Frutiger LT 55 Roman"/>
              </a:defRPr>
            </a:lvl1pPr>
            <a:lvl2pPr marL="342874" indent="0">
              <a:buNone/>
              <a:defRPr sz="900"/>
            </a:lvl2pPr>
            <a:lvl3pPr marL="685749" indent="0">
              <a:buNone/>
              <a:defRPr sz="751"/>
            </a:lvl3pPr>
            <a:lvl4pPr marL="1028624" indent="0">
              <a:buNone/>
              <a:defRPr sz="675"/>
            </a:lvl4pPr>
            <a:lvl5pPr marL="1371498" indent="0">
              <a:buNone/>
              <a:defRPr sz="675"/>
            </a:lvl5pPr>
            <a:lvl6pPr marL="1714371" indent="0">
              <a:buNone/>
              <a:defRPr sz="675"/>
            </a:lvl6pPr>
            <a:lvl7pPr marL="2057246" indent="0">
              <a:buNone/>
              <a:defRPr sz="675"/>
            </a:lvl7pPr>
            <a:lvl8pPr marL="2400120" indent="0">
              <a:buNone/>
              <a:defRPr sz="675"/>
            </a:lvl8pPr>
            <a:lvl9pPr marL="2742994" indent="0">
              <a:buNone/>
              <a:defRPr sz="675"/>
            </a:lvl9pPr>
          </a:lstStyle>
          <a:p>
            <a:pPr lvl="0"/>
            <a:r>
              <a:rPr lang="en-US"/>
              <a:t>Click to edit Master text styles</a:t>
            </a:r>
          </a:p>
        </p:txBody>
      </p:sp>
      <p:sp>
        <p:nvSpPr>
          <p:cNvPr id="5" name="Text Placeholder 2"/>
          <p:cNvSpPr>
            <a:spLocks noGrp="1"/>
          </p:cNvSpPr>
          <p:nvPr>
            <p:ph type="body" idx="10"/>
          </p:nvPr>
        </p:nvSpPr>
        <p:spPr>
          <a:xfrm>
            <a:off x="664231" y="6139778"/>
            <a:ext cx="10363200" cy="392959"/>
          </a:xfrm>
          <a:prstGeom prst="rect">
            <a:avLst/>
          </a:prstGeom>
        </p:spPr>
        <p:txBody>
          <a:bodyPr anchor="b"/>
          <a:lstStyle>
            <a:lvl1pPr marL="0" indent="0">
              <a:buNone/>
              <a:defRPr sz="1200" cap="all">
                <a:solidFill>
                  <a:schemeClr val="bg1"/>
                </a:solidFill>
                <a:latin typeface="Frutiger LT 55 Roman"/>
                <a:cs typeface="Frutiger LT 55 Roman"/>
              </a:defRPr>
            </a:lvl1pPr>
            <a:lvl2pPr marL="342874" indent="0">
              <a:buNone/>
              <a:defRPr sz="1351"/>
            </a:lvl2pPr>
            <a:lvl3pPr marL="685749" indent="0">
              <a:buNone/>
              <a:defRPr sz="1200"/>
            </a:lvl3pPr>
            <a:lvl4pPr marL="1028624" indent="0">
              <a:buNone/>
              <a:defRPr sz="1051"/>
            </a:lvl4pPr>
            <a:lvl5pPr marL="1371498" indent="0">
              <a:buNone/>
              <a:defRPr sz="1051"/>
            </a:lvl5pPr>
            <a:lvl6pPr marL="1714371" indent="0">
              <a:buNone/>
              <a:defRPr sz="1051"/>
            </a:lvl6pPr>
            <a:lvl7pPr marL="2057246" indent="0">
              <a:buNone/>
              <a:defRPr sz="1051"/>
            </a:lvl7pPr>
            <a:lvl8pPr marL="2400120" indent="0">
              <a:buNone/>
              <a:defRPr sz="1051"/>
            </a:lvl8pPr>
            <a:lvl9pPr marL="2742994" indent="0">
              <a:buNone/>
              <a:defRPr sz="1051"/>
            </a:lvl9pPr>
          </a:lstStyle>
          <a:p>
            <a:pPr lvl="0"/>
            <a:r>
              <a:rPr lang="en-US"/>
              <a:t>Click to edit Master text styles</a:t>
            </a:r>
          </a:p>
        </p:txBody>
      </p:sp>
      <p:sp>
        <p:nvSpPr>
          <p:cNvPr id="6" name="Slide Number Placeholder 5">
            <a:extLst>
              <a:ext uri="{FF2B5EF4-FFF2-40B4-BE49-F238E27FC236}">
                <a16:creationId xmlns:a16="http://schemas.microsoft.com/office/drawing/2014/main" id="{9BFAFAE4-CBAB-44B2-8D53-88ECFE7E54E6}"/>
              </a:ext>
            </a:extLst>
          </p:cNvPr>
          <p:cNvSpPr>
            <a:spLocks noGrp="1"/>
          </p:cNvSpPr>
          <p:nvPr>
            <p:ph type="sldNum" sz="quarter" idx="11"/>
          </p:nvPr>
        </p:nvSpPr>
        <p:spPr>
          <a:xfrm>
            <a:off x="8989484" y="6629413"/>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600">
                <a:solidFill>
                  <a:schemeClr val="bg1"/>
                </a:solidFill>
                <a:latin typeface="Frutiger LT 55 Roman" pitchFamily="34" charset="0"/>
              </a:defRPr>
            </a:lvl1pPr>
          </a:lstStyle>
          <a:p>
            <a:fld id="{71C63AB4-6DC0-4902-8E9D-B5377E74E401}" type="slidenum">
              <a:rPr lang="en-SG" smtClean="0"/>
              <a:t>‹#›</a:t>
            </a:fld>
            <a:endParaRPr lang="en-SG"/>
          </a:p>
        </p:txBody>
      </p:sp>
    </p:spTree>
    <p:extLst>
      <p:ext uri="{BB962C8B-B14F-4D97-AF65-F5344CB8AC3E}">
        <p14:creationId xmlns:p14="http://schemas.microsoft.com/office/powerpoint/2010/main" val="2137273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e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image" Target="../media/image2.png"/><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image" Target="../media/image4.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theme" Target="../theme/theme3.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image" Target="../media/image5.png"/><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image" Target="../media/image2.png"/><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image" Target="../media/image1.jpeg"/><Relationship Id="rId2" Type="http://schemas.openxmlformats.org/officeDocument/2006/relationships/slideLayout" Target="../slideLayouts/slideLayout58.xml"/><Relationship Id="rId16"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3" descr="bg-blue-1.jpg">
            <a:extLst>
              <a:ext uri="{FF2B5EF4-FFF2-40B4-BE49-F238E27FC236}">
                <a16:creationId xmlns:a16="http://schemas.microsoft.com/office/drawing/2014/main" id="{F31FDEFB-9D81-EABB-8294-0D911FCC9857}"/>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5" descr="orange-stripe.gif">
            <a:extLst>
              <a:ext uri="{FF2B5EF4-FFF2-40B4-BE49-F238E27FC236}">
                <a16:creationId xmlns:a16="http://schemas.microsoft.com/office/drawing/2014/main" id="{571271A1-5B30-54C2-2B18-78872BA45087}"/>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195921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6" r:id="rId13"/>
    <p:sldLayoutId id="2147483846" r:id="rId14"/>
    <p:sldLayoutId id="2147483847" r:id="rId15"/>
  </p:sldLayoutIdLs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a:extLst>
              <a:ext uri="{FF2B5EF4-FFF2-40B4-BE49-F238E27FC236}">
                <a16:creationId xmlns:a16="http://schemas.microsoft.com/office/drawing/2014/main" id="{EC81CD68-79B0-1C33-C7CC-FC0E6B24BAE1}"/>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Text Placeholder 2">
            <a:extLst>
              <a:ext uri="{FF2B5EF4-FFF2-40B4-BE49-F238E27FC236}">
                <a16:creationId xmlns:a16="http://schemas.microsoft.com/office/drawing/2014/main" id="{78B530A5-0F0A-40D3-82B6-2E65F61025C8}"/>
              </a:ext>
            </a:extLst>
          </p:cNvPr>
          <p:cNvSpPr>
            <a:spLocks noGrp="1"/>
          </p:cNvSpPr>
          <p:nvPr>
            <p:ph type="body" idx="1"/>
          </p:nvPr>
        </p:nvSpPr>
        <p:spPr bwMode="auto">
          <a:xfrm>
            <a:off x="609600" y="1600206"/>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077B0D72-937E-2E47-234F-011B93158187}"/>
              </a:ext>
            </a:extLst>
          </p:cNvPr>
          <p:cNvSpPr>
            <a:spLocks noGrp="1"/>
          </p:cNvSpPr>
          <p:nvPr>
            <p:ph type="dt" sz="half" idx="2"/>
          </p:nvPr>
        </p:nvSpPr>
        <p:spPr>
          <a:xfrm>
            <a:off x="609600" y="6356363"/>
            <a:ext cx="2844800"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cs typeface="Arial" pitchFamily="34" charset="0"/>
              </a:defRPr>
            </a:lvl1pPr>
          </a:lstStyle>
          <a:p>
            <a:pPr>
              <a:defRPr/>
            </a:pPr>
            <a:fld id="{876D6147-72D5-42D3-A74E-0C154D7076E7}" type="datetime1">
              <a:rPr lang="en-SG" smtClean="0"/>
              <a:t>27/6/24</a:t>
            </a:fld>
            <a:endParaRPr lang="en-US"/>
          </a:p>
        </p:txBody>
      </p:sp>
      <p:sp>
        <p:nvSpPr>
          <p:cNvPr id="5" name="Footer Placeholder 4">
            <a:extLst>
              <a:ext uri="{FF2B5EF4-FFF2-40B4-BE49-F238E27FC236}">
                <a16:creationId xmlns:a16="http://schemas.microsoft.com/office/drawing/2014/main" id="{67E3928C-570F-29D5-5057-6D7A334342B6}"/>
              </a:ext>
            </a:extLst>
          </p:cNvPr>
          <p:cNvSpPr>
            <a:spLocks noGrp="1"/>
          </p:cNvSpPr>
          <p:nvPr>
            <p:ph type="ftr" sz="quarter" idx="3"/>
          </p:nvPr>
        </p:nvSpPr>
        <p:spPr>
          <a:xfrm>
            <a:off x="4165600" y="6356363"/>
            <a:ext cx="3860800" cy="365125"/>
          </a:xfrm>
          <a:prstGeom prst="rect">
            <a:avLst/>
          </a:prstGeom>
        </p:spPr>
        <p:txBody>
          <a:bodyPr vert="horz" lIns="91440" tIns="45720" rIns="91440" bIns="45720" rtlCol="0" anchor="ctr"/>
          <a:lstStyle>
            <a:lvl1pPr algn="ctr" eaLnBrk="1" hangingPunct="1">
              <a:defRPr sz="900">
                <a:solidFill>
                  <a:schemeClr val="tx1">
                    <a:tint val="75000"/>
                  </a:schemeClr>
                </a:solidFill>
                <a:latin typeface="Century Gothic" charset="0"/>
                <a:ea typeface="ＭＳ Ｐゴシック" charset="0"/>
                <a:cs typeface="Arial" charset="0"/>
              </a:defRPr>
            </a:lvl1pPr>
          </a:lstStyle>
          <a:p>
            <a:pPr>
              <a:defRPr/>
            </a:pPr>
            <a:endParaRPr lang="en-US"/>
          </a:p>
        </p:txBody>
      </p:sp>
      <p:sp>
        <p:nvSpPr>
          <p:cNvPr id="6" name="Slide Number Placeholder 5">
            <a:extLst>
              <a:ext uri="{FF2B5EF4-FFF2-40B4-BE49-F238E27FC236}">
                <a16:creationId xmlns:a16="http://schemas.microsoft.com/office/drawing/2014/main" id="{95D3E59F-D101-3A15-DBCA-D2A28C69BEA1}"/>
              </a:ext>
            </a:extLst>
          </p:cNvPr>
          <p:cNvSpPr>
            <a:spLocks noGrp="1"/>
          </p:cNvSpPr>
          <p:nvPr>
            <p:ph type="sldNum" sz="quarter" idx="4"/>
          </p:nvPr>
        </p:nvSpPr>
        <p:spPr>
          <a:xfrm>
            <a:off x="8737600" y="6356363"/>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cs typeface="Arial" panose="020B0604020202020204" pitchFamily="34" charset="0"/>
              </a:defRPr>
            </a:lvl1pPr>
          </a:lstStyle>
          <a:p>
            <a:fld id="{237D1DA5-18CC-4EDC-81DB-F37A77AAFD63}" type="slidenum">
              <a:rPr lang="en-US" altLang="en-US"/>
              <a:pPr/>
              <a:t>‹#›</a:t>
            </a:fld>
            <a:endParaRPr lang="en-US" altLang="en-US"/>
          </a:p>
        </p:txBody>
      </p:sp>
      <p:pic>
        <p:nvPicPr>
          <p:cNvPr id="2055" name="Picture 6" descr="bg-grey-1.jpg">
            <a:extLst>
              <a:ext uri="{FF2B5EF4-FFF2-40B4-BE49-F238E27FC236}">
                <a16:creationId xmlns:a16="http://schemas.microsoft.com/office/drawing/2014/main" id="{9AF83FFB-CAC3-6DEA-A0AC-09987F2EF94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1751" y="-23811"/>
            <a:ext cx="12323235" cy="698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7" name="Picture 8" descr="orange-stripe.gif">
            <a:extLst>
              <a:ext uri="{FF2B5EF4-FFF2-40B4-BE49-F238E27FC236}">
                <a16:creationId xmlns:a16="http://schemas.microsoft.com/office/drawing/2014/main" id="{D4A91866-9154-1787-BF67-73642155632A}"/>
              </a:ext>
            </a:extLst>
          </p:cNvPr>
          <p:cNvPicPr>
            <a:picLocks noChangeAspect="1"/>
          </p:cNvPicPr>
          <p:nvPr/>
        </p:nvPicPr>
        <p:blipFill>
          <a:blip r:embed="rId15">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7AD83BDE-D8D4-884D-C136-2A250D22E17E}"/>
              </a:ext>
            </a:extLst>
          </p:cNvPr>
          <p:cNvSpPr/>
          <p:nvPr/>
        </p:nvSpPr>
        <p:spPr>
          <a:xfrm>
            <a:off x="10227733" y="6073775"/>
            <a:ext cx="2057400" cy="82550"/>
          </a:xfrm>
          <a:prstGeom prst="rect">
            <a:avLst/>
          </a:prstGeom>
          <a:solidFill>
            <a:srgbClr val="023E7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251023777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6" descr="bg-orange-1.jpg">
            <a:extLst>
              <a:ext uri="{FF2B5EF4-FFF2-40B4-BE49-F238E27FC236}">
                <a16:creationId xmlns:a16="http://schemas.microsoft.com/office/drawing/2014/main" id="{89F41125-9FD4-F205-C464-43C9647A617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12338051" cy="696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8" descr="blue-stripe.gif">
            <a:extLst>
              <a:ext uri="{FF2B5EF4-FFF2-40B4-BE49-F238E27FC236}">
                <a16:creationId xmlns:a16="http://schemas.microsoft.com/office/drawing/2014/main" id="{95D1AAB3-FA0E-16D1-580A-5D2C768EDFE1}"/>
              </a:ext>
            </a:extLst>
          </p:cNvPr>
          <p:cNvPicPr>
            <a:picLocks noChangeAspect="1"/>
          </p:cNvPicPr>
          <p:nvPr/>
        </p:nvPicPr>
        <p:blipFill>
          <a:blip r:embed="rId14">
            <a:extLst>
              <a:ext uri="{28A0092B-C50C-407E-A947-70E740481C1C}">
                <a14:useLocalDpi xmlns:a14="http://schemas.microsoft.com/office/drawing/2010/main" val="0"/>
              </a:ext>
            </a:extLst>
          </a:blip>
          <a:srcRect l="2" r="5299"/>
          <a:stretch>
            <a:fillRect/>
          </a:stretch>
        </p:blipFill>
        <p:spPr bwMode="auto">
          <a:xfrm>
            <a:off x="795876" y="6072188"/>
            <a:ext cx="11546417"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651086"/>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blue-stripe.gif">
            <a:extLst>
              <a:ext uri="{FF2B5EF4-FFF2-40B4-BE49-F238E27FC236}">
                <a16:creationId xmlns:a16="http://schemas.microsoft.com/office/drawing/2014/main" id="{1D228712-4836-8018-02AC-331C1BD39B58}"/>
              </a:ext>
            </a:extLst>
          </p:cNvPr>
          <p:cNvPicPr>
            <a:picLocks noChangeAspect="1"/>
          </p:cNvPicPr>
          <p:nvPr/>
        </p:nvPicPr>
        <p:blipFill>
          <a:blip r:embed="rId20">
            <a:extLst>
              <a:ext uri="{28A0092B-C50C-407E-A947-70E740481C1C}">
                <a14:useLocalDpi xmlns:a14="http://schemas.microsoft.com/office/drawing/2010/main" val="0"/>
              </a:ext>
            </a:extLst>
          </a:blip>
          <a:srcRect l="2" r="6303"/>
          <a:stretch>
            <a:fillRect/>
          </a:stretch>
        </p:blipFill>
        <p:spPr bwMode="auto">
          <a:xfrm>
            <a:off x="795868" y="6072188"/>
            <a:ext cx="11396133" cy="7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5">
            <a:extLst>
              <a:ext uri="{FF2B5EF4-FFF2-40B4-BE49-F238E27FC236}">
                <a16:creationId xmlns:a16="http://schemas.microsoft.com/office/drawing/2014/main" id="{EF05599C-0ED6-67F8-7BF8-8DFE0AA687D5}"/>
              </a:ext>
            </a:extLst>
          </p:cNvPr>
          <p:cNvSpPr>
            <a:spLocks noGrp="1"/>
          </p:cNvSpPr>
          <p:nvPr>
            <p:ph type="sldNum" sz="quarter" idx="4"/>
          </p:nvPr>
        </p:nvSpPr>
        <p:spPr>
          <a:xfrm>
            <a:off x="9136297" y="6408751"/>
            <a:ext cx="2844800" cy="36512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solidFill>
                  <a:srgbClr val="7F7F7F"/>
                </a:solidFill>
                <a:latin typeface="Frutiger LT 55 Roman" pitchFamily="34" charset="0"/>
              </a:defRPr>
            </a:lvl1pPr>
          </a:lstStyle>
          <a:p>
            <a:fld id="{2E355FD2-5212-453D-A101-82321CF650BF}" type="slidenum">
              <a:rPr lang="en-US" altLang="en-US" smtClean="0"/>
              <a:pPr/>
              <a:t>‹#›</a:t>
            </a:fld>
            <a:endParaRPr lang="en-US" altLang="en-US"/>
          </a:p>
        </p:txBody>
      </p:sp>
      <p:sp>
        <p:nvSpPr>
          <p:cNvPr id="6" name="Rectangle 5">
            <a:extLst>
              <a:ext uri="{FF2B5EF4-FFF2-40B4-BE49-F238E27FC236}">
                <a16:creationId xmlns:a16="http://schemas.microsoft.com/office/drawing/2014/main" id="{452365BF-9627-6320-D6A1-C5E788C154C7}"/>
              </a:ext>
            </a:extLst>
          </p:cNvPr>
          <p:cNvSpPr/>
          <p:nvPr/>
        </p:nvSpPr>
        <p:spPr>
          <a:xfrm>
            <a:off x="10227733" y="6070600"/>
            <a:ext cx="1964267" cy="76200"/>
          </a:xfrm>
          <a:prstGeom prst="rect">
            <a:avLst/>
          </a:prstGeom>
          <a:solidFill>
            <a:srgbClr val="F17D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800"/>
          </a:p>
        </p:txBody>
      </p:sp>
    </p:spTree>
    <p:extLst>
      <p:ext uri="{BB962C8B-B14F-4D97-AF65-F5344CB8AC3E}">
        <p14:creationId xmlns:p14="http://schemas.microsoft.com/office/powerpoint/2010/main" val="4078016081"/>
      </p:ext>
    </p:extLst>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48" r:id="rId16"/>
    <p:sldLayoutId id="2147483849" r:id="rId17"/>
    <p:sldLayoutId id="2147483850" r:id="rId18"/>
  </p:sldLayoutIdLst>
  <p:hf hdr="0" ftr="0" dt="0"/>
  <p:txStyles>
    <p:titleStyle>
      <a:lvl1pPr algn="ctr" defTabSz="342874" rtl="0" eaLnBrk="1" fontAlgn="base" hangingPunct="1">
        <a:spcBef>
          <a:spcPct val="0"/>
        </a:spcBef>
        <a:spcAft>
          <a:spcPct val="0"/>
        </a:spcAft>
        <a:defRPr sz="3300" kern="1200">
          <a:solidFill>
            <a:schemeClr val="tx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p:titleStyle>
    <p:bodyStyle>
      <a:lvl1pPr marL="257156" indent="-257156" algn="l" defTabSz="342874"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74" rtl="0" eaLnBrk="1" latinLnBrk="0" hangingPunct="1">
        <a:defRPr sz="1351" kern="1200">
          <a:solidFill>
            <a:schemeClr val="tx1"/>
          </a:solidFill>
          <a:latin typeface="+mn-lt"/>
          <a:ea typeface="+mn-ea"/>
          <a:cs typeface="+mn-cs"/>
        </a:defRPr>
      </a:lvl1pPr>
      <a:lvl2pPr marL="342874" algn="l" defTabSz="342874" rtl="0" eaLnBrk="1" latinLnBrk="0" hangingPunct="1">
        <a:defRPr sz="1351" kern="1200">
          <a:solidFill>
            <a:schemeClr val="tx1"/>
          </a:solidFill>
          <a:latin typeface="+mn-lt"/>
          <a:ea typeface="+mn-ea"/>
          <a:cs typeface="+mn-cs"/>
        </a:defRPr>
      </a:lvl2pPr>
      <a:lvl3pPr marL="685749" algn="l" defTabSz="342874" rtl="0" eaLnBrk="1" latinLnBrk="0" hangingPunct="1">
        <a:defRPr sz="1351" kern="1200">
          <a:solidFill>
            <a:schemeClr val="tx1"/>
          </a:solidFill>
          <a:latin typeface="+mn-lt"/>
          <a:ea typeface="+mn-ea"/>
          <a:cs typeface="+mn-cs"/>
        </a:defRPr>
      </a:lvl3pPr>
      <a:lvl4pPr marL="1028624" algn="l" defTabSz="342874" rtl="0" eaLnBrk="1" latinLnBrk="0" hangingPunct="1">
        <a:defRPr sz="1351" kern="1200">
          <a:solidFill>
            <a:schemeClr val="tx1"/>
          </a:solidFill>
          <a:latin typeface="+mn-lt"/>
          <a:ea typeface="+mn-ea"/>
          <a:cs typeface="+mn-cs"/>
        </a:defRPr>
      </a:lvl4pPr>
      <a:lvl5pPr marL="1371498" algn="l" defTabSz="342874" rtl="0" eaLnBrk="1" latinLnBrk="0" hangingPunct="1">
        <a:defRPr sz="1351" kern="1200">
          <a:solidFill>
            <a:schemeClr val="tx1"/>
          </a:solidFill>
          <a:latin typeface="+mn-lt"/>
          <a:ea typeface="+mn-ea"/>
          <a:cs typeface="+mn-cs"/>
        </a:defRPr>
      </a:lvl5pPr>
      <a:lvl6pPr marL="1714371" algn="l" defTabSz="342874" rtl="0" eaLnBrk="1" latinLnBrk="0" hangingPunct="1">
        <a:defRPr sz="1351" kern="1200">
          <a:solidFill>
            <a:schemeClr val="tx1"/>
          </a:solidFill>
          <a:latin typeface="+mn-lt"/>
          <a:ea typeface="+mn-ea"/>
          <a:cs typeface="+mn-cs"/>
        </a:defRPr>
      </a:lvl6pPr>
      <a:lvl7pPr marL="2057246" algn="l" defTabSz="342874" rtl="0" eaLnBrk="1" latinLnBrk="0" hangingPunct="1">
        <a:defRPr sz="1351" kern="1200">
          <a:solidFill>
            <a:schemeClr val="tx1"/>
          </a:solidFill>
          <a:latin typeface="+mn-lt"/>
          <a:ea typeface="+mn-ea"/>
          <a:cs typeface="+mn-cs"/>
        </a:defRPr>
      </a:lvl7pPr>
      <a:lvl8pPr marL="2400120" algn="l" defTabSz="342874" rtl="0" eaLnBrk="1" latinLnBrk="0" hangingPunct="1">
        <a:defRPr sz="1351" kern="1200">
          <a:solidFill>
            <a:schemeClr val="tx1"/>
          </a:solidFill>
          <a:latin typeface="+mn-lt"/>
          <a:ea typeface="+mn-ea"/>
          <a:cs typeface="+mn-cs"/>
        </a:defRPr>
      </a:lvl8pPr>
      <a:lvl9pPr marL="2742994" algn="l" defTabSz="342874" rtl="0" eaLnBrk="1" latinLnBrk="0" hangingPunct="1">
        <a:defRPr sz="135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3" descr="bg-blue-1.jpg">
            <a:extLst>
              <a:ext uri="{FF2B5EF4-FFF2-40B4-BE49-F238E27FC236}">
                <a16:creationId xmlns:a16="http://schemas.microsoft.com/office/drawing/2014/main" id="{204EEBAF-26CB-67F9-08DD-249DE0AA4D59}"/>
              </a:ext>
            </a:extLst>
          </p:cNvPr>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67" y="-6350"/>
            <a:ext cx="12259733" cy="690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5" descr="orange-stripe.gif">
            <a:extLst>
              <a:ext uri="{FF2B5EF4-FFF2-40B4-BE49-F238E27FC236}">
                <a16:creationId xmlns:a16="http://schemas.microsoft.com/office/drawing/2014/main" id="{343FC7B9-6100-2C95-6DEA-41C59494012E}"/>
              </a:ext>
            </a:extLst>
          </p:cNvPr>
          <p:cNvPicPr>
            <a:picLocks noChangeAspect="1"/>
          </p:cNvPicPr>
          <p:nvPr/>
        </p:nvPicPr>
        <p:blipFill>
          <a:blip r:embed="rId18">
            <a:extLst>
              <a:ext uri="{28A0092B-C50C-407E-A947-70E740481C1C}">
                <a14:useLocalDpi xmlns:a14="http://schemas.microsoft.com/office/drawing/2010/main" val="0"/>
              </a:ext>
            </a:extLst>
          </a:blip>
          <a:srcRect t="3" r="6001" b="-5"/>
          <a:stretch>
            <a:fillRect/>
          </a:stretch>
        </p:blipFill>
        <p:spPr bwMode="auto">
          <a:xfrm>
            <a:off x="797993" y="6072201"/>
            <a:ext cx="11459633" cy="84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0939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 id="2147483843" r:id="rId14"/>
    <p:sldLayoutId id="2147483844" r:id="rId15"/>
  </p:sldLayoutIdLst>
  <p:hf hdr="0" ftr="0" dt="0"/>
  <p:txStyles>
    <p:titleStyle>
      <a:lvl1pPr algn="ctr" rtl="0" eaLnBrk="1" fontAlgn="base" hangingPunct="1">
        <a:spcBef>
          <a:spcPct val="0"/>
        </a:spcBef>
        <a:spcAft>
          <a:spcPct val="0"/>
        </a:spcAft>
        <a:defRPr sz="3300">
          <a:solidFill>
            <a:schemeClr val="tx2"/>
          </a:solidFill>
          <a:latin typeface="+mj-lt"/>
          <a:ea typeface="MS PGothic" pitchFamily="34" charset="-128"/>
          <a:cs typeface="ＭＳ Ｐゴシック" charset="0"/>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p:titleStyle>
    <p:bodyStyle>
      <a:lvl1pPr marL="257156" indent="-257156" algn="l" rtl="0" eaLnBrk="1" fontAlgn="base" hangingPunct="1">
        <a:spcBef>
          <a:spcPct val="20000"/>
        </a:spcBef>
        <a:spcAft>
          <a:spcPct val="0"/>
        </a:spcAft>
        <a:buChar char="•"/>
        <a:defRPr sz="2400">
          <a:solidFill>
            <a:schemeClr val="tx1"/>
          </a:solidFill>
          <a:latin typeface="+mn-lt"/>
          <a:ea typeface="MS PGothic" pitchFamily="34" charset="-128"/>
          <a:cs typeface="MS PGothic" pitchFamily="34" charset="-128"/>
        </a:defRPr>
      </a:lvl1pPr>
      <a:lvl2pPr marL="557171" indent="-214298" algn="l" rtl="0" eaLnBrk="1" fontAlgn="base" hangingPunct="1">
        <a:spcBef>
          <a:spcPct val="20000"/>
        </a:spcBef>
        <a:spcAft>
          <a:spcPct val="0"/>
        </a:spcAft>
        <a:buChar char="–"/>
        <a:defRPr sz="2100">
          <a:solidFill>
            <a:schemeClr val="tx1"/>
          </a:solidFill>
          <a:latin typeface="+mn-lt"/>
          <a:ea typeface="MS PGothic" pitchFamily="34" charset="-128"/>
          <a:cs typeface="Arial" charset="0"/>
        </a:defRPr>
      </a:lvl2pPr>
      <a:lvl3pPr marL="857186" indent="-171438" algn="l" rtl="0" eaLnBrk="1" fontAlgn="base" hangingPunct="1">
        <a:spcBef>
          <a:spcPct val="20000"/>
        </a:spcBef>
        <a:spcAft>
          <a:spcPct val="0"/>
        </a:spcAft>
        <a:buChar char="•"/>
        <a:defRPr sz="1800">
          <a:solidFill>
            <a:schemeClr val="tx1"/>
          </a:solidFill>
          <a:latin typeface="+mn-lt"/>
          <a:ea typeface="Arial" charset="0"/>
          <a:cs typeface="Arial" charset="0"/>
        </a:defRPr>
      </a:lvl3pPr>
      <a:lvl4pPr marL="1200061" indent="-171438" algn="l" rtl="0" eaLnBrk="1" fontAlgn="base" hangingPunct="1">
        <a:spcBef>
          <a:spcPct val="20000"/>
        </a:spcBef>
        <a:spcAft>
          <a:spcPct val="0"/>
        </a:spcAft>
        <a:buChar char="–"/>
        <a:defRPr sz="1500">
          <a:solidFill>
            <a:schemeClr val="tx1"/>
          </a:solidFill>
          <a:latin typeface="+mn-lt"/>
          <a:ea typeface="Arial" charset="0"/>
          <a:cs typeface="Arial" charset="0"/>
        </a:defRPr>
      </a:lvl4pPr>
      <a:lvl5pPr marL="1542935" indent="-171438" algn="l" rtl="0" eaLnBrk="1" fontAlgn="base" hangingPunct="1">
        <a:spcBef>
          <a:spcPct val="20000"/>
        </a:spcBef>
        <a:spcAft>
          <a:spcPct val="0"/>
        </a:spcAft>
        <a:buChar char="»"/>
        <a:defRPr sz="1500">
          <a:solidFill>
            <a:schemeClr val="tx1"/>
          </a:solidFill>
          <a:latin typeface="+mn-lt"/>
          <a:ea typeface="Arial" charset="0"/>
          <a:cs typeface="Arial" charset="0"/>
        </a:defRPr>
      </a:lvl5pPr>
      <a:lvl6pPr marL="1885810" indent="-171438" algn="l" rtl="0" eaLnBrk="1" fontAlgn="base" hangingPunct="1">
        <a:spcBef>
          <a:spcPct val="20000"/>
        </a:spcBef>
        <a:spcAft>
          <a:spcPct val="0"/>
        </a:spcAft>
        <a:buChar char="»"/>
        <a:defRPr sz="1500">
          <a:solidFill>
            <a:schemeClr val="tx1"/>
          </a:solidFill>
          <a:latin typeface="+mn-lt"/>
          <a:cs typeface="+mn-cs"/>
        </a:defRPr>
      </a:lvl6pPr>
      <a:lvl7pPr marL="2228684" indent="-171438" algn="l" rtl="0" eaLnBrk="1" fontAlgn="base" hangingPunct="1">
        <a:spcBef>
          <a:spcPct val="20000"/>
        </a:spcBef>
        <a:spcAft>
          <a:spcPct val="0"/>
        </a:spcAft>
        <a:buChar char="»"/>
        <a:defRPr sz="1500">
          <a:solidFill>
            <a:schemeClr val="tx1"/>
          </a:solidFill>
          <a:latin typeface="+mn-lt"/>
          <a:cs typeface="+mn-cs"/>
        </a:defRPr>
      </a:lvl7pPr>
      <a:lvl8pPr marL="2571558" indent="-171438" algn="l" rtl="0" eaLnBrk="1" fontAlgn="base" hangingPunct="1">
        <a:spcBef>
          <a:spcPct val="20000"/>
        </a:spcBef>
        <a:spcAft>
          <a:spcPct val="0"/>
        </a:spcAft>
        <a:buChar char="»"/>
        <a:defRPr sz="1500">
          <a:solidFill>
            <a:schemeClr val="tx1"/>
          </a:solidFill>
          <a:latin typeface="+mn-lt"/>
          <a:cs typeface="+mn-cs"/>
        </a:defRPr>
      </a:lvl8pPr>
      <a:lvl9pPr marL="2914433" indent="-171438" algn="l" rtl="0" eaLnBrk="1" fontAlgn="base" hangingPunct="1">
        <a:spcBef>
          <a:spcPct val="20000"/>
        </a:spcBef>
        <a:spcAft>
          <a:spcPct val="0"/>
        </a:spcAft>
        <a:buChar char="»"/>
        <a:defRPr sz="1500">
          <a:solidFill>
            <a:schemeClr val="tx1"/>
          </a:solidFill>
          <a:latin typeface="+mn-lt"/>
          <a:cs typeface="+mn-cs"/>
        </a:defRPr>
      </a:lvl9pPr>
    </p:bodyStyle>
    <p:otherStyle>
      <a:defPPr>
        <a:defRPr lang="en-US"/>
      </a:defPPr>
      <a:lvl1pPr marL="0" algn="l" defTabSz="685749" rtl="0" eaLnBrk="1" latinLnBrk="0" hangingPunct="1">
        <a:defRPr sz="1351" kern="1200">
          <a:solidFill>
            <a:schemeClr val="tx1"/>
          </a:solidFill>
          <a:latin typeface="+mn-lt"/>
          <a:ea typeface="+mn-ea"/>
          <a:cs typeface="+mn-cs"/>
        </a:defRPr>
      </a:lvl1pPr>
      <a:lvl2pPr marL="342874" algn="l" defTabSz="685749" rtl="0" eaLnBrk="1" latinLnBrk="0" hangingPunct="1">
        <a:defRPr sz="1351" kern="1200">
          <a:solidFill>
            <a:schemeClr val="tx1"/>
          </a:solidFill>
          <a:latin typeface="+mn-lt"/>
          <a:ea typeface="+mn-ea"/>
          <a:cs typeface="+mn-cs"/>
        </a:defRPr>
      </a:lvl2pPr>
      <a:lvl3pPr marL="685749" algn="l" defTabSz="685749" rtl="0" eaLnBrk="1" latinLnBrk="0" hangingPunct="1">
        <a:defRPr sz="1351" kern="1200">
          <a:solidFill>
            <a:schemeClr val="tx1"/>
          </a:solidFill>
          <a:latin typeface="+mn-lt"/>
          <a:ea typeface="+mn-ea"/>
          <a:cs typeface="+mn-cs"/>
        </a:defRPr>
      </a:lvl3pPr>
      <a:lvl4pPr marL="1028624" algn="l" defTabSz="685749" rtl="0" eaLnBrk="1" latinLnBrk="0" hangingPunct="1">
        <a:defRPr sz="1351" kern="1200">
          <a:solidFill>
            <a:schemeClr val="tx1"/>
          </a:solidFill>
          <a:latin typeface="+mn-lt"/>
          <a:ea typeface="+mn-ea"/>
          <a:cs typeface="+mn-cs"/>
        </a:defRPr>
      </a:lvl4pPr>
      <a:lvl5pPr marL="1371498" algn="l" defTabSz="685749" rtl="0" eaLnBrk="1" latinLnBrk="0" hangingPunct="1">
        <a:defRPr sz="1351" kern="1200">
          <a:solidFill>
            <a:schemeClr val="tx1"/>
          </a:solidFill>
          <a:latin typeface="+mn-lt"/>
          <a:ea typeface="+mn-ea"/>
          <a:cs typeface="+mn-cs"/>
        </a:defRPr>
      </a:lvl5pPr>
      <a:lvl6pPr marL="1714371" algn="l" defTabSz="685749" rtl="0" eaLnBrk="1" latinLnBrk="0" hangingPunct="1">
        <a:defRPr sz="1351" kern="1200">
          <a:solidFill>
            <a:schemeClr val="tx1"/>
          </a:solidFill>
          <a:latin typeface="+mn-lt"/>
          <a:ea typeface="+mn-ea"/>
          <a:cs typeface="+mn-cs"/>
        </a:defRPr>
      </a:lvl6pPr>
      <a:lvl7pPr marL="2057246" algn="l" defTabSz="685749" rtl="0" eaLnBrk="1" latinLnBrk="0" hangingPunct="1">
        <a:defRPr sz="1351" kern="1200">
          <a:solidFill>
            <a:schemeClr val="tx1"/>
          </a:solidFill>
          <a:latin typeface="+mn-lt"/>
          <a:ea typeface="+mn-ea"/>
          <a:cs typeface="+mn-cs"/>
        </a:defRPr>
      </a:lvl7pPr>
      <a:lvl8pPr marL="2400120" algn="l" defTabSz="685749" rtl="0" eaLnBrk="1" latinLnBrk="0" hangingPunct="1">
        <a:defRPr sz="1351" kern="1200">
          <a:solidFill>
            <a:schemeClr val="tx1"/>
          </a:solidFill>
          <a:latin typeface="+mn-lt"/>
          <a:ea typeface="+mn-ea"/>
          <a:cs typeface="+mn-cs"/>
        </a:defRPr>
      </a:lvl8pPr>
      <a:lvl9pPr marL="2742994" algn="l" defTabSz="685749" rtl="0" eaLnBrk="1" latinLnBrk="0" hangingPunct="1">
        <a:defRPr sz="135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4.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5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5.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5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microsoft.com/office/2007/relationships/hdphoto" Target="../media/hdphoto1.wdp"/><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5.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5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55.xml"/><Relationship Id="rId5" Type="http://schemas.openxmlformats.org/officeDocument/2006/relationships/image" Target="../media/image48.png"/><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4.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45.xml"/><Relationship Id="rId1" Type="http://schemas.openxmlformats.org/officeDocument/2006/relationships/slideLayout" Target="../slideLayouts/slideLayout5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55.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55.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png"/><Relationship Id="rId7" Type="http://schemas.openxmlformats.org/officeDocument/2006/relationships/diagramColors" Target="../diagrams/colors1.xml"/><Relationship Id="rId2" Type="http://schemas.openxmlformats.org/officeDocument/2006/relationships/notesSlide" Target="../notesSlides/notesSlide57.xml"/><Relationship Id="rId1" Type="http://schemas.openxmlformats.org/officeDocument/2006/relationships/slideLayout" Target="../slideLayouts/slideLayout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0.xml"/><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8.xml"/><Relationship Id="rId1" Type="http://schemas.openxmlformats.org/officeDocument/2006/relationships/slideLayout" Target="../slideLayouts/slideLayout56.xml"/><Relationship Id="rId5" Type="http://schemas.openxmlformats.org/officeDocument/2006/relationships/image" Target="../media/image57.png"/><Relationship Id="rId4" Type="http://schemas.openxmlformats.org/officeDocument/2006/relationships/image" Target="../media/image56.jpe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xml"/></Relationships>
</file>

<file path=ppt/slides/_rels/slide6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50.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50.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5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5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55.xml"/><Relationship Id="rId5" Type="http://schemas.openxmlformats.org/officeDocument/2006/relationships/image" Target="../media/image61.png"/><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5.xml"/></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55.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55.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1.xml"/><Relationship Id="rId1" Type="http://schemas.openxmlformats.org/officeDocument/2006/relationships/slideLayout" Target="../slideLayouts/slideLayout55.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2.xml"/><Relationship Id="rId1" Type="http://schemas.openxmlformats.org/officeDocument/2006/relationships/slideLayout" Target="../slideLayouts/slideLayout55.xml"/></Relationships>
</file>

<file path=ppt/slides/_rels/slide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3.xml"/><Relationship Id="rId1" Type="http://schemas.openxmlformats.org/officeDocument/2006/relationships/slideLayout" Target="../slideLayouts/slideLayout55.xml"/><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FAA9-23C8-018D-9AAB-B440878464B0}"/>
              </a:ext>
            </a:extLst>
          </p:cNvPr>
          <p:cNvSpPr>
            <a:spLocks noGrp="1"/>
          </p:cNvSpPr>
          <p:nvPr>
            <p:ph type="ctrTitle"/>
          </p:nvPr>
        </p:nvSpPr>
        <p:spPr>
          <a:xfrm>
            <a:off x="791004" y="1332823"/>
            <a:ext cx="10805909" cy="830997"/>
          </a:xfrm>
        </p:spPr>
        <p:txBody>
          <a:bodyPr/>
          <a:lstStyle/>
          <a:p>
            <a:r>
              <a:rPr lang="en-US" sz="3600" b="1" cap="none" dirty="0">
                <a:latin typeface="+mj-lt"/>
              </a:rPr>
              <a:t>Privacy Preservation in the Android Ecosystem</a:t>
            </a:r>
            <a:endParaRPr lang="en-SG" sz="3600" b="1" cap="none" dirty="0">
              <a:latin typeface="+mj-lt"/>
            </a:endParaRPr>
          </a:p>
        </p:txBody>
      </p:sp>
      <p:sp>
        <p:nvSpPr>
          <p:cNvPr id="3" name="Subtitle 2">
            <a:extLst>
              <a:ext uri="{FF2B5EF4-FFF2-40B4-BE49-F238E27FC236}">
                <a16:creationId xmlns:a16="http://schemas.microsoft.com/office/drawing/2014/main" id="{EF1F73FE-F7FC-99A8-3298-D4DA7ACF332B}"/>
              </a:ext>
            </a:extLst>
          </p:cNvPr>
          <p:cNvSpPr>
            <a:spLocks noGrp="1"/>
          </p:cNvSpPr>
          <p:nvPr>
            <p:ph type="subTitle" idx="1"/>
          </p:nvPr>
        </p:nvSpPr>
        <p:spPr>
          <a:xfrm>
            <a:off x="791006" y="2813446"/>
            <a:ext cx="10345567" cy="933752"/>
          </a:xfrm>
        </p:spPr>
        <p:txBody>
          <a:bodyPr/>
          <a:lstStyle/>
          <a:p>
            <a:r>
              <a:rPr lang="en-US" sz="1800" b="1" dirty="0">
                <a:latin typeface="+mj-lt"/>
              </a:rPr>
              <a:t>Mark Huasong MENG</a:t>
            </a:r>
          </a:p>
          <a:p>
            <a:r>
              <a:rPr lang="en-US" sz="1600" i="1" dirty="0">
                <a:latin typeface="+mj-lt"/>
              </a:rPr>
              <a:t>National University of Singapore</a:t>
            </a:r>
          </a:p>
        </p:txBody>
      </p:sp>
      <p:sp>
        <p:nvSpPr>
          <p:cNvPr id="5" name="TextBox 4">
            <a:extLst>
              <a:ext uri="{FF2B5EF4-FFF2-40B4-BE49-F238E27FC236}">
                <a16:creationId xmlns:a16="http://schemas.microsoft.com/office/drawing/2014/main" id="{7C27491B-A30C-A04B-6F2E-7657C91CD87C}"/>
              </a:ext>
            </a:extLst>
          </p:cNvPr>
          <p:cNvSpPr txBox="1"/>
          <p:nvPr/>
        </p:nvSpPr>
        <p:spPr>
          <a:xfrm>
            <a:off x="791005" y="1922307"/>
            <a:ext cx="6133010" cy="461665"/>
          </a:xfrm>
          <a:prstGeom prst="rect">
            <a:avLst/>
          </a:prstGeom>
          <a:noFill/>
        </p:spPr>
        <p:txBody>
          <a:bodyPr wrap="square">
            <a:spAutoFit/>
          </a:bodyPr>
          <a:lstStyle/>
          <a:p>
            <a:r>
              <a:rPr lang="en-US" sz="2400" b="1" cap="none" dirty="0">
                <a:solidFill>
                  <a:schemeClr val="accent1">
                    <a:lumMod val="90000"/>
                  </a:schemeClr>
                </a:solidFill>
                <a:latin typeface="+mn-lt"/>
              </a:rPr>
              <a:t>PhD Oral Examination</a:t>
            </a:r>
            <a:endParaRPr lang="en-SG" b="1" dirty="0">
              <a:solidFill>
                <a:schemeClr val="accent1">
                  <a:lumMod val="90000"/>
                </a:schemeClr>
              </a:solidFill>
              <a:latin typeface="+mn-lt"/>
            </a:endParaRPr>
          </a:p>
        </p:txBody>
      </p:sp>
      <p:sp>
        <p:nvSpPr>
          <p:cNvPr id="4" name="Subtitle 2">
            <a:extLst>
              <a:ext uri="{FF2B5EF4-FFF2-40B4-BE49-F238E27FC236}">
                <a16:creationId xmlns:a16="http://schemas.microsoft.com/office/drawing/2014/main" id="{119B29D7-903F-78F2-301B-50D6885E6665}"/>
              </a:ext>
            </a:extLst>
          </p:cNvPr>
          <p:cNvSpPr txBox="1">
            <a:spLocks/>
          </p:cNvSpPr>
          <p:nvPr/>
        </p:nvSpPr>
        <p:spPr>
          <a:xfrm>
            <a:off x="791006" y="4548250"/>
            <a:ext cx="4992278" cy="1341911"/>
          </a:xfrm>
          <a:prstGeom prst="rect">
            <a:avLst/>
          </a:prstGeom>
        </p:spPr>
        <p:txBody>
          <a:bodyPr/>
          <a:lstStyle>
            <a:lvl1pPr marL="0" indent="0" algn="l" defTabSz="342874" rtl="0" eaLnBrk="1" fontAlgn="base" hangingPunct="1">
              <a:spcBef>
                <a:spcPct val="20000"/>
              </a:spcBef>
              <a:spcAft>
                <a:spcPct val="0"/>
              </a:spcAft>
              <a:buFont typeface="Arial" panose="020B0604020202020204" pitchFamily="34" charset="0"/>
              <a:buNone/>
              <a:defRPr sz="900" kern="1200">
                <a:solidFill>
                  <a:schemeClr val="tx1">
                    <a:lumMod val="75000"/>
                    <a:lumOff val="25000"/>
                  </a:schemeClr>
                </a:solidFill>
                <a:latin typeface="Frutiger LT 55 Roman"/>
                <a:ea typeface="MS PGothic" pitchFamily="34" charset="-128"/>
                <a:cs typeface="Frutiger LT 55 Roman"/>
              </a:defRPr>
            </a:lvl1pPr>
            <a:lvl2pPr marL="342874" indent="0" algn="ctr" defTabSz="342874" rtl="0" eaLnBrk="1" fontAlgn="base" hangingPunct="1">
              <a:spcBef>
                <a:spcPct val="20000"/>
              </a:spcBef>
              <a:spcAft>
                <a:spcPct val="0"/>
              </a:spcAft>
              <a:buFont typeface="Arial" panose="020B0604020202020204" pitchFamily="34" charset="0"/>
              <a:buNone/>
              <a:defRPr sz="2100" kern="1200">
                <a:solidFill>
                  <a:schemeClr val="tx1"/>
                </a:solidFill>
                <a:latin typeface="+mn-lt"/>
                <a:ea typeface="MS PGothic" pitchFamily="34" charset="-128"/>
                <a:cs typeface="+mn-cs"/>
              </a:defRPr>
            </a:lvl2pPr>
            <a:lvl3pPr marL="685749" indent="0" algn="ctr" defTabSz="342874" rtl="0" eaLnBrk="1" fontAlgn="base" hangingPunct="1">
              <a:spcBef>
                <a:spcPct val="20000"/>
              </a:spcBef>
              <a:spcAft>
                <a:spcPct val="0"/>
              </a:spcAft>
              <a:buFont typeface="Arial" panose="020B0604020202020204" pitchFamily="34" charset="0"/>
              <a:buNone/>
              <a:defRPr sz="1800" kern="1200">
                <a:solidFill>
                  <a:schemeClr val="tx1"/>
                </a:solidFill>
                <a:latin typeface="+mn-lt"/>
                <a:ea typeface="MS PGothic" pitchFamily="34" charset="-128"/>
                <a:cs typeface="+mn-cs"/>
              </a:defRPr>
            </a:lvl3pPr>
            <a:lvl4pPr marL="1028624" indent="0" algn="ctr" defTabSz="342874" rtl="0" eaLnBrk="1" fontAlgn="base" hangingPunct="1">
              <a:spcBef>
                <a:spcPct val="20000"/>
              </a:spcBef>
              <a:spcAft>
                <a:spcPct val="0"/>
              </a:spcAft>
              <a:buFont typeface="Arial" panose="020B0604020202020204" pitchFamily="34" charset="0"/>
              <a:buNone/>
              <a:defRPr sz="1500" kern="1200">
                <a:solidFill>
                  <a:schemeClr val="tx1"/>
                </a:solidFill>
                <a:latin typeface="+mn-lt"/>
                <a:ea typeface="MS PGothic" pitchFamily="34" charset="-128"/>
                <a:cs typeface="+mn-cs"/>
              </a:defRPr>
            </a:lvl4pPr>
            <a:lvl5pPr marL="1371498" indent="0" algn="ctr" defTabSz="342874" rtl="0" eaLnBrk="1" fontAlgn="base" hangingPunct="1">
              <a:spcBef>
                <a:spcPct val="20000"/>
              </a:spcBef>
              <a:spcAft>
                <a:spcPct val="0"/>
              </a:spcAft>
              <a:buFont typeface="Arial" panose="020B0604020202020204" pitchFamily="34" charset="0"/>
              <a:buNone/>
              <a:defRPr sz="1500" kern="1200">
                <a:solidFill>
                  <a:schemeClr val="tx1"/>
                </a:solidFill>
                <a:latin typeface="+mn-lt"/>
                <a:ea typeface="MS PGothic" pitchFamily="34" charset="-128"/>
                <a:cs typeface="+mn-cs"/>
              </a:defRPr>
            </a:lvl5pPr>
            <a:lvl6pPr marL="1714371" indent="0" algn="ctr" defTabSz="342874" rtl="0" eaLnBrk="1" latinLnBrk="0" hangingPunct="1">
              <a:spcBef>
                <a:spcPct val="20000"/>
              </a:spcBef>
              <a:buFont typeface="Arial"/>
              <a:buNone/>
              <a:defRPr sz="1500" kern="1200">
                <a:solidFill>
                  <a:schemeClr val="tx1"/>
                </a:solidFill>
                <a:latin typeface="+mn-lt"/>
                <a:ea typeface="+mn-ea"/>
                <a:cs typeface="+mn-cs"/>
              </a:defRPr>
            </a:lvl6pPr>
            <a:lvl7pPr marL="2057246" indent="0" algn="ctr" defTabSz="342874" rtl="0" eaLnBrk="1" latinLnBrk="0" hangingPunct="1">
              <a:spcBef>
                <a:spcPct val="20000"/>
              </a:spcBef>
              <a:buFont typeface="Arial"/>
              <a:buNone/>
              <a:defRPr sz="1500" kern="1200">
                <a:solidFill>
                  <a:schemeClr val="tx1"/>
                </a:solidFill>
                <a:latin typeface="+mn-lt"/>
                <a:ea typeface="+mn-ea"/>
                <a:cs typeface="+mn-cs"/>
              </a:defRPr>
            </a:lvl7pPr>
            <a:lvl8pPr marL="2400120" indent="0" algn="ctr" defTabSz="342874" rtl="0" eaLnBrk="1" latinLnBrk="0" hangingPunct="1">
              <a:spcBef>
                <a:spcPct val="20000"/>
              </a:spcBef>
              <a:buFont typeface="Arial"/>
              <a:buNone/>
              <a:defRPr sz="1500" kern="1200">
                <a:solidFill>
                  <a:schemeClr val="tx1"/>
                </a:solidFill>
                <a:latin typeface="+mn-lt"/>
                <a:ea typeface="+mn-ea"/>
                <a:cs typeface="+mn-cs"/>
              </a:defRPr>
            </a:lvl8pPr>
            <a:lvl9pPr marL="2742994" indent="0" algn="ctr" defTabSz="342874" rtl="0" eaLnBrk="1" latinLnBrk="0" hangingPunct="1">
              <a:spcBef>
                <a:spcPct val="20000"/>
              </a:spcBef>
              <a:buFont typeface="Arial"/>
              <a:buNone/>
              <a:defRPr sz="1500" kern="1200">
                <a:solidFill>
                  <a:schemeClr val="tx1"/>
                </a:solidFill>
                <a:latin typeface="+mn-lt"/>
                <a:ea typeface="+mn-ea"/>
                <a:cs typeface="+mn-cs"/>
              </a:defRPr>
            </a:lvl9pPr>
          </a:lstStyle>
          <a:p>
            <a:r>
              <a:rPr lang="en-US" altLang="zh-CN" sz="1600" b="1" dirty="0">
                <a:latin typeface="+mj-lt"/>
              </a:rPr>
              <a:t>Supervisor</a:t>
            </a:r>
          </a:p>
          <a:p>
            <a:r>
              <a:rPr lang="en-US" altLang="zh-CN" sz="1600" dirty="0">
                <a:latin typeface="+mj-lt"/>
              </a:rPr>
              <a:t>Professor Dong Jin Song</a:t>
            </a:r>
          </a:p>
          <a:p>
            <a:r>
              <a:rPr lang="en-US" sz="1600" b="1" dirty="0">
                <a:latin typeface="+mj-lt"/>
              </a:rPr>
              <a:t>Chair</a:t>
            </a:r>
          </a:p>
          <a:p>
            <a:r>
              <a:rPr lang="en-US" sz="1600" dirty="0">
                <a:latin typeface="+mj-lt"/>
              </a:rPr>
              <a:t>Associate Professor Roland Yap Hock Chuan</a:t>
            </a:r>
          </a:p>
        </p:txBody>
      </p:sp>
      <p:sp>
        <p:nvSpPr>
          <p:cNvPr id="8" name="TextBox 7">
            <a:extLst>
              <a:ext uri="{FF2B5EF4-FFF2-40B4-BE49-F238E27FC236}">
                <a16:creationId xmlns:a16="http://schemas.microsoft.com/office/drawing/2014/main" id="{051F5132-8617-23EE-2880-AC45F81FE0ED}"/>
              </a:ext>
            </a:extLst>
          </p:cNvPr>
          <p:cNvSpPr txBox="1"/>
          <p:nvPr/>
        </p:nvSpPr>
        <p:spPr>
          <a:xfrm>
            <a:off x="6096000" y="4548250"/>
            <a:ext cx="6097978" cy="830997"/>
          </a:xfrm>
          <a:prstGeom prst="rect">
            <a:avLst/>
          </a:prstGeom>
          <a:noFill/>
        </p:spPr>
        <p:txBody>
          <a:bodyPr wrap="square">
            <a:spAutoFit/>
          </a:bodyPr>
          <a:lstStyle/>
          <a:p>
            <a:r>
              <a:rPr lang="en-US" altLang="zh-CN" sz="1600" b="1" dirty="0">
                <a:latin typeface="+mj-lt"/>
              </a:rPr>
              <a:t>Examiners</a:t>
            </a:r>
          </a:p>
          <a:p>
            <a:r>
              <a:rPr lang="en-US" altLang="zh-CN" sz="1600" dirty="0">
                <a:latin typeface="+mj-lt"/>
              </a:rPr>
              <a:t>Associate Professor Chang Ee Chien</a:t>
            </a:r>
          </a:p>
          <a:p>
            <a:r>
              <a:rPr lang="en-US" sz="1600" dirty="0">
                <a:latin typeface="+mj-lt"/>
              </a:rPr>
              <a:t>Associate Professor Liang Zhenkai</a:t>
            </a:r>
          </a:p>
        </p:txBody>
      </p:sp>
    </p:spTree>
    <p:extLst>
      <p:ext uri="{BB962C8B-B14F-4D97-AF65-F5344CB8AC3E}">
        <p14:creationId xmlns:p14="http://schemas.microsoft.com/office/powerpoint/2010/main" val="1448068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133684"/>
            <a:ext cx="8076511" cy="918103"/>
          </a:xfrm>
        </p:spPr>
        <p:txBody>
          <a:bodyPr/>
          <a:lstStyle/>
          <a:p>
            <a:pPr algn="l"/>
            <a:r>
              <a:rPr lang="en-US" sz="3200" b="1" dirty="0">
                <a:solidFill>
                  <a:srgbClr val="033F7D"/>
                </a:solidFill>
              </a:rPr>
              <a:t>Background</a:t>
            </a:r>
            <a:endParaRPr lang="en-SG" sz="1400" b="1" dirty="0">
              <a:solidFill>
                <a:srgbClr val="033F7D"/>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1" y="1895320"/>
            <a:ext cx="10816279" cy="3388159"/>
          </a:xfrm>
        </p:spPr>
        <p:txBody>
          <a:bodyPr>
            <a:noAutofit/>
          </a:bodyPr>
          <a:lstStyle/>
          <a:p>
            <a:pPr>
              <a:spcBef>
                <a:spcPts val="600"/>
              </a:spcBef>
            </a:pPr>
            <a:r>
              <a:rPr lang="en-US" sz="2000" dirty="0">
                <a:solidFill>
                  <a:schemeClr val="tx1"/>
                </a:solidFill>
              </a:rPr>
              <a:t>Google has taken steps to enforce new privacy features to restrict apps’ use of user data.</a:t>
            </a:r>
          </a:p>
          <a:p>
            <a:pPr>
              <a:spcBef>
                <a:spcPts val="600"/>
              </a:spcBef>
            </a:pPr>
            <a:endParaRPr lang="en-US" sz="2000" dirty="0">
              <a:solidFill>
                <a:schemeClr val="tx1"/>
              </a:solidFill>
            </a:endParaRPr>
          </a:p>
          <a:p>
            <a:pPr>
              <a:spcBef>
                <a:spcPts val="600"/>
              </a:spcBef>
            </a:pPr>
            <a:r>
              <a:rPr lang="en-US" sz="2000" dirty="0">
                <a:solidFill>
                  <a:schemeClr val="tx1"/>
                </a:solidFill>
              </a:rPr>
              <a:t>Representative privacy changes in Android 10:</a:t>
            </a:r>
          </a:p>
          <a:p>
            <a:pPr marL="257156" indent="-257156">
              <a:spcBef>
                <a:spcPts val="600"/>
              </a:spcBef>
              <a:buFont typeface="Arial" panose="020B0604020202020204" pitchFamily="34" charset="0"/>
              <a:buChar char="•"/>
            </a:pPr>
            <a:r>
              <a:rPr lang="en-US" sz="2000" dirty="0">
                <a:solidFill>
                  <a:schemeClr val="tx1"/>
                </a:solidFill>
              </a:rPr>
              <a:t>New privileged permissions</a:t>
            </a:r>
          </a:p>
          <a:p>
            <a:pPr marL="814327" lvl="1" indent="-257156">
              <a:spcBef>
                <a:spcPts val="600"/>
              </a:spcBef>
              <a:buFont typeface="Arial" panose="020B0604020202020204" pitchFamily="34" charset="0"/>
              <a:buChar char="•"/>
            </a:pPr>
            <a:r>
              <a:rPr lang="en-US" sz="2000" i="1" dirty="0">
                <a:solidFill>
                  <a:schemeClr val="tx1"/>
                </a:solidFill>
              </a:rPr>
              <a:t>READ_PRIVILEGED_PHONE_STATE</a:t>
            </a:r>
            <a:endParaRPr lang="en-US" sz="2000" dirty="0">
              <a:solidFill>
                <a:schemeClr val="tx1"/>
              </a:solidFill>
            </a:endParaRPr>
          </a:p>
          <a:p>
            <a:pPr marL="814327" lvl="1" indent="-257156">
              <a:spcBef>
                <a:spcPts val="600"/>
              </a:spcBef>
              <a:buFont typeface="Arial" panose="020B0604020202020204" pitchFamily="34" charset="0"/>
              <a:buChar char="•"/>
            </a:pPr>
            <a:r>
              <a:rPr lang="en-US" sz="2000" dirty="0"/>
              <a:t>O</a:t>
            </a:r>
            <a:r>
              <a:rPr lang="en-US" sz="2000" dirty="0">
                <a:solidFill>
                  <a:schemeClr val="tx1"/>
                </a:solidFill>
              </a:rPr>
              <a:t>nly granted to privileged system apps. </a:t>
            </a:r>
          </a:p>
          <a:p>
            <a:pPr marL="257156" indent="-257156">
              <a:spcBef>
                <a:spcPts val="600"/>
              </a:spcBef>
              <a:buFont typeface="Arial" panose="020B0604020202020204" pitchFamily="34" charset="0"/>
              <a:buChar char="•"/>
            </a:pPr>
            <a:r>
              <a:rPr lang="en-US" altLang="zh-CN" sz="2000" dirty="0">
                <a:solidFill>
                  <a:schemeClr val="tx1"/>
                </a:solidFill>
              </a:rPr>
              <a:t>A</a:t>
            </a:r>
            <a:r>
              <a:rPr lang="en-US" sz="2000" dirty="0">
                <a:solidFill>
                  <a:schemeClr val="tx1"/>
                </a:solidFill>
              </a:rPr>
              <a:t>pp-unique and user-resettable identifiers </a:t>
            </a:r>
          </a:p>
          <a:p>
            <a:pPr marL="814327" lvl="1" indent="-257156">
              <a:spcBef>
                <a:spcPts val="600"/>
              </a:spcBef>
              <a:buFont typeface="Arial" panose="020B0604020202020204" pitchFamily="34" charset="0"/>
              <a:buChar char="•"/>
            </a:pPr>
            <a:r>
              <a:rPr lang="en-US" sz="2000" dirty="0">
                <a:solidFill>
                  <a:schemeClr val="tx1"/>
                </a:solidFill>
              </a:rPr>
              <a:t>Android advertising ID</a:t>
            </a:r>
          </a:p>
          <a:p>
            <a:pPr marL="257156" indent="-257156">
              <a:spcBef>
                <a:spcPts val="600"/>
              </a:spcBef>
              <a:buFont typeface="Arial" panose="020B0604020202020204" pitchFamily="34" charset="0"/>
              <a:buChar char="•"/>
            </a:pPr>
            <a:r>
              <a:rPr lang="en-US" sz="2000" dirty="0">
                <a:solidFill>
                  <a:schemeClr val="tx1"/>
                </a:solidFill>
              </a:rPr>
              <a:t>Compulsory disclosure of apps’ </a:t>
            </a:r>
            <a:r>
              <a:rPr lang="en-US" sz="2000" i="1" dirty="0">
                <a:solidFill>
                  <a:schemeClr val="tx1"/>
                </a:solidFill>
              </a:rPr>
              <a:t>access</a:t>
            </a:r>
            <a:r>
              <a:rPr lang="en-US" sz="2000" dirty="0">
                <a:solidFill>
                  <a:schemeClr val="tx1"/>
                </a:solidFill>
              </a:rPr>
              <a:t>, </a:t>
            </a:r>
            <a:r>
              <a:rPr lang="en-US" sz="2000" i="1" dirty="0">
                <a:solidFill>
                  <a:schemeClr val="tx1"/>
                </a:solidFill>
              </a:rPr>
              <a:t>collection</a:t>
            </a:r>
            <a:r>
              <a:rPr lang="en-US" sz="2000" dirty="0">
                <a:solidFill>
                  <a:schemeClr val="tx1"/>
                </a:solidFill>
              </a:rPr>
              <a:t>, </a:t>
            </a:r>
            <a:r>
              <a:rPr lang="en-US" sz="2000" i="1" dirty="0">
                <a:solidFill>
                  <a:schemeClr val="tx1"/>
                </a:solidFill>
              </a:rPr>
              <a:t>use</a:t>
            </a:r>
            <a:r>
              <a:rPr lang="en-US" sz="2000" dirty="0">
                <a:solidFill>
                  <a:schemeClr val="tx1"/>
                </a:solidFill>
              </a:rPr>
              <a:t>, and </a:t>
            </a:r>
            <a:r>
              <a:rPr lang="en-US" sz="2000" i="1" dirty="0">
                <a:solidFill>
                  <a:schemeClr val="tx1"/>
                </a:solidFill>
              </a:rPr>
              <a:t>sharing</a:t>
            </a:r>
            <a:r>
              <a:rPr lang="en-US" sz="2000" dirty="0">
                <a:solidFill>
                  <a:schemeClr val="tx1"/>
                </a:solidFill>
              </a:rPr>
              <a:t> of user data. </a:t>
            </a:r>
          </a:p>
        </p:txBody>
      </p:sp>
      <p:sp>
        <p:nvSpPr>
          <p:cNvPr id="4" name="Slide Number Placeholder 3">
            <a:extLst>
              <a:ext uri="{FF2B5EF4-FFF2-40B4-BE49-F238E27FC236}">
                <a16:creationId xmlns:a16="http://schemas.microsoft.com/office/drawing/2014/main" id="{58EEA7DA-BBFC-F450-612F-43E2CD3C41C3}"/>
              </a:ext>
            </a:extLst>
          </p:cNvPr>
          <p:cNvSpPr>
            <a:spLocks noGrp="1"/>
          </p:cNvSpPr>
          <p:nvPr>
            <p:ph type="sldNum" sz="quarter" idx="13"/>
          </p:nvPr>
        </p:nvSpPr>
        <p:spPr/>
        <p:txBody>
          <a:bodyPr/>
          <a:lstStyle/>
          <a:p>
            <a:fld id="{71C63AB4-6DC0-4902-8E9D-B5377E74E401}" type="slidenum">
              <a:rPr lang="en-SG" smtClean="0"/>
              <a:t>10</a:t>
            </a:fld>
            <a:endParaRPr lang="en-SG" dirty="0"/>
          </a:p>
        </p:txBody>
      </p:sp>
    </p:spTree>
    <p:extLst>
      <p:ext uri="{BB962C8B-B14F-4D97-AF65-F5344CB8AC3E}">
        <p14:creationId xmlns:p14="http://schemas.microsoft.com/office/powerpoint/2010/main" val="46600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1" y="260691"/>
            <a:ext cx="8076511" cy="767652"/>
          </a:xfrm>
        </p:spPr>
        <p:txBody>
          <a:bodyPr/>
          <a:lstStyle/>
          <a:p>
            <a:pPr algn="l"/>
            <a:r>
              <a:rPr lang="en-US" altLang="zh-CN" sz="3200" b="1" dirty="0">
                <a:solidFill>
                  <a:srgbClr val="033F7D"/>
                </a:solidFill>
              </a:rPr>
              <a:t>Related</a:t>
            </a:r>
            <a:r>
              <a:rPr lang="zh-CN" altLang="en-US" sz="3200" b="1" dirty="0">
                <a:solidFill>
                  <a:srgbClr val="033F7D"/>
                </a:solidFill>
              </a:rPr>
              <a:t> </a:t>
            </a:r>
            <a:r>
              <a:rPr lang="en-US" altLang="zh-CN" sz="3200" b="1" dirty="0">
                <a:solidFill>
                  <a:srgbClr val="033F7D"/>
                </a:solidFill>
              </a:rPr>
              <a:t>Work</a:t>
            </a:r>
            <a:r>
              <a:rPr lang="zh-CN" altLang="en-US" sz="3200" b="1" dirty="0">
                <a:solidFill>
                  <a:srgbClr val="033F7D"/>
                </a:solidFill>
              </a:rPr>
              <a:t> </a:t>
            </a:r>
            <a:r>
              <a:rPr lang="en-US" altLang="zh-CN" sz="3200" b="1" dirty="0">
                <a:solidFill>
                  <a:srgbClr val="033F7D"/>
                </a:solidFill>
              </a:rPr>
              <a:t>&amp;</a:t>
            </a:r>
            <a:r>
              <a:rPr lang="zh-CN" altLang="en-US" sz="3200" b="1" dirty="0">
                <a:solidFill>
                  <a:srgbClr val="033F7D"/>
                </a:solidFill>
              </a:rPr>
              <a:t> </a:t>
            </a:r>
            <a:r>
              <a:rPr lang="en-US" sz="3200" b="1" dirty="0">
                <a:solidFill>
                  <a:srgbClr val="033F7D"/>
                </a:solidFill>
              </a:rPr>
              <a:t>Motivation</a:t>
            </a:r>
            <a:endParaRPr lang="en-SG" sz="1400" b="1" dirty="0">
              <a:solidFill>
                <a:srgbClr val="033F7D"/>
              </a:solidFill>
            </a:endParaRPr>
          </a:p>
        </p:txBody>
      </p:sp>
      <p:sp>
        <p:nvSpPr>
          <p:cNvPr id="4" name="Slide Number Placeholder 3">
            <a:extLst>
              <a:ext uri="{FF2B5EF4-FFF2-40B4-BE49-F238E27FC236}">
                <a16:creationId xmlns:a16="http://schemas.microsoft.com/office/drawing/2014/main" id="{35AA2646-46DD-AA03-5FE9-8DF767EB255B}"/>
              </a:ext>
            </a:extLst>
          </p:cNvPr>
          <p:cNvSpPr>
            <a:spLocks noGrp="1"/>
          </p:cNvSpPr>
          <p:nvPr>
            <p:ph type="sldNum" sz="quarter" idx="13"/>
          </p:nvPr>
        </p:nvSpPr>
        <p:spPr/>
        <p:txBody>
          <a:bodyPr/>
          <a:lstStyle/>
          <a:p>
            <a:fld id="{71C63AB4-6DC0-4902-8E9D-B5377E74E401}" type="slidenum">
              <a:rPr lang="en-SG" smtClean="0"/>
              <a:t>11</a:t>
            </a:fld>
            <a:endParaRPr lang="en-SG"/>
          </a:p>
        </p:txBody>
      </p:sp>
      <p:sp>
        <p:nvSpPr>
          <p:cNvPr id="3" name="Text Placeholder 2">
            <a:extLst>
              <a:ext uri="{FF2B5EF4-FFF2-40B4-BE49-F238E27FC236}">
                <a16:creationId xmlns:a16="http://schemas.microsoft.com/office/drawing/2014/main" id="{D391CC41-4D71-0E1A-6B13-FEC3D288FE28}"/>
              </a:ext>
            </a:extLst>
          </p:cNvPr>
          <p:cNvSpPr>
            <a:spLocks noGrp="1"/>
          </p:cNvSpPr>
          <p:nvPr>
            <p:ph type="body" sz="quarter" idx="10"/>
          </p:nvPr>
        </p:nvSpPr>
        <p:spPr>
          <a:xfrm>
            <a:off x="791520" y="1576316"/>
            <a:ext cx="10376352" cy="4505489"/>
          </a:xfrm>
        </p:spPr>
        <p:txBody>
          <a:bodyPr>
            <a:noAutofit/>
          </a:bodyPr>
          <a:lstStyle/>
          <a:p>
            <a:pPr>
              <a:lnSpc>
                <a:spcPct val="100000"/>
              </a:lnSpc>
              <a:spcBef>
                <a:spcPts val="0"/>
              </a:spcBef>
              <a:spcAft>
                <a:spcPts val="1200"/>
              </a:spcAft>
            </a:pPr>
            <a:r>
              <a:rPr lang="en-US" sz="1800" dirty="0">
                <a:solidFill>
                  <a:schemeClr val="tx1"/>
                </a:solidFill>
              </a:rPr>
              <a:t>Personally identifiable data exfiltration in Android at app-level or library-level has been extensively studied by the research community </a:t>
            </a:r>
            <a:r>
              <a:rPr lang="en-US" sz="1400" dirty="0">
                <a:solidFill>
                  <a:srgbClr val="023E7C"/>
                </a:solidFill>
              </a:rPr>
              <a:t>(</a:t>
            </a:r>
            <a:r>
              <a:rPr lang="en-US" sz="1400" dirty="0" err="1">
                <a:solidFill>
                  <a:srgbClr val="023E7C"/>
                </a:solidFill>
              </a:rPr>
              <a:t>Enck</a:t>
            </a:r>
            <a:r>
              <a:rPr lang="en-US" sz="1400" dirty="0">
                <a:solidFill>
                  <a:srgbClr val="023E7C"/>
                </a:solidFill>
              </a:rPr>
              <a:t> </a:t>
            </a:r>
            <a:r>
              <a:rPr lang="en-US" altLang="zh-CN" sz="1400" dirty="0">
                <a:solidFill>
                  <a:srgbClr val="023E7C"/>
                </a:solidFill>
              </a:rPr>
              <a:t>et al., 2014, </a:t>
            </a:r>
            <a:r>
              <a:rPr lang="en-US" altLang="zh-CN" sz="1400" dirty="0" err="1">
                <a:solidFill>
                  <a:srgbClr val="023E7C"/>
                </a:solidFill>
              </a:rPr>
              <a:t>Qiu</a:t>
            </a:r>
            <a:r>
              <a:rPr lang="en-US" altLang="zh-CN" sz="1400" dirty="0">
                <a:solidFill>
                  <a:srgbClr val="023E7C"/>
                </a:solidFill>
              </a:rPr>
              <a:t> et al., 2015, Ren et al., 2018, Wang et al., 2020</a:t>
            </a:r>
            <a:r>
              <a:rPr lang="en-US" sz="1400" dirty="0">
                <a:solidFill>
                  <a:srgbClr val="023E7C"/>
                </a:solidFill>
              </a:rPr>
              <a:t>)</a:t>
            </a:r>
            <a:r>
              <a:rPr lang="en-US" sz="1800" dirty="0">
                <a:solidFill>
                  <a:schemeClr val="tx1"/>
                </a:solidFill>
              </a:rPr>
              <a:t>.</a:t>
            </a:r>
          </a:p>
          <a:p>
            <a:pPr>
              <a:lnSpc>
                <a:spcPct val="100000"/>
              </a:lnSpc>
              <a:spcBef>
                <a:spcPts val="0"/>
              </a:spcBef>
              <a:spcAft>
                <a:spcPts val="1200"/>
              </a:spcAft>
            </a:pPr>
            <a:r>
              <a:rPr lang="en-US" altLang="zh-CN" sz="1800" dirty="0">
                <a:solidFill>
                  <a:schemeClr val="tx1"/>
                </a:solidFill>
              </a:rPr>
              <a:t>Privacy</a:t>
            </a:r>
            <a:r>
              <a:rPr lang="zh-CN" altLang="en-US" sz="1800" dirty="0">
                <a:solidFill>
                  <a:schemeClr val="tx1"/>
                </a:solidFill>
              </a:rPr>
              <a:t> </a:t>
            </a:r>
            <a:r>
              <a:rPr lang="en-US" altLang="zh-CN" sz="1800" dirty="0">
                <a:solidFill>
                  <a:schemeClr val="tx1"/>
                </a:solidFill>
              </a:rPr>
              <a:t>protection</a:t>
            </a:r>
            <a:r>
              <a:rPr lang="zh-CN" altLang="en-US" sz="1800" dirty="0">
                <a:solidFill>
                  <a:schemeClr val="tx1"/>
                </a:solidFill>
              </a:rPr>
              <a:t> </a:t>
            </a:r>
            <a:r>
              <a:rPr lang="en-US" altLang="zh-CN" sz="1800" dirty="0">
                <a:solidFill>
                  <a:schemeClr val="tx1"/>
                </a:solidFill>
              </a:rPr>
              <a:t>at</a:t>
            </a:r>
            <a:r>
              <a:rPr lang="zh-CN" altLang="en-US" sz="1800" dirty="0">
                <a:solidFill>
                  <a:schemeClr val="tx1"/>
                </a:solidFill>
              </a:rPr>
              <a:t> </a:t>
            </a:r>
            <a:r>
              <a:rPr lang="en-US" altLang="zh-CN" sz="1800" dirty="0">
                <a:solidFill>
                  <a:schemeClr val="tx1"/>
                </a:solidFill>
              </a:rPr>
              <a:t>OS-level</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still</a:t>
            </a:r>
            <a:r>
              <a:rPr lang="zh-CN" altLang="en-US" sz="1800" dirty="0">
                <a:solidFill>
                  <a:schemeClr val="tx1"/>
                </a:solidFill>
              </a:rPr>
              <a:t> </a:t>
            </a:r>
            <a:r>
              <a:rPr lang="en-US" altLang="zh-CN" sz="1800" dirty="0">
                <a:solidFill>
                  <a:schemeClr val="tx1"/>
                </a:solidFill>
              </a:rPr>
              <a:t>an</a:t>
            </a:r>
            <a:r>
              <a:rPr lang="zh-CN" altLang="en-US" sz="1800" dirty="0">
                <a:solidFill>
                  <a:schemeClr val="tx1"/>
                </a:solidFill>
              </a:rPr>
              <a:t> </a:t>
            </a:r>
            <a:r>
              <a:rPr lang="en-US" altLang="zh-CN" sz="1800" dirty="0">
                <a:solidFill>
                  <a:schemeClr val="tx1"/>
                </a:solidFill>
              </a:rPr>
              <a:t>open</a:t>
            </a:r>
            <a:r>
              <a:rPr lang="zh-CN" altLang="en-US" sz="1800" dirty="0">
                <a:solidFill>
                  <a:schemeClr val="tx1"/>
                </a:solidFill>
              </a:rPr>
              <a:t> </a:t>
            </a:r>
            <a:r>
              <a:rPr lang="en-US" altLang="zh-CN" sz="1800" dirty="0">
                <a:solidFill>
                  <a:schemeClr val="tx1"/>
                </a:solidFill>
              </a:rPr>
              <a:t>question.</a:t>
            </a:r>
            <a:endParaRPr lang="en-US" sz="1800" dirty="0">
              <a:solidFill>
                <a:schemeClr val="tx1"/>
              </a:solidFill>
            </a:endParaRPr>
          </a:p>
          <a:p>
            <a:pPr>
              <a:lnSpc>
                <a:spcPct val="100000"/>
              </a:lnSpc>
              <a:spcBef>
                <a:spcPts val="0"/>
              </a:spcBef>
              <a:spcAft>
                <a:spcPts val="1200"/>
              </a:spcAft>
            </a:pPr>
            <a:r>
              <a:rPr lang="en-US" sz="1800" dirty="0">
                <a:solidFill>
                  <a:schemeClr val="tx1"/>
                </a:solidFill>
              </a:rPr>
              <a:t>Many types of personal</a:t>
            </a:r>
            <a:r>
              <a:rPr lang="en-US" altLang="zh-CN" sz="1800" dirty="0">
                <a:solidFill>
                  <a:schemeClr val="tx1"/>
                </a:solidFill>
              </a:rPr>
              <a:t>ly</a:t>
            </a:r>
            <a:r>
              <a:rPr lang="en-US" sz="1800" dirty="0">
                <a:solidFill>
                  <a:schemeClr val="tx1"/>
                </a:solidFill>
              </a:rPr>
              <a:t> identifiable data served at OS-level are user-unresettable.</a:t>
            </a:r>
          </a:p>
          <a:p>
            <a:pPr marL="842921" lvl="1" indent="-285750">
              <a:spcBef>
                <a:spcPts val="0"/>
              </a:spcBef>
              <a:spcAft>
                <a:spcPts val="1200"/>
              </a:spcAft>
              <a:buFont typeface="Arial" panose="020B0604020202020204" pitchFamily="34" charset="0"/>
              <a:buChar char="•"/>
            </a:pPr>
            <a:r>
              <a:rPr lang="en-US" sz="1875" dirty="0">
                <a:solidFill>
                  <a:schemeClr val="tx1"/>
                </a:solidFill>
              </a:rPr>
              <a:t>Serial number, IMEI, MAC Address, etc.	</a:t>
            </a:r>
          </a:p>
          <a:p>
            <a:pPr marL="842921" lvl="1" indent="-285750">
              <a:spcBef>
                <a:spcPts val="0"/>
              </a:spcBef>
              <a:spcAft>
                <a:spcPts val="1200"/>
              </a:spcAft>
              <a:buFont typeface="Arial" panose="020B0604020202020204" pitchFamily="34" charset="0"/>
              <a:buChar char="•"/>
            </a:pPr>
            <a:r>
              <a:rPr lang="en-US" sz="1875" dirty="0">
                <a:solidFill>
                  <a:schemeClr val="tx1"/>
                </a:solidFill>
              </a:rPr>
              <a:t>Not easily replaceable as a password once leaked.</a:t>
            </a:r>
          </a:p>
          <a:p>
            <a:pPr marL="842921" lvl="1" indent="-285750">
              <a:spcBef>
                <a:spcPts val="0"/>
              </a:spcBef>
              <a:spcAft>
                <a:spcPts val="1200"/>
              </a:spcAft>
              <a:buFont typeface="Arial" panose="020B0604020202020204" pitchFamily="34" charset="0"/>
              <a:buChar char="•"/>
            </a:pPr>
            <a:r>
              <a:rPr lang="en-US" sz="1875" dirty="0">
                <a:solidFill>
                  <a:schemeClr val="tx1"/>
                </a:solidFill>
              </a:rPr>
              <a:t>We refer to them as user unresettable identifiers (UUIs).</a:t>
            </a:r>
            <a:endParaRPr lang="en-US" sz="1800" dirty="0">
              <a:solidFill>
                <a:schemeClr val="tx1"/>
              </a:solidFill>
            </a:endParaRPr>
          </a:p>
          <a:p>
            <a:pPr>
              <a:lnSpc>
                <a:spcPct val="100000"/>
              </a:lnSpc>
              <a:spcBef>
                <a:spcPts val="0"/>
              </a:spcBef>
              <a:spcAft>
                <a:spcPts val="1200"/>
              </a:spcAft>
            </a:pPr>
            <a:endParaRPr lang="en-US" altLang="zh-CN" sz="2000" b="1" i="1" dirty="0">
              <a:solidFill>
                <a:schemeClr val="tx2">
                  <a:lumMod val="75000"/>
                </a:schemeClr>
              </a:solidFill>
            </a:endParaRPr>
          </a:p>
          <a:p>
            <a:pPr>
              <a:lnSpc>
                <a:spcPct val="100000"/>
              </a:lnSpc>
              <a:spcBef>
                <a:spcPts val="0"/>
              </a:spcBef>
              <a:spcAft>
                <a:spcPts val="1200"/>
              </a:spcAft>
            </a:pPr>
            <a:r>
              <a:rPr lang="en-US" altLang="zh-CN" sz="2400" b="1" i="1" dirty="0">
                <a:solidFill>
                  <a:schemeClr val="tx2">
                    <a:lumMod val="75000"/>
                  </a:schemeClr>
                </a:solidFill>
              </a:rPr>
              <a:t>Wh</a:t>
            </a:r>
            <a:r>
              <a:rPr lang="en-US" sz="2400" b="1" i="1" dirty="0">
                <a:solidFill>
                  <a:schemeClr val="tx2">
                    <a:lumMod val="75000"/>
                  </a:schemeClr>
                </a:solidFill>
              </a:rPr>
              <a:t>ether the operating systems (OSes) themselves comprehensively safeguard UUIs</a:t>
            </a:r>
            <a:r>
              <a:rPr lang="en-US" altLang="zh-CN" sz="2400" b="1" i="1" dirty="0">
                <a:solidFill>
                  <a:schemeClr val="tx2">
                    <a:lumMod val="75000"/>
                  </a:schemeClr>
                </a:solidFill>
              </a:rPr>
              <a:t>?</a:t>
            </a:r>
            <a:endParaRPr lang="en-US" sz="2000" dirty="0">
              <a:solidFill>
                <a:schemeClr val="tx1"/>
              </a:solidFill>
            </a:endParaRPr>
          </a:p>
        </p:txBody>
      </p:sp>
    </p:spTree>
    <p:extLst>
      <p:ext uri="{BB962C8B-B14F-4D97-AF65-F5344CB8AC3E}">
        <p14:creationId xmlns:p14="http://schemas.microsoft.com/office/powerpoint/2010/main" val="3128797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70966" y="238781"/>
            <a:ext cx="8076511" cy="1110112"/>
          </a:xfrm>
        </p:spPr>
        <p:txBody>
          <a:bodyPr/>
          <a:lstStyle/>
          <a:p>
            <a:pPr algn="l">
              <a:lnSpc>
                <a:spcPct val="100000"/>
              </a:lnSpc>
            </a:pPr>
            <a:r>
              <a:rPr lang="en-US" b="1" dirty="0">
                <a:solidFill>
                  <a:srgbClr val="033F7D"/>
                </a:solidFill>
              </a:rPr>
              <a:t>Understanding Android UUIs</a:t>
            </a:r>
            <a:br>
              <a:rPr lang="en-US" dirty="0">
                <a:solidFill>
                  <a:srgbClr val="033F7D"/>
                </a:solidFill>
              </a:rPr>
            </a:br>
            <a:endParaRPr lang="en-SG" sz="1351" dirty="0">
              <a:solidFill>
                <a:srgbClr val="033F7D"/>
              </a:solidFill>
            </a:endParaRPr>
          </a:p>
        </p:txBody>
      </p:sp>
      <p:sp>
        <p:nvSpPr>
          <p:cNvPr id="12" name="Slide Number Placeholder 11">
            <a:extLst>
              <a:ext uri="{FF2B5EF4-FFF2-40B4-BE49-F238E27FC236}">
                <a16:creationId xmlns:a16="http://schemas.microsoft.com/office/drawing/2014/main" id="{6A78B79F-C78E-1E2B-E510-C0C2CDA9B35E}"/>
              </a:ext>
            </a:extLst>
          </p:cNvPr>
          <p:cNvSpPr>
            <a:spLocks noGrp="1"/>
          </p:cNvSpPr>
          <p:nvPr>
            <p:ph type="sldNum" sz="quarter" idx="13"/>
          </p:nvPr>
        </p:nvSpPr>
        <p:spPr/>
        <p:txBody>
          <a:bodyPr/>
          <a:lstStyle/>
          <a:p>
            <a:fld id="{71C63AB4-6DC0-4902-8E9D-B5377E74E401}" type="slidenum">
              <a:rPr lang="en-SG" smtClean="0"/>
              <a:t>12</a:t>
            </a:fld>
            <a:endParaRPr lang="en-SG"/>
          </a:p>
        </p:txBody>
      </p:sp>
      <p:graphicFrame>
        <p:nvGraphicFramePr>
          <p:cNvPr id="3" name="Table 3">
            <a:extLst>
              <a:ext uri="{FF2B5EF4-FFF2-40B4-BE49-F238E27FC236}">
                <a16:creationId xmlns:a16="http://schemas.microsoft.com/office/drawing/2014/main" id="{3BA41662-3BD7-C64D-CE52-65286E57F17A}"/>
              </a:ext>
            </a:extLst>
          </p:cNvPr>
          <p:cNvGraphicFramePr>
            <a:graphicFrameLocks noGrp="1"/>
          </p:cNvGraphicFramePr>
          <p:nvPr/>
        </p:nvGraphicFramePr>
        <p:xfrm>
          <a:off x="838756" y="1785248"/>
          <a:ext cx="10857943" cy="3537762"/>
        </p:xfrm>
        <a:graphic>
          <a:graphicData uri="http://schemas.openxmlformats.org/drawingml/2006/table">
            <a:tbl>
              <a:tblPr firstRow="1" bandRow="1">
                <a:tableStyleId>{5C22544A-7EE6-4342-B048-85BDC9FD1C3A}</a:tableStyleId>
              </a:tblPr>
              <a:tblGrid>
                <a:gridCol w="249834">
                  <a:extLst>
                    <a:ext uri="{9D8B030D-6E8A-4147-A177-3AD203B41FA5}">
                      <a16:colId xmlns:a16="http://schemas.microsoft.com/office/drawing/2014/main" val="621106006"/>
                    </a:ext>
                  </a:extLst>
                </a:gridCol>
                <a:gridCol w="1191314">
                  <a:extLst>
                    <a:ext uri="{9D8B030D-6E8A-4147-A177-3AD203B41FA5}">
                      <a16:colId xmlns:a16="http://schemas.microsoft.com/office/drawing/2014/main" val="1022064337"/>
                    </a:ext>
                  </a:extLst>
                </a:gridCol>
                <a:gridCol w="926592">
                  <a:extLst>
                    <a:ext uri="{9D8B030D-6E8A-4147-A177-3AD203B41FA5}">
                      <a16:colId xmlns:a16="http://schemas.microsoft.com/office/drawing/2014/main" val="3752619557"/>
                    </a:ext>
                  </a:extLst>
                </a:gridCol>
                <a:gridCol w="3877056">
                  <a:extLst>
                    <a:ext uri="{9D8B030D-6E8A-4147-A177-3AD203B41FA5}">
                      <a16:colId xmlns:a16="http://schemas.microsoft.com/office/drawing/2014/main" val="652279656"/>
                    </a:ext>
                  </a:extLst>
                </a:gridCol>
                <a:gridCol w="4613147">
                  <a:extLst>
                    <a:ext uri="{9D8B030D-6E8A-4147-A177-3AD203B41FA5}">
                      <a16:colId xmlns:a16="http://schemas.microsoft.com/office/drawing/2014/main" val="2598290892"/>
                    </a:ext>
                  </a:extLst>
                </a:gridCol>
              </a:tblGrid>
              <a:tr h="335688">
                <a:tc>
                  <a:txBody>
                    <a:bodyPr/>
                    <a:lstStyle/>
                    <a:p>
                      <a:r>
                        <a:rPr lang="en-AU" sz="1200" dirty="0"/>
                        <a:t>#</a:t>
                      </a:r>
                    </a:p>
                  </a:txBody>
                  <a:tcPr marL="45720" marR="45720"/>
                </a:tc>
                <a:tc>
                  <a:txBody>
                    <a:bodyPr/>
                    <a:lstStyle/>
                    <a:p>
                      <a:r>
                        <a:rPr lang="en-AU" sz="1200" dirty="0"/>
                        <a:t>UUI</a:t>
                      </a:r>
                    </a:p>
                  </a:txBody>
                  <a:tcPr marL="45720" marR="45720"/>
                </a:tc>
                <a:tc>
                  <a:txBody>
                    <a:bodyPr/>
                    <a:lstStyle/>
                    <a:p>
                      <a:r>
                        <a:rPr lang="en-AU" sz="1200" dirty="0"/>
                        <a:t>Category</a:t>
                      </a:r>
                    </a:p>
                  </a:txBody>
                  <a:tcPr marL="45720" marR="45720"/>
                </a:tc>
                <a:tc>
                  <a:txBody>
                    <a:bodyPr/>
                    <a:lstStyle/>
                    <a:p>
                      <a:r>
                        <a:rPr lang="en-US" sz="1200" dirty="0"/>
                        <a:t>API(s)</a:t>
                      </a:r>
                      <a:endParaRPr lang="en-AU" sz="1200" dirty="0"/>
                    </a:p>
                  </a:txBody>
                  <a:tcPr marL="45720" marR="45720"/>
                </a:tc>
                <a:tc>
                  <a:txBody>
                    <a:bodyPr/>
                    <a:lstStyle/>
                    <a:p>
                      <a:r>
                        <a:rPr lang="en-AU" sz="1200" dirty="0"/>
                        <a:t>Permission/API changes*</a:t>
                      </a:r>
                    </a:p>
                  </a:txBody>
                  <a:tcPr marL="45720" marR="45720"/>
                </a:tc>
                <a:extLst>
                  <a:ext uri="{0D108BD9-81ED-4DB2-BD59-A6C34878D82A}">
                    <a16:rowId xmlns:a16="http://schemas.microsoft.com/office/drawing/2014/main" val="3397669290"/>
                  </a:ext>
                </a:extLst>
              </a:tr>
              <a:tr h="434444">
                <a:tc>
                  <a:txBody>
                    <a:bodyPr/>
                    <a:lstStyle/>
                    <a:p>
                      <a:r>
                        <a:rPr lang="en-AU" sz="1100" dirty="0"/>
                        <a:t>1</a:t>
                      </a:r>
                    </a:p>
                  </a:txBody>
                  <a:tcPr marL="45720" marR="45720"/>
                </a:tc>
                <a:tc>
                  <a:txBody>
                    <a:bodyPr/>
                    <a:lstStyle/>
                    <a:p>
                      <a:r>
                        <a:rPr lang="en-AU" sz="1200" dirty="0"/>
                        <a:t>Serial number</a:t>
                      </a:r>
                    </a:p>
                  </a:txBody>
                  <a:tcPr marL="45720" marR="45720"/>
                </a:tc>
                <a:tc rowSpan="6">
                  <a:txBody>
                    <a:bodyPr/>
                    <a:lstStyle/>
                    <a:p>
                      <a:r>
                        <a:rPr lang="en-AU" sz="1200" dirty="0"/>
                        <a:t>Chip &amp; Cellular</a:t>
                      </a:r>
                    </a:p>
                  </a:txBody>
                  <a:tcPr marL="45720" marR="45720"/>
                </a:tc>
                <a:tc>
                  <a:txBody>
                    <a:bodyPr/>
                    <a:lstStyle/>
                    <a:p>
                      <a:r>
                        <a:rPr lang="en-AU" sz="1050" dirty="0" err="1"/>
                        <a:t>android.os.Build</a:t>
                      </a:r>
                      <a:r>
                        <a:rPr lang="en-AU" sz="1050" dirty="0"/>
                        <a:t>: </a:t>
                      </a:r>
                      <a:r>
                        <a:rPr lang="en-AU" sz="1050" dirty="0" err="1"/>
                        <a:t>getSerial</a:t>
                      </a:r>
                      <a:r>
                        <a:rPr lang="en-AU" sz="1050" dirty="0"/>
                        <a:t>()</a:t>
                      </a:r>
                    </a:p>
                  </a:txBody>
                  <a:tcPr marL="45720" marR="45720"/>
                </a:tc>
                <a:tc>
                  <a:txBody>
                    <a:bodyPr/>
                    <a:lstStyle/>
                    <a:p>
                      <a:r>
                        <a:rPr lang="en-AU" sz="1100" dirty="0"/>
                        <a:t>V8-9: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482938265"/>
                  </a:ext>
                </a:extLst>
              </a:tr>
              <a:tr h="376192">
                <a:tc rowSpan="2">
                  <a:txBody>
                    <a:bodyPr/>
                    <a:lstStyle/>
                    <a:p>
                      <a:r>
                        <a:rPr lang="en-AU" sz="1100" dirty="0"/>
                        <a:t>2</a:t>
                      </a:r>
                    </a:p>
                  </a:txBody>
                  <a:tcPr marL="45720" marR="45720"/>
                </a:tc>
                <a:tc rowSpan="2">
                  <a:txBody>
                    <a:bodyPr/>
                    <a:lstStyle/>
                    <a:p>
                      <a:r>
                        <a:rPr lang="en-AU" sz="1200" dirty="0"/>
                        <a:t>Device ID (IMEI or MEID)</a:t>
                      </a:r>
                    </a:p>
                  </a:txBody>
                  <a:tcPr marL="45720" marR="45720"/>
                </a:tc>
                <a:tc vMerge="1">
                  <a:txBody>
                    <a:bodyPr/>
                    <a:lstStyle/>
                    <a:p>
                      <a:endParaRPr lang="en-AU" dirty="0"/>
                    </a:p>
                  </a:txBody>
                  <a:tcPr/>
                </a:tc>
                <a:tc>
                  <a:txBody>
                    <a:bodyPr/>
                    <a:lstStyle/>
                    <a:p>
                      <a:r>
                        <a:rPr lang="en-AU" sz="1050" dirty="0" err="1"/>
                        <a:t>android.telephony.TelephonyManager</a:t>
                      </a:r>
                      <a:r>
                        <a:rPr lang="en-AU" sz="1050" dirty="0"/>
                        <a:t>: </a:t>
                      </a:r>
                      <a:r>
                        <a:rPr lang="en-AU" sz="1050" dirty="0" err="1"/>
                        <a:t>getImei</a:t>
                      </a:r>
                      <a:r>
                        <a:rPr lang="en-AU" sz="1050" dirty="0"/>
                        <a:t>(), </a:t>
                      </a:r>
                      <a:r>
                        <a:rPr lang="en-AU" sz="1050" dirty="0" err="1"/>
                        <a:t>getDeviceId</a:t>
                      </a:r>
                      <a:r>
                        <a:rPr lang="en-AU" sz="1050" dirty="0"/>
                        <a:t>(), </a:t>
                      </a:r>
                      <a:r>
                        <a:rPr lang="en-AU" sz="1050" dirty="0" err="1"/>
                        <a:t>getMeid</a:t>
                      </a:r>
                      <a:r>
                        <a:rPr lang="en-AU" sz="1050" dirty="0"/>
                        <a:t>()</a:t>
                      </a:r>
                    </a:p>
                  </a:txBody>
                  <a:tcPr marL="45720" marR="45720"/>
                </a:tc>
                <a:tc rowSpan="5">
                  <a:txBody>
                    <a:bodyPr/>
                    <a:lstStyle/>
                    <a:p>
                      <a:r>
                        <a:rPr lang="en-AU" sz="1100" dirty="0"/>
                        <a:t>&lt;10: </a:t>
                      </a:r>
                      <a:r>
                        <a:rPr lang="en-AU" sz="1100" b="1" dirty="0">
                          <a:solidFill>
                            <a:schemeClr val="accent6">
                              <a:lumMod val="75000"/>
                            </a:schemeClr>
                          </a:solidFill>
                        </a:rPr>
                        <a:t>READ_PHONE_STATE </a:t>
                      </a:r>
                      <a:r>
                        <a:rPr lang="en-AU" sz="1100" dirty="0"/>
                        <a:t>required.</a:t>
                      </a:r>
                    </a:p>
                    <a:p>
                      <a:r>
                        <a:rPr lang="zh-CN" altLang="en-US" sz="1100" dirty="0"/>
                        <a:t>≥</a:t>
                      </a:r>
                      <a:r>
                        <a:rPr lang="en-AU" altLang="zh-CN" sz="1100" dirty="0"/>
                        <a:t>10: </a:t>
                      </a:r>
                      <a:r>
                        <a:rPr lang="en-AU" altLang="zh-CN" sz="1100" b="1" dirty="0">
                          <a:solidFill>
                            <a:srgbClr val="FF0000"/>
                          </a:solidFill>
                        </a:rPr>
                        <a:t>READ_PRIVILEDGED_PHONE_STATE </a:t>
                      </a:r>
                      <a:r>
                        <a:rPr lang="en-AU" altLang="zh-CN" sz="1100" dirty="0"/>
                        <a:t>required.</a:t>
                      </a:r>
                      <a:endParaRPr lang="en-AU" sz="1100" dirty="0"/>
                    </a:p>
                  </a:txBody>
                  <a:tcPr marL="45720" marR="45720"/>
                </a:tc>
                <a:extLst>
                  <a:ext uri="{0D108BD9-81ED-4DB2-BD59-A6C34878D82A}">
                    <a16:rowId xmlns:a16="http://schemas.microsoft.com/office/drawing/2014/main" val="3265719444"/>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getSimSerialNumber</a:t>
                      </a:r>
                      <a:r>
                        <a:rPr lang="en-AU" sz="1050" dirty="0"/>
                        <a:t>()</a:t>
                      </a:r>
                    </a:p>
                    <a:p>
                      <a:r>
                        <a:rPr lang="en-AU" sz="1050" dirty="0" err="1"/>
                        <a:t>android.telephony.SubscriptionInfo</a:t>
                      </a:r>
                      <a:r>
                        <a:rPr lang="en-AU" sz="1050" dirty="0"/>
                        <a:t>: </a:t>
                      </a:r>
                      <a:r>
                        <a:rPr lang="en-AU" sz="1050" dirty="0" err="1"/>
                        <a:t>getIccid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540112995"/>
                  </a:ext>
                </a:extLst>
              </a:tr>
              <a:tr h="295184">
                <a:tc rowSpan="2">
                  <a:txBody>
                    <a:bodyPr/>
                    <a:lstStyle/>
                    <a:p>
                      <a:r>
                        <a:rPr lang="en-AU" sz="1100" dirty="0"/>
                        <a:t>3</a:t>
                      </a:r>
                    </a:p>
                  </a:txBody>
                  <a:tcPr marL="45720" marR="45720"/>
                </a:tc>
                <a:tc rowSpan="2">
                  <a:txBody>
                    <a:bodyPr/>
                    <a:lstStyle/>
                    <a:p>
                      <a:r>
                        <a:rPr lang="en-AU" sz="1200" dirty="0"/>
                        <a:t>ICCID</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347074838"/>
                  </a:ext>
                </a:extLst>
              </a:tr>
              <a:tr h="0">
                <a:tc vMerge="1">
                  <a:txBody>
                    <a:bodyPr/>
                    <a:lstStyle/>
                    <a:p>
                      <a:endParaRPr lang="en-AU"/>
                    </a:p>
                  </a:txBody>
                  <a:tcPr/>
                </a:tc>
                <a:tc vMerge="1">
                  <a:txBody>
                    <a:bodyPr/>
                    <a:lstStyle/>
                    <a:p>
                      <a:endParaRPr lang="en-AU"/>
                    </a:p>
                  </a:txBody>
                  <a:tcPr/>
                </a:tc>
                <a:tc vMerge="1">
                  <a:txBody>
                    <a:bodyPr/>
                    <a:lstStyle/>
                    <a:p>
                      <a:endParaRPr lang="en-AU"/>
                    </a:p>
                  </a:txBody>
                  <a:tcPr/>
                </a:tc>
                <a:tc rowSpan="2">
                  <a:txBody>
                    <a:bodyPr/>
                    <a:lstStyle/>
                    <a:p>
                      <a:r>
                        <a:rPr lang="en-AU" sz="1050" dirty="0" err="1"/>
                        <a:t>android.telephony.TelephonyManager</a:t>
                      </a:r>
                      <a:r>
                        <a:rPr lang="en-AU" sz="1050" dirty="0"/>
                        <a:t>: </a:t>
                      </a:r>
                      <a:r>
                        <a:rPr lang="en-AU" sz="1050" dirty="0" err="1"/>
                        <a:t>getSubscribeId</a:t>
                      </a:r>
                      <a:r>
                        <a:rPr lang="en-AU" sz="1050" dirty="0"/>
                        <a:t>()</a:t>
                      </a:r>
                    </a:p>
                  </a:txBody>
                  <a:tcPr marL="45720" marR="45720"/>
                </a:tc>
                <a:tc vMerge="1">
                  <a:txBody>
                    <a:bodyPr/>
                    <a:lstStyle/>
                    <a:p>
                      <a:endParaRPr lang="en-AU"/>
                    </a:p>
                  </a:txBody>
                  <a:tcPr/>
                </a:tc>
                <a:extLst>
                  <a:ext uri="{0D108BD9-81ED-4DB2-BD59-A6C34878D82A}">
                    <a16:rowId xmlns:a16="http://schemas.microsoft.com/office/drawing/2014/main" val="125938214"/>
                  </a:ext>
                </a:extLst>
              </a:tr>
              <a:tr h="335688">
                <a:tc>
                  <a:txBody>
                    <a:bodyPr/>
                    <a:lstStyle/>
                    <a:p>
                      <a:r>
                        <a:rPr lang="en-AU" sz="1100" dirty="0"/>
                        <a:t>4</a:t>
                      </a:r>
                    </a:p>
                  </a:txBody>
                  <a:tcPr marL="45720" marR="45720"/>
                </a:tc>
                <a:tc>
                  <a:txBody>
                    <a:bodyPr/>
                    <a:lstStyle/>
                    <a:p>
                      <a:r>
                        <a:rPr lang="en-AU" sz="1200" dirty="0"/>
                        <a:t>IMSI</a:t>
                      </a:r>
                    </a:p>
                  </a:txBody>
                  <a:tcPr marL="45720" marR="45720"/>
                </a:tc>
                <a:tc vMerge="1">
                  <a:txBody>
                    <a:bodyPr/>
                    <a:lstStyle/>
                    <a:p>
                      <a:endParaRPr lang="en-AU" dirty="0"/>
                    </a:p>
                  </a:txBody>
                  <a:tcPr/>
                </a:tc>
                <a:tc vMerge="1">
                  <a:txBody>
                    <a:bodyPr/>
                    <a:lstStyle/>
                    <a:p>
                      <a:endParaRPr lang="en-AU"/>
                    </a:p>
                  </a:txBody>
                  <a:tcPr/>
                </a:tc>
                <a:tc vMerge="1">
                  <a:txBody>
                    <a:bodyPr/>
                    <a:lstStyle/>
                    <a:p>
                      <a:endParaRPr lang="en-AU" dirty="0"/>
                    </a:p>
                  </a:txBody>
                  <a:tcPr/>
                </a:tc>
                <a:extLst>
                  <a:ext uri="{0D108BD9-81ED-4DB2-BD59-A6C34878D82A}">
                    <a16:rowId xmlns:a16="http://schemas.microsoft.com/office/drawing/2014/main" val="1777241095"/>
                  </a:ext>
                </a:extLst>
              </a:tr>
              <a:tr h="782000">
                <a:tc>
                  <a:txBody>
                    <a:bodyPr/>
                    <a:lstStyle/>
                    <a:p>
                      <a:r>
                        <a:rPr lang="en-AU" sz="1100" dirty="0"/>
                        <a:t>5</a:t>
                      </a:r>
                    </a:p>
                  </a:txBody>
                  <a:tcPr marL="45720" marR="45720"/>
                </a:tc>
                <a:tc>
                  <a:txBody>
                    <a:bodyPr/>
                    <a:lstStyle/>
                    <a:p>
                      <a:r>
                        <a:rPr lang="en-AU" sz="1200" dirty="0"/>
                        <a:t>Bluetooth MAC Address</a:t>
                      </a:r>
                    </a:p>
                  </a:txBody>
                  <a:tcPr marL="45720" marR="45720"/>
                </a:tc>
                <a:tc rowSpan="2">
                  <a:txBody>
                    <a:bodyPr/>
                    <a:lstStyle/>
                    <a:p>
                      <a:r>
                        <a:rPr lang="en-AU" sz="1200" dirty="0"/>
                        <a:t>Wireless Module</a:t>
                      </a:r>
                    </a:p>
                  </a:txBody>
                  <a:tcPr marL="45720" marR="45720"/>
                </a:tc>
                <a:tc>
                  <a:txBody>
                    <a:bodyPr/>
                    <a:lstStyle/>
                    <a:p>
                      <a:r>
                        <a:rPr lang="en-AU" sz="1050" dirty="0" err="1"/>
                        <a:t>android.bluetooth.BluetoothAdapter</a:t>
                      </a:r>
                      <a:r>
                        <a:rPr lang="en-AU" sz="1050" dirty="0"/>
                        <a:t>: </a:t>
                      </a:r>
                      <a:r>
                        <a:rPr lang="en-AU" sz="1050" dirty="0" err="1"/>
                        <a:t>getAddress</a:t>
                      </a:r>
                      <a:r>
                        <a:rPr lang="en-AU" sz="1050" dirty="0"/>
                        <a:t>()</a:t>
                      </a:r>
                    </a:p>
                  </a:txBody>
                  <a:tcPr marL="45720" marR="45720"/>
                </a:tc>
                <a:tc>
                  <a:txBody>
                    <a:bodyPr/>
                    <a:lstStyle/>
                    <a:p>
                      <a:r>
                        <a:rPr lang="en-AU" sz="1100" dirty="0"/>
                        <a:t>All versions: </a:t>
                      </a:r>
                      <a:r>
                        <a:rPr lang="en-AU" sz="1100" b="1" dirty="0">
                          <a:solidFill>
                            <a:srgbClr val="00B050"/>
                          </a:solidFill>
                        </a:rPr>
                        <a:t>BLUETOOTH</a:t>
                      </a:r>
                      <a:r>
                        <a:rPr lang="en-AU" sz="1100" dirty="0"/>
                        <a:t> required.</a:t>
                      </a:r>
                    </a:p>
                    <a:p>
                      <a:r>
                        <a:rPr lang="zh-CN" altLang="en-US" sz="1100" dirty="0"/>
                        <a:t>≥</a:t>
                      </a:r>
                      <a:r>
                        <a:rPr lang="en-AU" altLang="zh-CN" sz="1100" dirty="0"/>
                        <a:t>10: Randomization or a fixed return value required.</a:t>
                      </a:r>
                    </a:p>
                    <a:p>
                      <a:r>
                        <a:rPr lang="en-AU" altLang="zh-CN" sz="1100" dirty="0"/>
                        <a:t>V6-10: </a:t>
                      </a:r>
                      <a:r>
                        <a:rPr lang="en-AU" altLang="zh-CN" sz="1100" b="1" dirty="0">
                          <a:solidFill>
                            <a:schemeClr val="accent6">
                              <a:lumMod val="75000"/>
                            </a:schemeClr>
                          </a:solidFill>
                        </a:rPr>
                        <a:t>ACCESS_COARSE_LOCATION </a:t>
                      </a:r>
                      <a:r>
                        <a:rPr lang="en-AU" altLang="zh-CN" sz="1100" dirty="0"/>
                        <a:t>or </a:t>
                      </a:r>
                      <a:r>
                        <a:rPr lang="en-AU" altLang="zh-CN" sz="1100" b="1" dirty="0">
                          <a:solidFill>
                            <a:schemeClr val="accent6">
                              <a:lumMod val="75000"/>
                            </a:schemeClr>
                          </a:solidFill>
                        </a:rPr>
                        <a:t>ACCESS_FINE_LOCATION </a:t>
                      </a:r>
                      <a:r>
                        <a:rPr lang="en-AU" altLang="zh-CN" sz="1100" dirty="0"/>
                        <a:t>required.</a:t>
                      </a:r>
                    </a:p>
                    <a:p>
                      <a:r>
                        <a:rPr lang="zh-CN" altLang="en-US" sz="1100" dirty="0"/>
                        <a:t>≥</a:t>
                      </a:r>
                      <a:r>
                        <a:rPr lang="en-AU" altLang="zh-CN" sz="1100" dirty="0"/>
                        <a:t>10: </a:t>
                      </a:r>
                      <a:r>
                        <a:rPr lang="en-AU" altLang="zh-CN" sz="1100" b="1" dirty="0">
                          <a:solidFill>
                            <a:schemeClr val="accent6">
                              <a:lumMod val="75000"/>
                            </a:schemeClr>
                          </a:solidFill>
                        </a:rPr>
                        <a:t>ACCESS_FINE_LOCATION</a:t>
                      </a:r>
                      <a:r>
                        <a:rPr lang="en-AU" altLang="zh-CN" sz="1100" dirty="0"/>
                        <a:t> becomes mandatory.</a:t>
                      </a:r>
                      <a:endParaRPr lang="en-AU" sz="1100" dirty="0"/>
                    </a:p>
                  </a:txBody>
                  <a:tcPr marL="45720" marR="45720"/>
                </a:tc>
                <a:extLst>
                  <a:ext uri="{0D108BD9-81ED-4DB2-BD59-A6C34878D82A}">
                    <a16:rowId xmlns:a16="http://schemas.microsoft.com/office/drawing/2014/main" val="570266673"/>
                  </a:ext>
                </a:extLst>
              </a:tr>
              <a:tr h="608222">
                <a:tc>
                  <a:txBody>
                    <a:bodyPr/>
                    <a:lstStyle/>
                    <a:p>
                      <a:r>
                        <a:rPr lang="en-AU" sz="1100" dirty="0"/>
                        <a:t>6</a:t>
                      </a:r>
                    </a:p>
                  </a:txBody>
                  <a:tcPr marL="45720" marR="45720"/>
                </a:tc>
                <a:tc>
                  <a:txBody>
                    <a:bodyPr/>
                    <a:lstStyle/>
                    <a:p>
                      <a:r>
                        <a:rPr lang="en-AU" sz="1200" dirty="0" err="1"/>
                        <a:t>WiFi</a:t>
                      </a:r>
                      <a:r>
                        <a:rPr lang="en-AU" sz="1200" dirty="0"/>
                        <a:t> MAC Address</a:t>
                      </a:r>
                    </a:p>
                  </a:txBody>
                  <a:tcPr marL="45720" marR="45720"/>
                </a:tc>
                <a:tc vMerge="1">
                  <a:txBody>
                    <a:bodyPr/>
                    <a:lstStyle/>
                    <a:p>
                      <a:endParaRPr lang="en-AU" dirty="0"/>
                    </a:p>
                  </a:txBody>
                  <a:tcPr/>
                </a:tc>
                <a:tc>
                  <a:txBody>
                    <a:bodyPr/>
                    <a:lstStyle/>
                    <a:p>
                      <a:r>
                        <a:rPr lang="en-AU" sz="1050" dirty="0" err="1"/>
                        <a:t>android.net.wifi.WifiInfo</a:t>
                      </a:r>
                      <a:r>
                        <a:rPr lang="en-AU" sz="1050" dirty="0"/>
                        <a:t>: </a:t>
                      </a:r>
                      <a:r>
                        <a:rPr lang="en-AU" sz="1050" dirty="0" err="1"/>
                        <a:t>getMacAddress</a:t>
                      </a:r>
                      <a:r>
                        <a:rPr lang="en-AU" sz="1050" dirty="0"/>
                        <a:t>()</a:t>
                      </a:r>
                    </a:p>
                  </a:txBody>
                  <a:tcPr marL="45720" marR="45720"/>
                </a:tc>
                <a:tc>
                  <a:txBody>
                    <a:bodyPr/>
                    <a:lstStyle/>
                    <a:p>
                      <a:r>
                        <a:rPr lang="en-AU" sz="1100" dirty="0"/>
                        <a:t>All versions: </a:t>
                      </a:r>
                      <a:r>
                        <a:rPr lang="en-AU" sz="1100" b="1" dirty="0">
                          <a:solidFill>
                            <a:srgbClr val="00B050"/>
                          </a:solidFill>
                        </a:rPr>
                        <a:t>ACCESS_WIFI_STATE </a:t>
                      </a:r>
                      <a:r>
                        <a:rPr lang="en-AU" sz="1100" dirty="0"/>
                        <a:t>required.</a:t>
                      </a:r>
                    </a:p>
                    <a:p>
                      <a:r>
                        <a:rPr lang="en-AU" altLang="zh-CN" sz="1100" dirty="0"/>
                        <a:t>V6-9: Randomization suggested.</a:t>
                      </a:r>
                      <a:endParaRPr lang="en-AU" sz="1100" dirty="0"/>
                    </a:p>
                    <a:p>
                      <a:r>
                        <a:rPr lang="zh-CN" altLang="en-US" sz="1100" dirty="0"/>
                        <a:t>≥</a:t>
                      </a:r>
                      <a:r>
                        <a:rPr lang="en-AU" altLang="zh-CN" sz="1100" dirty="0"/>
                        <a:t>10: Randomization becomes mandatory.</a:t>
                      </a:r>
                      <a:endParaRPr lang="en-AU" sz="1100" dirty="0"/>
                    </a:p>
                  </a:txBody>
                  <a:tcPr marL="45720" marR="45720"/>
                </a:tc>
                <a:extLst>
                  <a:ext uri="{0D108BD9-81ED-4DB2-BD59-A6C34878D82A}">
                    <a16:rowId xmlns:a16="http://schemas.microsoft.com/office/drawing/2014/main" val="793038371"/>
                  </a:ext>
                </a:extLst>
              </a:tr>
            </a:tbl>
          </a:graphicData>
        </a:graphic>
      </p:graphicFrame>
      <p:sp>
        <p:nvSpPr>
          <p:cNvPr id="5" name="Text Placeholder 2">
            <a:extLst>
              <a:ext uri="{FF2B5EF4-FFF2-40B4-BE49-F238E27FC236}">
                <a16:creationId xmlns:a16="http://schemas.microsoft.com/office/drawing/2014/main" id="{F864EC7A-4107-3C31-54E7-5C69D91741AC}"/>
              </a:ext>
            </a:extLst>
          </p:cNvPr>
          <p:cNvSpPr>
            <a:spLocks noGrp="1"/>
          </p:cNvSpPr>
          <p:nvPr>
            <p:ph type="body" sz="quarter" idx="10"/>
          </p:nvPr>
        </p:nvSpPr>
        <p:spPr>
          <a:xfrm>
            <a:off x="770966" y="6195721"/>
            <a:ext cx="10313829" cy="365125"/>
          </a:xfrm>
        </p:spPr>
        <p:txBody>
          <a:bodyPr>
            <a:noAutofit/>
          </a:bodyPr>
          <a:lstStyle/>
          <a:p>
            <a:r>
              <a:rPr lang="en-US" altLang="zh-CN" sz="1400" dirty="0">
                <a:solidFill>
                  <a:schemeClr val="tx1"/>
                </a:solidFill>
              </a:rPr>
              <a:t>* The color scheme indicate the permission protection levels: </a:t>
            </a:r>
            <a:r>
              <a:rPr lang="en-US" altLang="zh-CN" sz="1400" b="1" dirty="0">
                <a:solidFill>
                  <a:srgbClr val="00B050"/>
                </a:solidFill>
              </a:rPr>
              <a:t>normal</a:t>
            </a:r>
            <a:r>
              <a:rPr lang="en-US" altLang="zh-CN" sz="1400" dirty="0">
                <a:solidFill>
                  <a:schemeClr val="tx1"/>
                </a:solidFill>
              </a:rPr>
              <a:t>, </a:t>
            </a:r>
            <a:r>
              <a:rPr lang="en-US" altLang="zh-CN" sz="1400" b="1" dirty="0">
                <a:solidFill>
                  <a:schemeClr val="accent6"/>
                </a:solidFill>
              </a:rPr>
              <a:t>dangerous</a:t>
            </a:r>
            <a:r>
              <a:rPr lang="en-US" altLang="zh-CN" sz="1400" dirty="0">
                <a:solidFill>
                  <a:schemeClr val="tx1"/>
                </a:solidFill>
              </a:rPr>
              <a:t>, and </a:t>
            </a:r>
            <a:r>
              <a:rPr lang="en-US" altLang="zh-CN" sz="1400" b="1" dirty="0">
                <a:solidFill>
                  <a:srgbClr val="FF0000"/>
                </a:solidFill>
              </a:rPr>
              <a:t>signature</a:t>
            </a:r>
            <a:r>
              <a:rPr lang="en-US" altLang="zh-CN" sz="1400" dirty="0">
                <a:solidFill>
                  <a:schemeClr val="tx1"/>
                </a:solidFill>
              </a:rPr>
              <a:t>.</a:t>
            </a:r>
            <a:endParaRPr lang="en-US" sz="1400" dirty="0">
              <a:solidFill>
                <a:schemeClr val="tx1"/>
              </a:solidFill>
            </a:endParaRPr>
          </a:p>
        </p:txBody>
      </p:sp>
      <p:sp>
        <p:nvSpPr>
          <p:cNvPr id="4" name="Rectangular Callout 3">
            <a:extLst>
              <a:ext uri="{FF2B5EF4-FFF2-40B4-BE49-F238E27FC236}">
                <a16:creationId xmlns:a16="http://schemas.microsoft.com/office/drawing/2014/main" id="{FCD9A584-FC59-BF27-1CF3-0EC8807C538C}"/>
              </a:ext>
            </a:extLst>
          </p:cNvPr>
          <p:cNvSpPr/>
          <p:nvPr/>
        </p:nvSpPr>
        <p:spPr>
          <a:xfrm>
            <a:off x="2789624" y="5429524"/>
            <a:ext cx="4062279" cy="777022"/>
          </a:xfrm>
          <a:prstGeom prst="wedgeRectCallout">
            <a:avLst>
              <a:gd name="adj1" fmla="val 6480"/>
              <a:gd name="adj2" fmla="val -88908"/>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For each UUI, there is/used to be at least 1 official API for apps to access.</a:t>
            </a:r>
            <a:endParaRPr lang="en-US" sz="1800" dirty="0">
              <a:solidFill>
                <a:schemeClr val="tx1"/>
              </a:solidFill>
            </a:endParaRPr>
          </a:p>
        </p:txBody>
      </p:sp>
      <p:sp>
        <p:nvSpPr>
          <p:cNvPr id="6" name="Rectangular Callout 3">
            <a:extLst>
              <a:ext uri="{FF2B5EF4-FFF2-40B4-BE49-F238E27FC236}">
                <a16:creationId xmlns:a16="http://schemas.microsoft.com/office/drawing/2014/main" id="{D321F6BD-1637-9C9A-02F2-A7FF3958E6DB}"/>
              </a:ext>
            </a:extLst>
          </p:cNvPr>
          <p:cNvSpPr/>
          <p:nvPr/>
        </p:nvSpPr>
        <p:spPr>
          <a:xfrm>
            <a:off x="7156704" y="297154"/>
            <a:ext cx="4264330" cy="1381580"/>
          </a:xfrm>
          <a:prstGeom prst="wedgeRectCallout">
            <a:avLst>
              <a:gd name="adj1" fmla="val 5399"/>
              <a:gd name="adj2" fmla="val 65962"/>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These</a:t>
            </a:r>
            <a:r>
              <a:rPr lang="zh-CN" altLang="en-US" sz="1800" dirty="0">
                <a:solidFill>
                  <a:schemeClr val="tx1"/>
                </a:solidFill>
              </a:rPr>
              <a:t> </a:t>
            </a:r>
            <a:r>
              <a:rPr lang="en-US" altLang="zh-CN" sz="1800" dirty="0">
                <a:solidFill>
                  <a:schemeClr val="tx1"/>
                </a:solidFill>
              </a:rPr>
              <a:t>6</a:t>
            </a:r>
            <a:r>
              <a:rPr lang="zh-CN" altLang="en-US" sz="1800" dirty="0">
                <a:solidFill>
                  <a:schemeClr val="tx1"/>
                </a:solidFill>
              </a:rPr>
              <a:t> </a:t>
            </a:r>
            <a:r>
              <a:rPr lang="en-US" altLang="zh-CN" sz="1800" dirty="0">
                <a:solidFill>
                  <a:schemeClr val="tx1"/>
                </a:solidFill>
              </a:rPr>
              <a:t>pre-identified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useful</a:t>
            </a:r>
            <a:r>
              <a:rPr lang="zh-CN" altLang="en-US" sz="1800" dirty="0">
                <a:solidFill>
                  <a:schemeClr val="tx1"/>
                </a:solidFill>
              </a:rPr>
              <a:t> </a:t>
            </a:r>
            <a:r>
              <a:rPr lang="en-US" altLang="zh-CN" sz="1800" dirty="0">
                <a:solidFill>
                  <a:schemeClr val="tx1"/>
                </a:solidFill>
              </a:rPr>
              <a:t>for</a:t>
            </a:r>
            <a:r>
              <a:rPr lang="zh-CN" altLang="en-US" sz="1800" dirty="0">
                <a:solidFill>
                  <a:schemeClr val="tx1"/>
                </a:solidFill>
              </a:rPr>
              <a:t> </a:t>
            </a:r>
            <a:r>
              <a:rPr lang="en-US" altLang="zh-CN" sz="1800" dirty="0">
                <a:solidFill>
                  <a:schemeClr val="tx1"/>
                </a:solidFill>
              </a:rPr>
              <a:t>us</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form</a:t>
            </a:r>
            <a:r>
              <a:rPr lang="zh-CN" altLang="en-US" sz="1800" dirty="0">
                <a:solidFill>
                  <a:schemeClr val="tx1"/>
                </a:solidFill>
              </a:rPr>
              <a:t> </a:t>
            </a:r>
            <a:r>
              <a:rPr lang="en-US" altLang="zh-CN" sz="1800" dirty="0">
                <a:solidFill>
                  <a:schemeClr val="tx1"/>
                </a:solidFill>
              </a:rPr>
              <a:t>our</a:t>
            </a:r>
            <a:r>
              <a:rPr lang="zh-CN" altLang="en-US" sz="1800" dirty="0">
                <a:solidFill>
                  <a:schemeClr val="tx1"/>
                </a:solidFill>
              </a:rPr>
              <a:t> </a:t>
            </a:r>
            <a:r>
              <a:rPr lang="en-US" altLang="zh-CN" sz="1800" dirty="0">
                <a:solidFill>
                  <a:schemeClr val="tx1"/>
                </a:solidFill>
              </a:rPr>
              <a:t>understanding</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more</a:t>
            </a:r>
            <a:r>
              <a:rPr lang="zh-CN" altLang="en-US" sz="1800" dirty="0">
                <a:solidFill>
                  <a:schemeClr val="tx1"/>
                </a:solidFill>
              </a:rPr>
              <a:t> </a:t>
            </a:r>
            <a:r>
              <a:rPr lang="en-US" altLang="zh-CN" sz="1800" dirty="0">
                <a:solidFill>
                  <a:schemeClr val="tx1"/>
                </a:solidFill>
              </a:rPr>
              <a:t>types</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undiscovered</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on</a:t>
            </a:r>
            <a:r>
              <a:rPr lang="zh-CN" altLang="en-US" sz="1800" dirty="0">
                <a:solidFill>
                  <a:schemeClr val="tx1"/>
                </a:solidFill>
              </a:rPr>
              <a:t> </a:t>
            </a:r>
            <a:r>
              <a:rPr lang="en-US" altLang="zh-CN" sz="1800" dirty="0">
                <a:solidFill>
                  <a:schemeClr val="tx1"/>
                </a:solidFill>
              </a:rPr>
              <a:t>Android</a:t>
            </a:r>
            <a:r>
              <a:rPr lang="zh-CN" altLang="en-US" sz="1800" dirty="0">
                <a:solidFill>
                  <a:schemeClr val="tx1"/>
                </a:solidFill>
              </a:rPr>
              <a:t> </a:t>
            </a:r>
            <a:r>
              <a:rPr lang="en-US" altLang="zh-CN" sz="1800" dirty="0">
                <a:solidFill>
                  <a:schemeClr val="tx1"/>
                </a:solidFill>
              </a:rPr>
              <a:t>devices.</a:t>
            </a:r>
            <a:endParaRPr lang="en-US" sz="1800" dirty="0">
              <a:solidFill>
                <a:schemeClr val="tx1"/>
              </a:solidFill>
            </a:endParaRPr>
          </a:p>
        </p:txBody>
      </p:sp>
    </p:spTree>
    <p:extLst>
      <p:ext uri="{BB962C8B-B14F-4D97-AF65-F5344CB8AC3E}">
        <p14:creationId xmlns:p14="http://schemas.microsoft.com/office/powerpoint/2010/main" val="342811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896544" y="278078"/>
            <a:ext cx="8076511" cy="918103"/>
          </a:xfrm>
        </p:spPr>
        <p:txBody>
          <a:bodyPr/>
          <a:lstStyle/>
          <a:p>
            <a:pPr algn="l"/>
            <a:r>
              <a:rPr lang="en-US" altLang="zh-CN" sz="3200" b="1" dirty="0">
                <a:solidFill>
                  <a:srgbClr val="033F7D"/>
                </a:solidFill>
              </a:rPr>
              <a:t>Goal</a:t>
            </a:r>
            <a:r>
              <a:rPr lang="zh-CN" altLang="en-US" sz="3200" b="1" dirty="0">
                <a:solidFill>
                  <a:srgbClr val="033F7D"/>
                </a:solidFill>
              </a:rPr>
              <a:t> </a:t>
            </a:r>
            <a:r>
              <a:rPr lang="en-US" altLang="zh-CN" sz="3200" b="1" dirty="0">
                <a:solidFill>
                  <a:srgbClr val="033F7D"/>
                </a:solidFill>
              </a:rPr>
              <a:t>&amp;</a:t>
            </a:r>
            <a:r>
              <a:rPr lang="zh-CN" altLang="en-US" sz="3200" b="1" dirty="0">
                <a:solidFill>
                  <a:srgbClr val="033F7D"/>
                </a:solidFill>
              </a:rPr>
              <a:t> </a:t>
            </a:r>
            <a:r>
              <a:rPr lang="en-US" altLang="zh-CN" sz="3200" b="1" dirty="0">
                <a:solidFill>
                  <a:srgbClr val="033F7D"/>
                </a:solidFill>
              </a:rPr>
              <a:t>Challenges</a:t>
            </a:r>
            <a:endParaRPr lang="en-SG" sz="1400" b="1" dirty="0">
              <a:solidFill>
                <a:srgbClr val="033F7D"/>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981719" y="1685985"/>
            <a:ext cx="10786977" cy="3486029"/>
          </a:xfrm>
        </p:spPr>
        <p:txBody>
          <a:bodyPr>
            <a:noAutofit/>
          </a:bodyPr>
          <a:lstStyle/>
          <a:p>
            <a:pPr>
              <a:spcBef>
                <a:spcPts val="0"/>
              </a:spcBef>
              <a:spcAft>
                <a:spcPts val="600"/>
              </a:spcAft>
            </a:pPr>
            <a:r>
              <a:rPr lang="en-US" sz="2000" dirty="0">
                <a:solidFill>
                  <a:schemeClr val="tx1"/>
                </a:solidFill>
              </a:rPr>
              <a:t>We design and implement U2-I2 (short for </a:t>
            </a:r>
            <a:r>
              <a:rPr lang="en-US" sz="2000" u="sng" dirty="0">
                <a:solidFill>
                  <a:schemeClr val="tx1"/>
                </a:solidFill>
              </a:rPr>
              <a:t>UUI</a:t>
            </a:r>
            <a:r>
              <a:rPr lang="en-US" sz="2000" dirty="0">
                <a:solidFill>
                  <a:schemeClr val="tx1"/>
                </a:solidFill>
              </a:rPr>
              <a:t> </a:t>
            </a:r>
            <a:r>
              <a:rPr lang="en-US" sz="2000" u="sng" dirty="0">
                <a:solidFill>
                  <a:schemeClr val="tx1"/>
                </a:solidFill>
              </a:rPr>
              <a:t>I</a:t>
            </a:r>
            <a:r>
              <a:rPr lang="en-US" sz="2000" dirty="0">
                <a:solidFill>
                  <a:schemeClr val="tx1"/>
                </a:solidFill>
              </a:rPr>
              <a:t>nvestigator)</a:t>
            </a:r>
          </a:p>
          <a:p>
            <a:pPr marL="285750" indent="-285750">
              <a:spcBef>
                <a:spcPts val="0"/>
              </a:spcBef>
              <a:spcAft>
                <a:spcPts val="600"/>
              </a:spcAft>
              <a:buFont typeface="Arial" panose="020B0604020202020204" pitchFamily="34" charset="0"/>
              <a:buChar char="•"/>
            </a:pPr>
            <a:r>
              <a:rPr lang="en-US" sz="2000" dirty="0">
                <a:solidFill>
                  <a:schemeClr val="tx1"/>
                </a:solidFill>
              </a:rPr>
              <a:t>Systematically investigates the OS-level UUI protection at large scale. </a:t>
            </a:r>
          </a:p>
          <a:p>
            <a:pPr marL="285750" indent="-285750">
              <a:spcBef>
                <a:spcPts val="0"/>
              </a:spcBef>
              <a:spcAft>
                <a:spcPts val="600"/>
              </a:spcAft>
              <a:buFont typeface="Arial" panose="020B0604020202020204" pitchFamily="34" charset="0"/>
              <a:buChar char="•"/>
            </a:pPr>
            <a:r>
              <a:rPr lang="en-US" sz="2000" dirty="0">
                <a:solidFill>
                  <a:schemeClr val="tx1"/>
                </a:solidFill>
              </a:rPr>
              <a:t>Designed to assess the protection of not only the six known UUIs, but also other previously unreported ones.</a:t>
            </a:r>
          </a:p>
          <a:p>
            <a:pPr>
              <a:spcBef>
                <a:spcPts val="0"/>
              </a:spcBef>
              <a:spcAft>
                <a:spcPts val="600"/>
              </a:spcAft>
            </a:pPr>
            <a:endParaRPr lang="en-US" sz="2000" dirty="0">
              <a:solidFill>
                <a:schemeClr val="tx1"/>
              </a:solidFill>
            </a:endParaRPr>
          </a:p>
          <a:p>
            <a:pPr>
              <a:spcBef>
                <a:spcPts val="0"/>
              </a:spcBef>
              <a:spcAft>
                <a:spcPts val="600"/>
              </a:spcAft>
            </a:pPr>
            <a:r>
              <a:rPr lang="en-US" sz="2000" dirty="0">
                <a:solidFill>
                  <a:schemeClr val="tx1"/>
                </a:solidFill>
              </a:rPr>
              <a:t>Challenges of our study:</a:t>
            </a:r>
          </a:p>
          <a:p>
            <a:pPr marL="342900" indent="-342900">
              <a:spcBef>
                <a:spcPts val="0"/>
              </a:spcBef>
              <a:spcAft>
                <a:spcPts val="600"/>
              </a:spcAft>
              <a:buFont typeface="+mj-lt"/>
              <a:buAutoNum type="arabicParenR"/>
            </a:pPr>
            <a:r>
              <a:rPr lang="en-US" sz="2000" dirty="0">
                <a:solidFill>
                  <a:schemeClr val="tx1"/>
                </a:solidFill>
              </a:rPr>
              <a:t>Identify undocumented access channels</a:t>
            </a:r>
          </a:p>
          <a:p>
            <a:pPr marL="342900" indent="-342900">
              <a:spcBef>
                <a:spcPts val="0"/>
              </a:spcBef>
              <a:spcAft>
                <a:spcPts val="600"/>
              </a:spcAft>
              <a:buFont typeface="+mj-lt"/>
              <a:buAutoNum type="arabicParenR"/>
            </a:pPr>
            <a:r>
              <a:rPr lang="en-US" sz="2000" dirty="0">
                <a:solidFill>
                  <a:schemeClr val="tx1"/>
                </a:solidFill>
              </a:rPr>
              <a:t>Automate assessment process</a:t>
            </a:r>
          </a:p>
          <a:p>
            <a:pPr marL="342900" indent="-342900">
              <a:spcBef>
                <a:spcPts val="0"/>
              </a:spcBef>
              <a:spcAft>
                <a:spcPts val="600"/>
              </a:spcAft>
              <a:buFont typeface="+mj-lt"/>
              <a:buAutoNum type="arabicParenR"/>
            </a:pPr>
            <a:r>
              <a:rPr lang="en-US" sz="2000" dirty="0">
                <a:solidFill>
                  <a:schemeClr val="tx1"/>
                </a:solidFill>
              </a:rPr>
              <a:t>Pinpoint customized (undiscovered) UUIs</a:t>
            </a:r>
          </a:p>
          <a:p>
            <a:pPr>
              <a:spcBef>
                <a:spcPts val="0"/>
              </a:spcBef>
              <a:spcAft>
                <a:spcPts val="600"/>
              </a:spcAft>
            </a:pPr>
            <a:endParaRPr lang="en-US" sz="2000" dirty="0">
              <a:solidFill>
                <a:schemeClr val="tx1"/>
              </a:solidFill>
            </a:endParaRPr>
          </a:p>
          <a:p>
            <a:pPr>
              <a:lnSpc>
                <a:spcPct val="100000"/>
              </a:lnSpc>
              <a:spcBef>
                <a:spcPts val="0"/>
              </a:spcBef>
              <a:spcAft>
                <a:spcPts val="600"/>
              </a:spcAft>
            </a:pPr>
            <a:endParaRPr lang="en-US" sz="2000" dirty="0">
              <a:solidFill>
                <a:schemeClr val="tx1"/>
              </a:solidFill>
            </a:endParaRPr>
          </a:p>
        </p:txBody>
      </p:sp>
      <p:sp>
        <p:nvSpPr>
          <p:cNvPr id="4" name="Slide Number Placeholder 3">
            <a:extLst>
              <a:ext uri="{FF2B5EF4-FFF2-40B4-BE49-F238E27FC236}">
                <a16:creationId xmlns:a16="http://schemas.microsoft.com/office/drawing/2014/main" id="{B839ED0F-C83F-BA0D-31BA-B5BE9A031355}"/>
              </a:ext>
            </a:extLst>
          </p:cNvPr>
          <p:cNvSpPr>
            <a:spLocks noGrp="1"/>
          </p:cNvSpPr>
          <p:nvPr>
            <p:ph type="sldNum" sz="quarter" idx="13"/>
          </p:nvPr>
        </p:nvSpPr>
        <p:spPr/>
        <p:txBody>
          <a:bodyPr/>
          <a:lstStyle/>
          <a:p>
            <a:fld id="{71C63AB4-6DC0-4902-8E9D-B5377E74E401}" type="slidenum">
              <a:rPr lang="en-SG" smtClean="0"/>
              <a:t>13</a:t>
            </a:fld>
            <a:endParaRPr lang="en-SG"/>
          </a:p>
        </p:txBody>
      </p:sp>
    </p:spTree>
    <p:extLst>
      <p:ext uri="{BB962C8B-B14F-4D97-AF65-F5344CB8AC3E}">
        <p14:creationId xmlns:p14="http://schemas.microsoft.com/office/powerpoint/2010/main" val="1565019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14</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884283" y="575958"/>
            <a:ext cx="7293802" cy="584775"/>
          </a:xfrm>
          <a:prstGeom prst="rect">
            <a:avLst/>
          </a:prstGeom>
          <a:noFill/>
        </p:spPr>
        <p:txBody>
          <a:bodyPr wrap="square">
            <a:spAutoFit/>
          </a:bodyPr>
          <a:lstStyle/>
          <a:p>
            <a:r>
              <a:rPr lang="en-US" altLang="zh-CN" sz="3200" b="1" dirty="0">
                <a:solidFill>
                  <a:srgbClr val="033F7D"/>
                </a:solidFill>
                <a:latin typeface="+mn-lt"/>
              </a:rPr>
              <a:t>Approach</a:t>
            </a:r>
            <a:r>
              <a:rPr lang="zh-CN" altLang="en-US" sz="3200" b="1" dirty="0">
                <a:solidFill>
                  <a:srgbClr val="033F7D"/>
                </a:solidFill>
                <a:latin typeface="+mn-lt"/>
              </a:rPr>
              <a:t> </a:t>
            </a:r>
            <a:r>
              <a:rPr lang="en-US" altLang="zh-CN" sz="3200" b="1" dirty="0">
                <a:solidFill>
                  <a:srgbClr val="033F7D"/>
                </a:solidFill>
                <a:latin typeface="+mn-lt"/>
              </a:rPr>
              <a:t>Overview</a:t>
            </a:r>
            <a:endParaRPr lang="en-AU" sz="3200" b="1" dirty="0">
              <a:solidFill>
                <a:srgbClr val="033F7D"/>
              </a:solidFill>
              <a:latin typeface="+mn-lt"/>
            </a:endParaRPr>
          </a:p>
        </p:txBody>
      </p:sp>
      <p:pic>
        <p:nvPicPr>
          <p:cNvPr id="4" name="Picture 3" descr="A screenshot of a computer&#10;&#10;Description automatically generated">
            <a:extLst>
              <a:ext uri="{FF2B5EF4-FFF2-40B4-BE49-F238E27FC236}">
                <a16:creationId xmlns:a16="http://schemas.microsoft.com/office/drawing/2014/main" id="{F47B33AD-5E3A-D5D1-AC02-6E049BA426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12" y="2556443"/>
            <a:ext cx="12100188" cy="3045379"/>
          </a:xfrm>
          <a:prstGeom prst="rect">
            <a:avLst/>
          </a:prstGeom>
        </p:spPr>
      </p:pic>
      <p:sp>
        <p:nvSpPr>
          <p:cNvPr id="6" name="Text Placeholder 2">
            <a:extLst>
              <a:ext uri="{FF2B5EF4-FFF2-40B4-BE49-F238E27FC236}">
                <a16:creationId xmlns:a16="http://schemas.microsoft.com/office/drawing/2014/main" id="{8E059B7D-86A9-4E0C-0BE2-5AF0F981F310}"/>
              </a:ext>
            </a:extLst>
          </p:cNvPr>
          <p:cNvSpPr txBox="1">
            <a:spLocks/>
          </p:cNvSpPr>
          <p:nvPr/>
        </p:nvSpPr>
        <p:spPr>
          <a:xfrm>
            <a:off x="981719" y="1685986"/>
            <a:ext cx="10786977" cy="584776"/>
          </a:xfrm>
          <a:prstGeom prst="rect">
            <a:avLst/>
          </a:prstGeom>
        </p:spPr>
        <p:txBody>
          <a:bodyPr vert="horz" wrap="square" lIns="91440" tIns="45720" rIns="91440" bIns="45720" numCol="1" anchor="t" anchorCtr="0" compatLnSpc="1">
            <a:prstTxWarp prst="textNoShape">
              <a:avLst/>
            </a:prstTxWarp>
            <a:noAutofit/>
          </a:bodyPr>
          <a:lstStyle>
            <a:defPPr>
              <a:defRPr lang="en-US"/>
            </a:defPPr>
            <a:lvl1pPr algn="r" rtl="0" eaLnBrk="1" fontAlgn="base" hangingPunct="1">
              <a:spcBef>
                <a:spcPct val="0"/>
              </a:spcBef>
              <a:spcAft>
                <a:spcPct val="0"/>
              </a:spcAft>
              <a:defRPr sz="1200" kern="1200">
                <a:solidFill>
                  <a:srgbClr val="7F7F7F"/>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algn="l">
              <a:spcBef>
                <a:spcPts val="0"/>
              </a:spcBef>
              <a:spcAft>
                <a:spcPts val="600"/>
              </a:spcAft>
            </a:pPr>
            <a:r>
              <a:rPr lang="en-US" altLang="zh-CN" sz="2000" dirty="0">
                <a:solidFill>
                  <a:schemeClr val="tx1"/>
                </a:solidFill>
                <a:latin typeface="+mn-lt"/>
              </a:rPr>
              <a:t>U2I2</a:t>
            </a:r>
            <a:r>
              <a:rPr lang="zh-CN" altLang="en-US" sz="2000" dirty="0">
                <a:solidFill>
                  <a:schemeClr val="tx1"/>
                </a:solidFill>
                <a:latin typeface="+mn-lt"/>
              </a:rPr>
              <a:t> </a:t>
            </a:r>
            <a:r>
              <a:rPr lang="en-US" altLang="zh-CN" sz="2000" dirty="0">
                <a:solidFill>
                  <a:schemeClr val="tx1"/>
                </a:solidFill>
                <a:latin typeface="+mn-lt"/>
              </a:rPr>
              <a:t>adopts</a:t>
            </a:r>
            <a:r>
              <a:rPr lang="zh-CN" altLang="en-US" sz="2000" dirty="0">
                <a:solidFill>
                  <a:schemeClr val="tx1"/>
                </a:solidFill>
                <a:latin typeface="+mn-lt"/>
              </a:rPr>
              <a:t> </a:t>
            </a:r>
            <a:r>
              <a:rPr lang="en-US" altLang="zh-CN" sz="2000" dirty="0">
                <a:solidFill>
                  <a:schemeClr val="tx1"/>
                </a:solidFill>
                <a:latin typeface="+mn-lt"/>
              </a:rPr>
              <a:t>a</a:t>
            </a:r>
            <a:r>
              <a:rPr lang="zh-CN" altLang="en-US" sz="2000" dirty="0">
                <a:solidFill>
                  <a:schemeClr val="tx1"/>
                </a:solidFill>
                <a:latin typeface="+mn-lt"/>
              </a:rPr>
              <a:t> </a:t>
            </a:r>
            <a:r>
              <a:rPr lang="en-US" altLang="zh-CN" sz="2000" dirty="0">
                <a:solidFill>
                  <a:schemeClr val="tx1"/>
                </a:solidFill>
                <a:latin typeface="+mn-lt"/>
              </a:rPr>
              <a:t>three-phase</a:t>
            </a:r>
            <a:r>
              <a:rPr lang="zh-CN" altLang="en-US" sz="2000" dirty="0">
                <a:solidFill>
                  <a:schemeClr val="tx1"/>
                </a:solidFill>
                <a:latin typeface="+mn-lt"/>
              </a:rPr>
              <a:t> </a:t>
            </a:r>
            <a:r>
              <a:rPr lang="en-US" altLang="zh-CN" sz="2000" dirty="0">
                <a:solidFill>
                  <a:schemeClr val="tx1"/>
                </a:solidFill>
                <a:latin typeface="+mn-lt"/>
              </a:rPr>
              <a:t>approach</a:t>
            </a:r>
            <a:r>
              <a:rPr lang="zh-CN" altLang="en-US" sz="2000" dirty="0">
                <a:solidFill>
                  <a:schemeClr val="tx1"/>
                </a:solidFill>
                <a:latin typeface="+mn-lt"/>
              </a:rPr>
              <a:t> </a:t>
            </a:r>
            <a:r>
              <a:rPr lang="en-US" altLang="zh-CN" sz="2000" dirty="0">
                <a:solidFill>
                  <a:schemeClr val="tx1"/>
                </a:solidFill>
                <a:latin typeface="+mn-lt"/>
              </a:rPr>
              <a:t>to</a:t>
            </a:r>
            <a:r>
              <a:rPr lang="zh-CN" altLang="en-US" sz="2000" dirty="0">
                <a:solidFill>
                  <a:schemeClr val="tx1"/>
                </a:solidFill>
                <a:latin typeface="+mn-lt"/>
              </a:rPr>
              <a:t> </a:t>
            </a:r>
            <a:r>
              <a:rPr lang="en-US" altLang="zh-CN" sz="2000" dirty="0">
                <a:solidFill>
                  <a:schemeClr val="tx1"/>
                </a:solidFill>
                <a:latin typeface="+mn-lt"/>
              </a:rPr>
              <a:t>assess</a:t>
            </a:r>
            <a:r>
              <a:rPr lang="zh-CN" altLang="en-US" sz="2000" dirty="0">
                <a:solidFill>
                  <a:schemeClr val="tx1"/>
                </a:solidFill>
                <a:latin typeface="+mn-lt"/>
              </a:rPr>
              <a:t> </a:t>
            </a:r>
            <a:r>
              <a:rPr lang="en-US" altLang="zh-CN" sz="2000" u="sng" dirty="0">
                <a:solidFill>
                  <a:schemeClr val="tx1"/>
                </a:solidFill>
                <a:latin typeface="+mn-lt"/>
              </a:rPr>
              <a:t>un</a:t>
            </a:r>
            <a:r>
              <a:rPr lang="en-US" altLang="zh-CN" sz="2000" dirty="0">
                <a:solidFill>
                  <a:schemeClr val="tx1"/>
                </a:solidFill>
                <a:latin typeface="+mn-lt"/>
              </a:rPr>
              <a:t>documented</a:t>
            </a:r>
            <a:r>
              <a:rPr lang="zh-CN" altLang="en-US" sz="2000" dirty="0">
                <a:solidFill>
                  <a:schemeClr val="tx1"/>
                </a:solidFill>
                <a:latin typeface="+mn-lt"/>
              </a:rPr>
              <a:t> </a:t>
            </a:r>
            <a:r>
              <a:rPr lang="en-US" altLang="zh-CN" sz="2000" dirty="0">
                <a:solidFill>
                  <a:schemeClr val="tx1"/>
                </a:solidFill>
                <a:latin typeface="+mn-lt"/>
              </a:rPr>
              <a:t>channels.</a:t>
            </a:r>
            <a:endParaRPr lang="en-US" sz="2000" dirty="0">
              <a:solidFill>
                <a:schemeClr val="tx1"/>
              </a:solidFill>
              <a:latin typeface="+mn-lt"/>
            </a:endParaRPr>
          </a:p>
          <a:p>
            <a:pPr algn="l">
              <a:spcBef>
                <a:spcPts val="0"/>
              </a:spcBef>
              <a:spcAft>
                <a:spcPts val="600"/>
              </a:spcAft>
            </a:pPr>
            <a:endParaRPr lang="en-US" sz="2000" dirty="0">
              <a:solidFill>
                <a:schemeClr val="tx1"/>
              </a:solidFill>
              <a:latin typeface="+mn-lt"/>
            </a:endParaRPr>
          </a:p>
        </p:txBody>
      </p:sp>
    </p:spTree>
    <p:extLst>
      <p:ext uri="{BB962C8B-B14F-4D97-AF65-F5344CB8AC3E}">
        <p14:creationId xmlns:p14="http://schemas.microsoft.com/office/powerpoint/2010/main" val="2117127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15</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909420" y="927871"/>
            <a:ext cx="5211717" cy="400110"/>
          </a:xfrm>
          <a:prstGeom prst="rect">
            <a:avLst/>
          </a:prstGeom>
          <a:noFill/>
        </p:spPr>
        <p:txBody>
          <a:bodyPr wrap="square">
            <a:spAutoFit/>
          </a:bodyPr>
          <a:lstStyle/>
          <a:p>
            <a:r>
              <a:rPr lang="en-US" altLang="zh-CN" sz="2000" dirty="0">
                <a:solidFill>
                  <a:srgbClr val="033F7D"/>
                </a:solidFill>
                <a:latin typeface="+mn-lt"/>
              </a:rPr>
              <a:t>Phase</a:t>
            </a:r>
            <a:r>
              <a:rPr lang="zh-CN" altLang="en-US" sz="2000" dirty="0">
                <a:solidFill>
                  <a:srgbClr val="033F7D"/>
                </a:solidFill>
                <a:latin typeface="+mn-lt"/>
              </a:rPr>
              <a:t> </a:t>
            </a:r>
            <a:r>
              <a:rPr lang="en-US" altLang="zh-CN" sz="2000" dirty="0">
                <a:solidFill>
                  <a:srgbClr val="033F7D"/>
                </a:solidFill>
                <a:latin typeface="+mn-lt"/>
              </a:rPr>
              <a:t>1</a:t>
            </a:r>
            <a:r>
              <a:rPr lang="zh-CN" altLang="en-US" sz="2000" dirty="0">
                <a:solidFill>
                  <a:srgbClr val="033F7D"/>
                </a:solidFill>
                <a:latin typeface="+mn-lt"/>
              </a:rPr>
              <a:t> </a:t>
            </a:r>
            <a:r>
              <a:rPr lang="en-US" altLang="zh-CN" sz="2000" dirty="0">
                <a:solidFill>
                  <a:srgbClr val="033F7D"/>
                </a:solidFill>
                <a:latin typeface="+mn-lt"/>
              </a:rPr>
              <a:t>-</a:t>
            </a:r>
            <a:r>
              <a:rPr lang="zh-CN" altLang="en-US" sz="2000" dirty="0">
                <a:solidFill>
                  <a:srgbClr val="033F7D"/>
                </a:solidFill>
                <a:latin typeface="+mn-lt"/>
              </a:rPr>
              <a:t> </a:t>
            </a:r>
            <a:r>
              <a:rPr lang="en-US" altLang="zh-CN" sz="2000" dirty="0">
                <a:solidFill>
                  <a:srgbClr val="033F7D"/>
                </a:solidFill>
                <a:latin typeface="+mn-lt"/>
              </a:rPr>
              <a:t>Access</a:t>
            </a:r>
            <a:r>
              <a:rPr lang="zh-CN" altLang="en-US" sz="2000" dirty="0">
                <a:solidFill>
                  <a:srgbClr val="033F7D"/>
                </a:solidFill>
                <a:latin typeface="+mn-lt"/>
              </a:rPr>
              <a:t> </a:t>
            </a:r>
            <a:r>
              <a:rPr lang="en-US" altLang="zh-CN" sz="2000" dirty="0">
                <a:solidFill>
                  <a:srgbClr val="033F7D"/>
                </a:solidFill>
                <a:latin typeface="+mn-lt"/>
              </a:rPr>
              <a:t>Channel</a:t>
            </a:r>
            <a:r>
              <a:rPr lang="zh-CN" altLang="en-US" sz="2000" dirty="0">
                <a:solidFill>
                  <a:srgbClr val="033F7D"/>
                </a:solidFill>
                <a:latin typeface="+mn-lt"/>
              </a:rPr>
              <a:t> </a:t>
            </a:r>
            <a:r>
              <a:rPr lang="en-US" altLang="zh-CN" sz="2000" dirty="0">
                <a:solidFill>
                  <a:srgbClr val="033F7D"/>
                </a:solidFill>
                <a:latin typeface="+mn-lt"/>
              </a:rPr>
              <a:t>Exploration</a:t>
            </a:r>
            <a:endParaRPr lang="en-AU" sz="2000" dirty="0">
              <a:solidFill>
                <a:srgbClr val="033F7D"/>
              </a:solidFill>
              <a:latin typeface="+mn-lt"/>
            </a:endParaRPr>
          </a:p>
        </p:txBody>
      </p:sp>
      <p:sp>
        <p:nvSpPr>
          <p:cNvPr id="27" name="TextBox 26">
            <a:extLst>
              <a:ext uri="{FF2B5EF4-FFF2-40B4-BE49-F238E27FC236}">
                <a16:creationId xmlns:a16="http://schemas.microsoft.com/office/drawing/2014/main" id="{FE0046C0-1A71-084E-5636-057F3398C3C1}"/>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3554819"/>
          </a:xfrm>
          <a:prstGeom prst="rect">
            <a:avLst/>
          </a:prstGeom>
          <a:noFill/>
        </p:spPr>
        <p:txBody>
          <a:bodyPr wrap="square" rtlCol="0">
            <a:spAutoFit/>
          </a:bodyPr>
          <a:lstStyle/>
          <a:p>
            <a:pPr>
              <a:spcAft>
                <a:spcPts val="1200"/>
              </a:spcAft>
            </a:pPr>
            <a:r>
              <a:rPr lang="en-US" sz="2000" dirty="0">
                <a:latin typeface="+mn-lt"/>
              </a:rPr>
              <a:t>U2-I2 takes </a:t>
            </a:r>
            <a:r>
              <a:rPr lang="en-US" sz="2000" b="1" dirty="0">
                <a:latin typeface="+mn-lt"/>
              </a:rPr>
              <a:t>six</a:t>
            </a:r>
            <a:r>
              <a:rPr lang="en-US" sz="2000" dirty="0">
                <a:latin typeface="+mn-lt"/>
              </a:rPr>
              <a:t> pre-identified UUIs as seeds, considering that other unknown UUIs may share the same set of access channels.</a:t>
            </a:r>
          </a:p>
          <a:p>
            <a:pPr>
              <a:spcAft>
                <a:spcPts val="1200"/>
              </a:spcAft>
            </a:pPr>
            <a:r>
              <a:rPr lang="en-US" sz="2000" b="1" dirty="0">
                <a:latin typeface="+mn-lt"/>
              </a:rPr>
              <a:t>Two</a:t>
            </a:r>
            <a:r>
              <a:rPr lang="en-US" sz="2000" dirty="0">
                <a:latin typeface="+mn-lt"/>
              </a:rPr>
              <a:t> strategies to explore undocumented channels:</a:t>
            </a:r>
          </a:p>
          <a:p>
            <a:pPr marL="342900" indent="-342900">
              <a:spcAft>
                <a:spcPts val="600"/>
              </a:spcAft>
              <a:buFont typeface="+mj-lt"/>
              <a:buAutoNum type="arabicParenR"/>
            </a:pPr>
            <a:r>
              <a:rPr lang="en-US" sz="2000" dirty="0">
                <a:latin typeface="+mn-lt"/>
              </a:rPr>
              <a:t>Static control flow analysis</a:t>
            </a:r>
          </a:p>
          <a:p>
            <a:pPr marL="800100" lvl="1" indent="-342900">
              <a:spcAft>
                <a:spcPts val="600"/>
              </a:spcAft>
              <a:buFont typeface="Arial" panose="020B0604020202020204" pitchFamily="34" charset="0"/>
              <a:buChar char="•"/>
            </a:pPr>
            <a:r>
              <a:rPr lang="en-US" sz="2000" dirty="0">
                <a:latin typeface="+mn-lt"/>
              </a:rPr>
              <a:t>Extract method-level call relations until service managers</a:t>
            </a:r>
          </a:p>
          <a:p>
            <a:pPr marL="800100" lvl="1" indent="-342900">
              <a:spcAft>
                <a:spcPts val="600"/>
              </a:spcAft>
              <a:buFont typeface="Arial" panose="020B0604020202020204" pitchFamily="34" charset="0"/>
              <a:buChar char="•"/>
            </a:pPr>
            <a:r>
              <a:rPr lang="en-US" sz="2000" dirty="0">
                <a:latin typeface="+mn-lt"/>
              </a:rPr>
              <a:t>Map local interfaces to the corresponding remote interfaces</a:t>
            </a:r>
          </a:p>
          <a:p>
            <a:pPr marL="800100" lvl="1" indent="-342900">
              <a:spcAft>
                <a:spcPts val="600"/>
              </a:spcAft>
              <a:buFont typeface="Arial" panose="020B0604020202020204" pitchFamily="34" charset="0"/>
              <a:buChar char="•"/>
            </a:pPr>
            <a:r>
              <a:rPr lang="en-US" sz="2000" dirty="0">
                <a:latin typeface="+mn-lt"/>
              </a:rPr>
              <a:t>Pinpoint the components that serve the request</a:t>
            </a:r>
          </a:p>
          <a:p>
            <a:pPr marL="342900" indent="-342900">
              <a:spcAft>
                <a:spcPts val="600"/>
              </a:spcAft>
              <a:buFont typeface="+mj-lt"/>
              <a:buAutoNum type="arabicParenR"/>
            </a:pPr>
            <a:r>
              <a:rPr lang="en-US" sz="2000" dirty="0">
                <a:latin typeface="+mn-lt"/>
              </a:rPr>
              <a:t>Filesystem forensics</a:t>
            </a:r>
          </a:p>
          <a:p>
            <a:pPr marL="800100" lvl="1" indent="-342900">
              <a:spcAft>
                <a:spcPts val="600"/>
              </a:spcAft>
              <a:buFont typeface="Arial" panose="020B0604020202020204" pitchFamily="34" charset="0"/>
              <a:buChar char="•"/>
            </a:pPr>
            <a:r>
              <a:rPr lang="en-US" sz="2000" dirty="0">
                <a:latin typeface="+mn-lt"/>
              </a:rPr>
              <a:t>Search the values of six pre-identified UUIs</a:t>
            </a:r>
          </a:p>
        </p:txBody>
      </p:sp>
    </p:spTree>
    <p:extLst>
      <p:ext uri="{BB962C8B-B14F-4D97-AF65-F5344CB8AC3E}">
        <p14:creationId xmlns:p14="http://schemas.microsoft.com/office/powerpoint/2010/main" val="160366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16</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68952"/>
            <a:ext cx="10127847" cy="3908762"/>
          </a:xfrm>
          <a:prstGeom prst="rect">
            <a:avLst/>
          </a:prstGeom>
          <a:noFill/>
        </p:spPr>
        <p:txBody>
          <a:bodyPr wrap="square" rtlCol="0">
            <a:spAutoFit/>
          </a:bodyPr>
          <a:lstStyle/>
          <a:p>
            <a:pPr>
              <a:spcAft>
                <a:spcPts val="600"/>
              </a:spcAft>
            </a:pPr>
            <a:r>
              <a:rPr lang="en-US" sz="1800" dirty="0">
                <a:latin typeface="+mn-lt"/>
              </a:rPr>
              <a:t>Through the exploration, U2-I2 recognizes three undocumented access channels:</a:t>
            </a:r>
          </a:p>
          <a:p>
            <a:pPr marL="342900" indent="-342900">
              <a:spcAft>
                <a:spcPts val="600"/>
              </a:spcAft>
              <a:buFont typeface="+mj-lt"/>
              <a:buAutoNum type="arabicParenR"/>
            </a:pPr>
            <a:r>
              <a:rPr lang="en-US" sz="1800" b="1" dirty="0">
                <a:latin typeface="+mn-lt"/>
              </a:rPr>
              <a:t>System settings</a:t>
            </a:r>
          </a:p>
          <a:p>
            <a:pPr marL="800100" lvl="1" indent="-342900">
              <a:spcAft>
                <a:spcPts val="600"/>
              </a:spcAft>
              <a:buFont typeface="Arial" panose="020B0604020202020204" pitchFamily="34" charset="0"/>
              <a:buChar char="•"/>
            </a:pPr>
            <a:r>
              <a:rPr lang="en-US" sz="1800" dirty="0">
                <a:latin typeface="+mn-lt"/>
              </a:rPr>
              <a:t>Stored in persistent storage</a:t>
            </a:r>
          </a:p>
          <a:p>
            <a:pPr marL="800100" lvl="1" indent="-342900">
              <a:spcAft>
                <a:spcPts val="600"/>
              </a:spcAft>
              <a:buFont typeface="Arial" panose="020B0604020202020204" pitchFamily="34" charset="0"/>
              <a:buChar char="•"/>
            </a:pPr>
            <a:r>
              <a:rPr lang="en-US" sz="1800" dirty="0">
                <a:latin typeface="+mn-lt"/>
              </a:rPr>
              <a:t>Three key-value databases (.xml format)</a:t>
            </a:r>
          </a:p>
          <a:p>
            <a:pPr marL="342900" indent="-342900">
              <a:spcAft>
                <a:spcPts val="600"/>
              </a:spcAft>
              <a:buFont typeface="+mj-lt"/>
              <a:buAutoNum type="arabicParenR"/>
            </a:pPr>
            <a:r>
              <a:rPr lang="en-US" sz="1800" b="1" dirty="0">
                <a:latin typeface="+mn-lt"/>
              </a:rPr>
              <a:t>System properties</a:t>
            </a:r>
          </a:p>
          <a:p>
            <a:pPr marL="800100" lvl="1" indent="-342900">
              <a:spcAft>
                <a:spcPts val="600"/>
              </a:spcAft>
              <a:buFont typeface="Arial" panose="020B0604020202020204" pitchFamily="34" charset="0"/>
              <a:buChar char="•"/>
            </a:pPr>
            <a:r>
              <a:rPr lang="en-US" sz="1800" dirty="0">
                <a:latin typeface="+mn-lt"/>
              </a:rPr>
              <a:t>Stored inside system directory</a:t>
            </a:r>
          </a:p>
          <a:p>
            <a:pPr marL="800100" lvl="1" indent="-342900">
              <a:spcAft>
                <a:spcPts val="600"/>
              </a:spcAft>
              <a:buFont typeface="Arial" panose="020B0604020202020204" pitchFamily="34" charset="0"/>
              <a:buChar char="•"/>
            </a:pPr>
            <a:r>
              <a:rPr lang="en-US" sz="1800" dirty="0">
                <a:latin typeface="+mn-lt"/>
              </a:rPr>
              <a:t>Indexed by keys</a:t>
            </a:r>
          </a:p>
          <a:p>
            <a:pPr marL="800100" lvl="1" indent="-342900">
              <a:spcAft>
                <a:spcPts val="600"/>
              </a:spcAft>
              <a:buFont typeface="Arial" panose="020B0604020202020204" pitchFamily="34" charset="0"/>
              <a:buChar char="•"/>
            </a:pPr>
            <a:r>
              <a:rPr lang="en-US" sz="1800" dirty="0">
                <a:latin typeface="+mn-lt"/>
              </a:rPr>
              <a:t>Initialized at boot time</a:t>
            </a:r>
          </a:p>
          <a:p>
            <a:pPr marL="342900" indent="-342900">
              <a:spcAft>
                <a:spcPts val="600"/>
              </a:spcAft>
              <a:buFont typeface="+mj-lt"/>
              <a:buAutoNum type="arabicParenR"/>
            </a:pPr>
            <a:r>
              <a:rPr lang="en-US" sz="1800" b="1" dirty="0">
                <a:latin typeface="+mn-lt"/>
              </a:rPr>
              <a:t>System services</a:t>
            </a:r>
          </a:p>
          <a:p>
            <a:pPr marL="800100" lvl="1" indent="-342900">
              <a:spcAft>
                <a:spcPts val="600"/>
              </a:spcAft>
              <a:buFont typeface="Arial" panose="020B0604020202020204" pitchFamily="34" charset="0"/>
              <a:buChar char="•"/>
            </a:pPr>
            <a:r>
              <a:rPr lang="en-US" sz="1800" dirty="0">
                <a:latin typeface="+mn-lt"/>
              </a:rPr>
              <a:t>Enabled by inter-process communication</a:t>
            </a:r>
          </a:p>
          <a:p>
            <a:pPr marL="800100" lvl="1" indent="-342900">
              <a:spcAft>
                <a:spcPts val="600"/>
              </a:spcAft>
              <a:buFont typeface="Arial" panose="020B0604020202020204" pitchFamily="34" charset="0"/>
              <a:buChar char="•"/>
            </a:pPr>
            <a:r>
              <a:rPr lang="en-US" sz="1800" dirty="0">
                <a:latin typeface="+mn-lt"/>
              </a:rPr>
              <a:t>Serve API requests through its public interfaces</a:t>
            </a:r>
          </a:p>
        </p:txBody>
      </p:sp>
      <p:sp>
        <p:nvSpPr>
          <p:cNvPr id="2" name="TextBox 1">
            <a:extLst>
              <a:ext uri="{FF2B5EF4-FFF2-40B4-BE49-F238E27FC236}">
                <a16:creationId xmlns:a16="http://schemas.microsoft.com/office/drawing/2014/main" id="{114BBC12-EA93-8E48-6353-908E3B655C91}"/>
              </a:ext>
            </a:extLst>
          </p:cNvPr>
          <p:cNvSpPr txBox="1"/>
          <p:nvPr/>
        </p:nvSpPr>
        <p:spPr>
          <a:xfrm>
            <a:off x="909420" y="927871"/>
            <a:ext cx="5211717" cy="400110"/>
          </a:xfrm>
          <a:prstGeom prst="rect">
            <a:avLst/>
          </a:prstGeom>
          <a:noFill/>
        </p:spPr>
        <p:txBody>
          <a:bodyPr wrap="square">
            <a:spAutoFit/>
          </a:bodyPr>
          <a:lstStyle/>
          <a:p>
            <a:r>
              <a:rPr lang="en-US" altLang="zh-CN" sz="2000" dirty="0">
                <a:solidFill>
                  <a:srgbClr val="033F7D"/>
                </a:solidFill>
                <a:latin typeface="+mn-lt"/>
              </a:rPr>
              <a:t>Phase</a:t>
            </a:r>
            <a:r>
              <a:rPr lang="zh-CN" altLang="en-US" sz="2000" dirty="0">
                <a:solidFill>
                  <a:srgbClr val="033F7D"/>
                </a:solidFill>
                <a:latin typeface="+mn-lt"/>
              </a:rPr>
              <a:t> </a:t>
            </a:r>
            <a:r>
              <a:rPr lang="en-US" altLang="zh-CN" sz="2000" dirty="0">
                <a:solidFill>
                  <a:srgbClr val="033F7D"/>
                </a:solidFill>
                <a:latin typeface="+mn-lt"/>
              </a:rPr>
              <a:t>1</a:t>
            </a:r>
            <a:r>
              <a:rPr lang="zh-CN" altLang="en-US" sz="2000" dirty="0">
                <a:solidFill>
                  <a:srgbClr val="033F7D"/>
                </a:solidFill>
                <a:latin typeface="+mn-lt"/>
              </a:rPr>
              <a:t> </a:t>
            </a:r>
            <a:r>
              <a:rPr lang="en-US" altLang="zh-CN" sz="2000" dirty="0">
                <a:solidFill>
                  <a:srgbClr val="033F7D"/>
                </a:solidFill>
                <a:latin typeface="+mn-lt"/>
              </a:rPr>
              <a:t>-</a:t>
            </a:r>
            <a:r>
              <a:rPr lang="zh-CN" altLang="en-US" sz="2000" dirty="0">
                <a:solidFill>
                  <a:srgbClr val="033F7D"/>
                </a:solidFill>
                <a:latin typeface="+mn-lt"/>
              </a:rPr>
              <a:t> </a:t>
            </a:r>
            <a:r>
              <a:rPr lang="en-US" altLang="zh-CN" sz="2000" dirty="0">
                <a:solidFill>
                  <a:srgbClr val="033F7D"/>
                </a:solidFill>
                <a:latin typeface="+mn-lt"/>
              </a:rPr>
              <a:t>Access</a:t>
            </a:r>
            <a:r>
              <a:rPr lang="zh-CN" altLang="en-US" sz="2000" dirty="0">
                <a:solidFill>
                  <a:srgbClr val="033F7D"/>
                </a:solidFill>
                <a:latin typeface="+mn-lt"/>
              </a:rPr>
              <a:t> </a:t>
            </a:r>
            <a:r>
              <a:rPr lang="en-US" altLang="zh-CN" sz="2000" dirty="0">
                <a:solidFill>
                  <a:srgbClr val="033F7D"/>
                </a:solidFill>
                <a:latin typeface="+mn-lt"/>
              </a:rPr>
              <a:t>Channel</a:t>
            </a:r>
            <a:r>
              <a:rPr lang="zh-CN" altLang="en-US" sz="2000" dirty="0">
                <a:solidFill>
                  <a:srgbClr val="033F7D"/>
                </a:solidFill>
                <a:latin typeface="+mn-lt"/>
              </a:rPr>
              <a:t> </a:t>
            </a:r>
            <a:r>
              <a:rPr lang="en-US" altLang="zh-CN" sz="2000" dirty="0">
                <a:solidFill>
                  <a:srgbClr val="033F7D"/>
                </a:solidFill>
                <a:latin typeface="+mn-lt"/>
              </a:rPr>
              <a:t>Exploration</a:t>
            </a:r>
            <a:endParaRPr lang="en-AU" sz="2000" dirty="0">
              <a:solidFill>
                <a:srgbClr val="033F7D"/>
              </a:solidFill>
              <a:latin typeface="+mn-lt"/>
            </a:endParaRPr>
          </a:p>
        </p:txBody>
      </p:sp>
      <p:sp>
        <p:nvSpPr>
          <p:cNvPr id="4" name="TextBox 3">
            <a:extLst>
              <a:ext uri="{FF2B5EF4-FFF2-40B4-BE49-F238E27FC236}">
                <a16:creationId xmlns:a16="http://schemas.microsoft.com/office/drawing/2014/main" id="{6691AF42-9BEC-4772-1EAA-996952ABC6A0}"/>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Tree>
    <p:extLst>
      <p:ext uri="{BB962C8B-B14F-4D97-AF65-F5344CB8AC3E}">
        <p14:creationId xmlns:p14="http://schemas.microsoft.com/office/powerpoint/2010/main" val="1788391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17</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2718" y="1971312"/>
            <a:ext cx="4234082" cy="2643672"/>
          </a:xfrm>
          <a:prstGeom prst="rect">
            <a:avLst/>
          </a:prstGeom>
          <a:noFill/>
        </p:spPr>
        <p:txBody>
          <a:bodyPr wrap="square" rtlCol="0">
            <a:spAutoFit/>
          </a:bodyPr>
          <a:lstStyle/>
          <a:p>
            <a:pPr>
              <a:lnSpc>
                <a:spcPct val="120000"/>
              </a:lnSpc>
              <a:spcAft>
                <a:spcPts val="1200"/>
              </a:spcAft>
            </a:pPr>
            <a:r>
              <a:rPr lang="en-US" sz="2000" dirty="0">
                <a:latin typeface="+mn-lt"/>
              </a:rPr>
              <a:t>U2-I2 makes use of public interfaces to query </a:t>
            </a:r>
            <a:r>
              <a:rPr lang="en-US" sz="2000" b="1" dirty="0">
                <a:latin typeface="+mn-lt"/>
              </a:rPr>
              <a:t>system properties</a:t>
            </a:r>
            <a:r>
              <a:rPr lang="en-US" sz="2000" dirty="0">
                <a:latin typeface="+mn-lt"/>
              </a:rPr>
              <a:t> and </a:t>
            </a:r>
            <a:r>
              <a:rPr lang="en-US" sz="2000" b="1" dirty="0">
                <a:latin typeface="+mn-lt"/>
              </a:rPr>
              <a:t>system settings</a:t>
            </a:r>
            <a:r>
              <a:rPr lang="en-US" altLang="zh-CN" sz="2000" b="1" dirty="0">
                <a:latin typeface="+mn-lt"/>
              </a:rPr>
              <a:t>,</a:t>
            </a:r>
            <a:r>
              <a:rPr lang="zh-CN" altLang="en-US" sz="2000" b="1" dirty="0">
                <a:latin typeface="+mn-lt"/>
              </a:rPr>
              <a:t> </a:t>
            </a:r>
            <a:r>
              <a:rPr lang="en-US" altLang="zh-CN" sz="2000" dirty="0">
                <a:latin typeface="+mn-lt"/>
              </a:rPr>
              <a:t>and</a:t>
            </a:r>
            <a:r>
              <a:rPr lang="zh-CN" altLang="en-US" sz="2000" dirty="0">
                <a:latin typeface="+mn-lt"/>
              </a:rPr>
              <a:t> </a:t>
            </a:r>
            <a:r>
              <a:rPr lang="en-US" sz="2000" dirty="0">
                <a:latin typeface="+mn-lt"/>
              </a:rPr>
              <a:t>resorts to a “hacking way” through Java reflection to bypass the permission check to invoke </a:t>
            </a:r>
            <a:r>
              <a:rPr lang="en-US" sz="2000" b="1" dirty="0">
                <a:latin typeface="+mn-lt"/>
              </a:rPr>
              <a:t>system services</a:t>
            </a:r>
            <a:r>
              <a:rPr lang="en-US" sz="2000" dirty="0">
                <a:latin typeface="+mn-lt"/>
              </a:rPr>
              <a:t>.</a:t>
            </a:r>
          </a:p>
        </p:txBody>
      </p:sp>
      <p:sp>
        <p:nvSpPr>
          <p:cNvPr id="5" name="TextBox 4">
            <a:extLst>
              <a:ext uri="{FF2B5EF4-FFF2-40B4-BE49-F238E27FC236}">
                <a16:creationId xmlns:a16="http://schemas.microsoft.com/office/drawing/2014/main" id="{BC71FBD2-60FA-4F65-4147-28D37AC5587C}"/>
              </a:ext>
            </a:extLst>
          </p:cNvPr>
          <p:cNvSpPr txBox="1"/>
          <p:nvPr/>
        </p:nvSpPr>
        <p:spPr>
          <a:xfrm>
            <a:off x="909420" y="927870"/>
            <a:ext cx="6862980" cy="400110"/>
          </a:xfrm>
          <a:prstGeom prst="rect">
            <a:avLst/>
          </a:prstGeom>
          <a:noFill/>
        </p:spPr>
        <p:txBody>
          <a:bodyPr wrap="square">
            <a:spAutoFit/>
          </a:bodyPr>
          <a:lstStyle/>
          <a:p>
            <a:r>
              <a:rPr lang="en-US" altLang="zh-CN" sz="2000" dirty="0">
                <a:solidFill>
                  <a:srgbClr val="033F7D"/>
                </a:solidFill>
                <a:latin typeface="+mn-lt"/>
              </a:rPr>
              <a:t>Phase</a:t>
            </a:r>
            <a:r>
              <a:rPr lang="zh-CN" altLang="en-US" sz="2000" dirty="0">
                <a:solidFill>
                  <a:srgbClr val="033F7D"/>
                </a:solidFill>
                <a:latin typeface="+mn-lt"/>
              </a:rPr>
              <a:t> </a:t>
            </a:r>
            <a:r>
              <a:rPr lang="en-US" altLang="zh-CN" sz="2000" dirty="0">
                <a:solidFill>
                  <a:srgbClr val="033F7D"/>
                </a:solidFill>
                <a:latin typeface="+mn-lt"/>
              </a:rPr>
              <a:t>2</a:t>
            </a:r>
            <a:r>
              <a:rPr lang="zh-CN" altLang="en-US" sz="2000" dirty="0">
                <a:solidFill>
                  <a:srgbClr val="033F7D"/>
                </a:solidFill>
                <a:latin typeface="+mn-lt"/>
              </a:rPr>
              <a:t> </a:t>
            </a:r>
            <a:r>
              <a:rPr lang="en-US" altLang="zh-CN" sz="2000" dirty="0">
                <a:solidFill>
                  <a:srgbClr val="033F7D"/>
                </a:solidFill>
                <a:latin typeface="+mn-lt"/>
              </a:rPr>
              <a:t>–</a:t>
            </a:r>
            <a:r>
              <a:rPr lang="zh-CN" altLang="en-US" sz="2000" dirty="0">
                <a:solidFill>
                  <a:srgbClr val="033F7D"/>
                </a:solidFill>
                <a:latin typeface="+mn-lt"/>
              </a:rPr>
              <a:t> </a:t>
            </a:r>
            <a:r>
              <a:rPr lang="en-US" altLang="zh-CN" sz="2000" dirty="0">
                <a:solidFill>
                  <a:srgbClr val="033F7D"/>
                </a:solidFill>
                <a:latin typeface="+mn-lt"/>
              </a:rPr>
              <a:t>Retrieving</a:t>
            </a:r>
            <a:r>
              <a:rPr lang="zh-CN" altLang="en-US" sz="2000" dirty="0">
                <a:solidFill>
                  <a:srgbClr val="033F7D"/>
                </a:solidFill>
                <a:latin typeface="+mn-lt"/>
              </a:rPr>
              <a:t> </a:t>
            </a:r>
            <a:r>
              <a:rPr lang="en-US" altLang="zh-CN" sz="2000" dirty="0">
                <a:solidFill>
                  <a:srgbClr val="033F7D"/>
                </a:solidFill>
                <a:latin typeface="+mn-lt"/>
              </a:rPr>
              <a:t>Entry</a:t>
            </a:r>
            <a:r>
              <a:rPr lang="zh-CN" altLang="en-US" sz="2000" dirty="0">
                <a:solidFill>
                  <a:srgbClr val="033F7D"/>
                </a:solidFill>
                <a:latin typeface="+mn-lt"/>
              </a:rPr>
              <a:t> </a:t>
            </a:r>
            <a:r>
              <a:rPr lang="en-US" altLang="zh-CN" sz="2000" dirty="0">
                <a:solidFill>
                  <a:srgbClr val="033F7D"/>
                </a:solidFill>
                <a:latin typeface="+mn-lt"/>
              </a:rPr>
              <a:t>Points</a:t>
            </a:r>
            <a:r>
              <a:rPr lang="zh-CN" altLang="en-US" sz="2000" dirty="0">
                <a:solidFill>
                  <a:srgbClr val="033F7D"/>
                </a:solidFill>
                <a:latin typeface="+mn-lt"/>
              </a:rPr>
              <a:t> </a:t>
            </a:r>
            <a:r>
              <a:rPr lang="en-US" altLang="zh-CN" sz="2000" dirty="0">
                <a:solidFill>
                  <a:srgbClr val="033F7D"/>
                </a:solidFill>
                <a:latin typeface="+mn-lt"/>
              </a:rPr>
              <a:t>and</a:t>
            </a:r>
            <a:r>
              <a:rPr lang="zh-CN" altLang="en-US" sz="2000" dirty="0">
                <a:solidFill>
                  <a:srgbClr val="033F7D"/>
                </a:solidFill>
                <a:latin typeface="+mn-lt"/>
              </a:rPr>
              <a:t> </a:t>
            </a:r>
            <a:r>
              <a:rPr lang="en-US" altLang="zh-CN" sz="2000" dirty="0">
                <a:solidFill>
                  <a:srgbClr val="033F7D"/>
                </a:solidFill>
                <a:latin typeface="+mn-lt"/>
              </a:rPr>
              <a:t>Testing</a:t>
            </a:r>
            <a:endParaRPr lang="en-AU" sz="2000" dirty="0">
              <a:solidFill>
                <a:srgbClr val="033F7D"/>
              </a:solidFill>
              <a:latin typeface="+mn-lt"/>
            </a:endParaRPr>
          </a:p>
        </p:txBody>
      </p:sp>
      <p:sp>
        <p:nvSpPr>
          <p:cNvPr id="9" name="TextBox 8">
            <a:extLst>
              <a:ext uri="{FF2B5EF4-FFF2-40B4-BE49-F238E27FC236}">
                <a16:creationId xmlns:a16="http://schemas.microsoft.com/office/drawing/2014/main" id="{9E49D486-3435-447C-6C7C-D3899D7F5959}"/>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
        <p:nvSpPr>
          <p:cNvPr id="7" name="Rectangle: Rounded Corners 119">
            <a:extLst>
              <a:ext uri="{FF2B5EF4-FFF2-40B4-BE49-F238E27FC236}">
                <a16:creationId xmlns:a16="http://schemas.microsoft.com/office/drawing/2014/main" id="{A8233215-23F6-7CE4-31B3-0027A5087757}"/>
              </a:ext>
            </a:extLst>
          </p:cNvPr>
          <p:cNvSpPr/>
          <p:nvPr/>
        </p:nvSpPr>
        <p:spPr>
          <a:xfrm>
            <a:off x="5506629" y="2387511"/>
            <a:ext cx="2882852" cy="3169600"/>
          </a:xfrm>
          <a:prstGeom prst="roundRect">
            <a:avLst>
              <a:gd name="adj" fmla="val 3685"/>
            </a:avLst>
          </a:prstGeom>
          <a:solidFill>
            <a:schemeClr val="bg1">
              <a:lumMod val="9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8" name="Rectangle: Rounded Corners 98">
            <a:extLst>
              <a:ext uri="{FF2B5EF4-FFF2-40B4-BE49-F238E27FC236}">
                <a16:creationId xmlns:a16="http://schemas.microsoft.com/office/drawing/2014/main" id="{791E05DF-8981-4E53-D22E-3FE08F24AB23}"/>
              </a:ext>
            </a:extLst>
          </p:cNvPr>
          <p:cNvSpPr/>
          <p:nvPr/>
        </p:nvSpPr>
        <p:spPr>
          <a:xfrm>
            <a:off x="8665934" y="2387512"/>
            <a:ext cx="3327700" cy="3169600"/>
          </a:xfrm>
          <a:prstGeom prst="roundRect">
            <a:avLst>
              <a:gd name="adj" fmla="val 3068"/>
            </a:avLst>
          </a:prstGeom>
          <a:noFill/>
          <a:ln>
            <a:solidFill>
              <a:schemeClr val="bg1">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a:p>
        </p:txBody>
      </p:sp>
      <p:sp>
        <p:nvSpPr>
          <p:cNvPr id="10" name="Rectangle: Rounded Corners 91">
            <a:extLst>
              <a:ext uri="{FF2B5EF4-FFF2-40B4-BE49-F238E27FC236}">
                <a16:creationId xmlns:a16="http://schemas.microsoft.com/office/drawing/2014/main" id="{4224A96C-777D-71A2-1512-F9BFEC510F99}"/>
              </a:ext>
            </a:extLst>
          </p:cNvPr>
          <p:cNvSpPr/>
          <p:nvPr/>
        </p:nvSpPr>
        <p:spPr>
          <a:xfrm>
            <a:off x="8734654" y="2588553"/>
            <a:ext cx="3184418" cy="787048"/>
          </a:xfrm>
          <a:prstGeom prst="roundRect">
            <a:avLst>
              <a:gd name="adj" fmla="val 710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11" name="TextBox 10">
            <a:extLst>
              <a:ext uri="{FF2B5EF4-FFF2-40B4-BE49-F238E27FC236}">
                <a16:creationId xmlns:a16="http://schemas.microsoft.com/office/drawing/2014/main" id="{CA5D9386-7B8B-3DEF-3DD3-089B91F0BD3F}"/>
              </a:ext>
            </a:extLst>
          </p:cNvPr>
          <p:cNvSpPr txBox="1"/>
          <p:nvPr/>
        </p:nvSpPr>
        <p:spPr>
          <a:xfrm>
            <a:off x="5630298" y="2641593"/>
            <a:ext cx="895746" cy="769441"/>
          </a:xfrm>
          <a:prstGeom prst="rect">
            <a:avLst/>
          </a:prstGeom>
          <a:noFill/>
        </p:spPr>
        <p:txBody>
          <a:bodyPr wrap="square" rtlCol="0">
            <a:spAutoFit/>
          </a:bodyPr>
          <a:lstStyle/>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phone</a:t>
            </a:r>
          </a:p>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100" b="1" dirty="0" err="1">
                <a:latin typeface="Consolas" panose="020B0609020204030204" pitchFamily="49" charset="0"/>
                <a:ea typeface="Linux Libertine" panose="02000503000000000000" pitchFamily="2" charset="0"/>
                <a:cs typeface="Linux Libertine" panose="02000503000000000000" pitchFamily="2" charset="0"/>
              </a:rPr>
              <a:t>wifi</a:t>
            </a:r>
            <a:endParaRPr lang="en-US" altLang="zh-CN" sz="1100" b="1" dirty="0">
              <a:latin typeface="Consolas" panose="020B0609020204030204" pitchFamily="49" charset="0"/>
              <a:ea typeface="Linux Libertine" panose="02000503000000000000" pitchFamily="2" charset="0"/>
              <a:cs typeface="Linux Libertine" panose="02000503000000000000" pitchFamily="2" charset="0"/>
            </a:endParaRPr>
          </a:p>
          <a:p>
            <a:r>
              <a:rPr lang="en-US" altLang="zh-CN" sz="1100" b="1" dirty="0">
                <a:latin typeface="Consolas" panose="020B0609020204030204" pitchFamily="49" charset="0"/>
                <a:ea typeface="Linux Libertine" panose="02000503000000000000" pitchFamily="2" charset="0"/>
                <a:cs typeface="Linux Libertine" panose="02000503000000000000" pitchFamily="2" charset="0"/>
              </a:rPr>
              <a:t>  package</a:t>
            </a:r>
          </a:p>
          <a:p>
            <a:r>
              <a:rPr lang="en-SG" altLang="zh-CN" sz="1100" b="1" dirty="0">
                <a:latin typeface="Linux Libertine" panose="02000503000000000000" pitchFamily="2" charset="0"/>
                <a:ea typeface="Linux Libertine" panose="02000503000000000000" pitchFamily="2" charset="0"/>
                <a:cs typeface="Linux Libertine" panose="02000503000000000000" pitchFamily="2" charset="0"/>
              </a:rPr>
              <a:t>… …</a:t>
            </a:r>
          </a:p>
        </p:txBody>
      </p:sp>
      <p:sp>
        <p:nvSpPr>
          <p:cNvPr id="12" name="TextBox 11">
            <a:extLst>
              <a:ext uri="{FF2B5EF4-FFF2-40B4-BE49-F238E27FC236}">
                <a16:creationId xmlns:a16="http://schemas.microsoft.com/office/drawing/2014/main" id="{F5879A7B-FE13-DEF5-2BAE-9F46E7E33B0D}"/>
              </a:ext>
            </a:extLst>
          </p:cNvPr>
          <p:cNvSpPr txBox="1"/>
          <p:nvPr/>
        </p:nvSpPr>
        <p:spPr>
          <a:xfrm>
            <a:off x="6601460" y="2648421"/>
            <a:ext cx="1580074" cy="600164"/>
          </a:xfrm>
          <a:prstGeom prst="rect">
            <a:avLst/>
          </a:prstGeom>
          <a:noFill/>
        </p:spPr>
        <p:txBody>
          <a:bodyPr wrap="square" rtlCol="0">
            <a:spAutoFit/>
          </a:bodyPr>
          <a:lstStyle/>
          <a:p>
            <a:r>
              <a:rPr lang="en-US" altLang="zh-CN" sz="1100" b="1" dirty="0" err="1">
                <a:latin typeface="Consolas" panose="020B0609020204030204" pitchFamily="49" charset="0"/>
                <a:ea typeface="Linux Libertine" panose="02000503000000000000" pitchFamily="2" charset="0"/>
                <a:cs typeface="Linux Libertine" panose="02000503000000000000" pitchFamily="2" charset="0"/>
              </a:rPr>
              <a:t>Bluetooth_manager</a:t>
            </a:r>
            <a:endParaRPr lang="en-US" altLang="zh-CN" sz="1100" b="1" dirty="0">
              <a:latin typeface="Consolas" panose="020B0609020204030204" pitchFamily="49" charset="0"/>
              <a:ea typeface="Linux Libertine" panose="02000503000000000000" pitchFamily="2" charset="0"/>
              <a:cs typeface="Linux Libertine" panose="02000503000000000000" pitchFamily="2" charset="0"/>
            </a:endParaRPr>
          </a:p>
          <a:p>
            <a:r>
              <a:rPr lang="en-SG" altLang="zh-CN" sz="1100" b="1" dirty="0">
                <a:latin typeface="Consolas" panose="020B0609020204030204" pitchFamily="49" charset="0"/>
                <a:ea typeface="Linux Libertine" panose="02000503000000000000" pitchFamily="2" charset="0"/>
                <a:cs typeface="Linux Libertine" panose="02000503000000000000" pitchFamily="2" charset="0"/>
              </a:rPr>
              <a:t>activity</a:t>
            </a:r>
          </a:p>
          <a:p>
            <a:r>
              <a:rPr lang="en-SG" altLang="zh-CN" sz="1100" b="1" dirty="0" err="1">
                <a:latin typeface="Consolas" panose="020B0609020204030204" pitchFamily="49" charset="0"/>
                <a:ea typeface="Linux Libertine" panose="02000503000000000000" pitchFamily="2" charset="0"/>
                <a:cs typeface="Linux Libertine" panose="02000503000000000000" pitchFamily="2" charset="0"/>
              </a:rPr>
              <a:t>device_identifiers</a:t>
            </a:r>
            <a:endParaRPr lang="en-SG" altLang="zh-CN" sz="1100" b="1" dirty="0">
              <a:latin typeface="Consolas" panose="020B0609020204030204" pitchFamily="49" charset="0"/>
              <a:ea typeface="Linux Libertine" panose="02000503000000000000" pitchFamily="2" charset="0"/>
              <a:cs typeface="Linux Libertine" panose="02000503000000000000" pitchFamily="2" charset="0"/>
            </a:endParaRPr>
          </a:p>
        </p:txBody>
      </p:sp>
      <p:pic>
        <p:nvPicPr>
          <p:cNvPr id="13" name="Picture 6" descr="Archiwa: bash - ultimasolution.pl">
            <a:extLst>
              <a:ext uri="{FF2B5EF4-FFF2-40B4-BE49-F238E27FC236}">
                <a16:creationId xmlns:a16="http://schemas.microsoft.com/office/drawing/2014/main" id="{6DDF78B2-1734-6A84-4B47-62E3750B928A}"/>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2725233"/>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Archiwa: bash - ultimasolution.pl">
            <a:extLst>
              <a:ext uri="{FF2B5EF4-FFF2-40B4-BE49-F238E27FC236}">
                <a16:creationId xmlns:a16="http://schemas.microsoft.com/office/drawing/2014/main" id="{F4827B1F-F3F8-CFDF-2D63-6791A9ACF2E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2905007"/>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Archiwa: bash - ultimasolution.pl">
            <a:extLst>
              <a:ext uri="{FF2B5EF4-FFF2-40B4-BE49-F238E27FC236}">
                <a16:creationId xmlns:a16="http://schemas.microsoft.com/office/drawing/2014/main" id="{D59630A9-46DC-25FE-1CCF-F15457EBCBE2}"/>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5705437" y="3067064"/>
            <a:ext cx="125515" cy="109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Archiwa: bash - ultimasolution.pl">
            <a:extLst>
              <a:ext uri="{FF2B5EF4-FFF2-40B4-BE49-F238E27FC236}">
                <a16:creationId xmlns:a16="http://schemas.microsoft.com/office/drawing/2014/main" id="{824207E3-EEDC-1835-F7EC-1FFBDB9E4BF9}"/>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2722105"/>
            <a:ext cx="129111" cy="1122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Archiwa: bash - ultimasolution.pl">
            <a:extLst>
              <a:ext uri="{FF2B5EF4-FFF2-40B4-BE49-F238E27FC236}">
                <a16:creationId xmlns:a16="http://schemas.microsoft.com/office/drawing/2014/main" id="{F49E7E24-9AB1-0AB8-9272-0737C8C5081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2905601"/>
            <a:ext cx="129111" cy="11229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Archiwa: bash - ultimasolution.pl">
            <a:extLst>
              <a:ext uri="{FF2B5EF4-FFF2-40B4-BE49-F238E27FC236}">
                <a16:creationId xmlns:a16="http://schemas.microsoft.com/office/drawing/2014/main" id="{3F8BC619-278B-DCB3-9F67-01D7FABDDF2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flipV="1">
            <a:off x="6522536" y="3063936"/>
            <a:ext cx="129111" cy="11229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F378BE2-67E6-1F87-1CCE-B950B7B07B53}"/>
              </a:ext>
            </a:extLst>
          </p:cNvPr>
          <p:cNvGrpSpPr/>
          <p:nvPr/>
        </p:nvGrpSpPr>
        <p:grpSpPr>
          <a:xfrm>
            <a:off x="5596965" y="3540853"/>
            <a:ext cx="2882852" cy="900246"/>
            <a:chOff x="6208626" y="2437810"/>
            <a:chExt cx="2882852" cy="900246"/>
          </a:xfrm>
        </p:grpSpPr>
        <p:grpSp>
          <p:nvGrpSpPr>
            <p:cNvPr id="20" name="Group 19">
              <a:extLst>
                <a:ext uri="{FF2B5EF4-FFF2-40B4-BE49-F238E27FC236}">
                  <a16:creationId xmlns:a16="http://schemas.microsoft.com/office/drawing/2014/main" id="{B89F570F-4B45-6B09-18DF-73C669BA09B3}"/>
                </a:ext>
              </a:extLst>
            </p:cNvPr>
            <p:cNvGrpSpPr/>
            <p:nvPr/>
          </p:nvGrpSpPr>
          <p:grpSpPr>
            <a:xfrm>
              <a:off x="6208626" y="2437810"/>
              <a:ext cx="2882852" cy="900246"/>
              <a:chOff x="11288612" y="557478"/>
              <a:chExt cx="2882852" cy="900246"/>
            </a:xfrm>
          </p:grpSpPr>
          <p:sp>
            <p:nvSpPr>
              <p:cNvPr id="22" name="TextBox 21">
                <a:extLst>
                  <a:ext uri="{FF2B5EF4-FFF2-40B4-BE49-F238E27FC236}">
                    <a16:creationId xmlns:a16="http://schemas.microsoft.com/office/drawing/2014/main" id="{CC995071-3F1C-237B-9F9A-5D8CECC1FEA5}"/>
                  </a:ext>
                </a:extLst>
              </p:cNvPr>
              <p:cNvSpPr txBox="1"/>
              <p:nvPr/>
            </p:nvSpPr>
            <p:spPr>
              <a:xfrm>
                <a:off x="11288612" y="557478"/>
                <a:ext cx="2882852" cy="900246"/>
              </a:xfrm>
              <a:prstGeom prst="rect">
                <a:avLst/>
              </a:prstGeom>
              <a:noFill/>
            </p:spPr>
            <p:txBody>
              <a:bodyPr wrap="square" rtlCol="0">
                <a:spAutoFit/>
              </a:bodyPr>
              <a:lstStyle/>
              <a:p>
                <a:r>
                  <a:rPr lang="en-SG" altLang="zh-CN" sz="1050" b="1" dirty="0">
                    <a:latin typeface="Consolas" panose="020B0609020204030204" pitchFamily="49" charset="0"/>
                    <a:cs typeface="Linux Libertine" panose="02000503000000000000" pitchFamily="2" charset="0"/>
                  </a:rPr>
                  <a:t>  </a:t>
                </a:r>
                <a:r>
                  <a:rPr lang="en-SG" altLang="zh-CN" sz="1000" b="1" dirty="0">
                    <a:latin typeface="Consolas" panose="020B0609020204030204" pitchFamily="49" charset="0"/>
                    <a:cs typeface="Linux Libertine" panose="02000503000000000000" pitchFamily="2" charset="0"/>
                  </a:rPr>
                  <a:t>[r</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o.serial</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os.version</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[persist.radio.volte0.iccid]: [****]</a:t>
                </a:r>
              </a:p>
              <a:p>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r>
                  <a:rPr lang="en-US" altLang="zh-CN" sz="1000" b="1" dirty="0" err="1">
                    <a:latin typeface="Consolas" panose="020B0609020204030204" pitchFamily="49" charset="0"/>
                    <a:ea typeface="Linux Libertine" panose="02000503000000000000" pitchFamily="2" charset="0"/>
                    <a:cs typeface="Linux Libertine" panose="02000503000000000000" pitchFamily="2" charset="0"/>
                  </a:rPr>
                  <a:t>gsm.network.type</a:t>
                </a:r>
                <a:r>
                  <a:rPr lang="en-US" altLang="zh-CN" sz="1000" b="1" dirty="0">
                    <a:latin typeface="Consolas" panose="020B0609020204030204" pitchFamily="49" charset="0"/>
                    <a:ea typeface="Linux Libertine" panose="02000503000000000000" pitchFamily="2" charset="0"/>
                    <a:cs typeface="Linux Libertine" panose="02000503000000000000" pitchFamily="2" charset="0"/>
                  </a:rPr>
                  <a:t>]: [*****]</a:t>
                </a:r>
              </a:p>
              <a:p>
                <a:r>
                  <a:rPr lang="en-US" altLang="zh-CN" sz="1200" b="1" dirty="0">
                    <a:latin typeface="Linux Libertine" panose="02000503000000000000" pitchFamily="2" charset="0"/>
                    <a:ea typeface="Linux Libertine" panose="02000503000000000000" pitchFamily="2" charset="0"/>
                    <a:cs typeface="Linux Libertine" panose="02000503000000000000" pitchFamily="2" charset="0"/>
                  </a:rPr>
                  <a:t>… …</a:t>
                </a:r>
                <a:endParaRPr lang="en-US" altLang="zh-CN" sz="1400" b="1"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23" name="Picture 4" descr="Black variable icon - Free black debug icons">
                <a:extLst>
                  <a:ext uri="{FF2B5EF4-FFF2-40B4-BE49-F238E27FC236}">
                    <a16:creationId xmlns:a16="http://schemas.microsoft.com/office/drawing/2014/main" id="{5298983F-DBE8-DBDE-1F6A-4FE940141D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634980"/>
                <a:ext cx="121521" cy="12152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Black variable icon - Free black debug icons">
                <a:extLst>
                  <a:ext uri="{FF2B5EF4-FFF2-40B4-BE49-F238E27FC236}">
                    <a16:creationId xmlns:a16="http://schemas.microsoft.com/office/drawing/2014/main" id="{F00366B7-F4EB-0207-2580-E2D6036143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786088"/>
                <a:ext cx="121521" cy="12152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Black variable icon - Free black debug icons">
                <a:extLst>
                  <a:ext uri="{FF2B5EF4-FFF2-40B4-BE49-F238E27FC236}">
                    <a16:creationId xmlns:a16="http://schemas.microsoft.com/office/drawing/2014/main" id="{2527B588-8113-5EBB-E904-27090DC5A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64151" y="937364"/>
                <a:ext cx="121521" cy="121521"/>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4" descr="Black variable icon - Free black debug icons">
              <a:extLst>
                <a:ext uri="{FF2B5EF4-FFF2-40B4-BE49-F238E27FC236}">
                  <a16:creationId xmlns:a16="http://schemas.microsoft.com/office/drawing/2014/main" id="{C01414BE-076D-E579-7732-2AC7BC7CF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546" y="2966756"/>
              <a:ext cx="121521" cy="12152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TextBox 25">
            <a:extLst>
              <a:ext uri="{FF2B5EF4-FFF2-40B4-BE49-F238E27FC236}">
                <a16:creationId xmlns:a16="http://schemas.microsoft.com/office/drawing/2014/main" id="{AD4CC968-48DA-B7D1-3C36-D847E36D6433}"/>
              </a:ext>
            </a:extLst>
          </p:cNvPr>
          <p:cNvSpPr txBox="1"/>
          <p:nvPr/>
        </p:nvSpPr>
        <p:spPr>
          <a:xfrm>
            <a:off x="9069041" y="2577091"/>
            <a:ext cx="2556792" cy="338554"/>
          </a:xfrm>
          <a:prstGeom prst="rect">
            <a:avLst/>
          </a:prstGeom>
          <a:noFill/>
        </p:spPr>
        <p:txBody>
          <a:bodyPr wrap="square" rtlCol="0">
            <a:spAutoFit/>
          </a:bodyPr>
          <a:lstStyle/>
          <a:p>
            <a:r>
              <a:rPr lang="en-US" sz="1600" b="1" dirty="0">
                <a:latin typeface="Linux Libertine" panose="02000503000000000000" pitchFamily="2" charset="0"/>
                <a:ea typeface="Linux Libertine" panose="02000503000000000000" pitchFamily="2" charset="0"/>
                <a:cs typeface="Linux Libertine" panose="02000503000000000000" pitchFamily="2" charset="0"/>
              </a:rPr>
              <a:t>Test all service interfaces</a:t>
            </a:r>
          </a:p>
        </p:txBody>
      </p:sp>
      <p:pic>
        <p:nvPicPr>
          <p:cNvPr id="27" name="Graphic 26" descr="Robot Hand outline">
            <a:extLst>
              <a:ext uri="{FF2B5EF4-FFF2-40B4-BE49-F238E27FC236}">
                <a16:creationId xmlns:a16="http://schemas.microsoft.com/office/drawing/2014/main" id="{7BB7D2D7-AE65-64A5-7F01-114ED7C6D9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87142" y="2644109"/>
            <a:ext cx="237492" cy="209721"/>
          </a:xfrm>
          <a:prstGeom prst="rect">
            <a:avLst/>
          </a:prstGeom>
        </p:spPr>
      </p:pic>
      <p:sp>
        <p:nvSpPr>
          <p:cNvPr id="28" name="Rectangle 27">
            <a:extLst>
              <a:ext uri="{FF2B5EF4-FFF2-40B4-BE49-F238E27FC236}">
                <a16:creationId xmlns:a16="http://schemas.microsoft.com/office/drawing/2014/main" id="{1FEB3DEC-8C15-C2D3-B86D-08BA395E33C1}"/>
              </a:ext>
            </a:extLst>
          </p:cNvPr>
          <p:cNvSpPr/>
          <p:nvPr/>
        </p:nvSpPr>
        <p:spPr>
          <a:xfrm>
            <a:off x="5491812" y="2441712"/>
            <a:ext cx="2467606"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dirty="0">
                <a:solidFill>
                  <a:schemeClr val="tx1"/>
                </a:solidFill>
                <a:effectLst/>
                <a:latin typeface="Consolas" panose="020B0609020204030204" pitchFamily="49" charset="0"/>
              </a:rPr>
              <a:t>$ </a:t>
            </a:r>
            <a:r>
              <a:rPr lang="en-SG" sz="1200" b="1" i="0" dirty="0" err="1">
                <a:solidFill>
                  <a:schemeClr val="tx1"/>
                </a:solidFill>
                <a:effectLst/>
                <a:latin typeface="Consolas" panose="020B0609020204030204" pitchFamily="49" charset="0"/>
              </a:rPr>
              <a:t>adb</a:t>
            </a:r>
            <a:r>
              <a:rPr lang="en-SG" sz="1200" b="1" i="0" dirty="0">
                <a:solidFill>
                  <a:schemeClr val="tx1"/>
                </a:solidFill>
                <a:effectLst/>
                <a:latin typeface="Consolas" panose="020B0609020204030204" pitchFamily="49" charset="0"/>
              </a:rPr>
              <a:t> shell service list</a:t>
            </a:r>
            <a:endParaRPr lang="en-SG" sz="1200" b="1" dirty="0">
              <a:solidFill>
                <a:schemeClr val="tx1"/>
              </a:solidFill>
              <a:latin typeface="Consolas" panose="020B0609020204030204" pitchFamily="49" charset="0"/>
            </a:endParaRPr>
          </a:p>
        </p:txBody>
      </p:sp>
      <p:sp>
        <p:nvSpPr>
          <p:cNvPr id="29" name="Rectangle 28">
            <a:extLst>
              <a:ext uri="{FF2B5EF4-FFF2-40B4-BE49-F238E27FC236}">
                <a16:creationId xmlns:a16="http://schemas.microsoft.com/office/drawing/2014/main" id="{28BB620B-B6F8-3111-BC04-10AF9AF689C7}"/>
              </a:ext>
            </a:extLst>
          </p:cNvPr>
          <p:cNvSpPr/>
          <p:nvPr/>
        </p:nvSpPr>
        <p:spPr>
          <a:xfrm>
            <a:off x="5491812" y="3387329"/>
            <a:ext cx="2467606" cy="196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dirty="0">
                <a:solidFill>
                  <a:schemeClr val="tx1"/>
                </a:solidFill>
                <a:effectLst/>
                <a:latin typeface="Consolas" panose="020B0609020204030204" pitchFamily="49" charset="0"/>
              </a:rPr>
              <a:t>$ </a:t>
            </a:r>
            <a:r>
              <a:rPr lang="en-SG" sz="1200" b="1" i="0" dirty="0" err="1">
                <a:solidFill>
                  <a:schemeClr val="tx1"/>
                </a:solidFill>
                <a:effectLst/>
                <a:latin typeface="Consolas" panose="020B0609020204030204" pitchFamily="49" charset="0"/>
              </a:rPr>
              <a:t>adb</a:t>
            </a:r>
            <a:r>
              <a:rPr lang="en-SG" sz="1200" b="1" i="0" dirty="0">
                <a:solidFill>
                  <a:schemeClr val="tx1"/>
                </a:solidFill>
                <a:effectLst/>
                <a:latin typeface="Consolas" panose="020B0609020204030204" pitchFamily="49" charset="0"/>
              </a:rPr>
              <a:t> shell </a:t>
            </a:r>
            <a:r>
              <a:rPr lang="en-SG" sz="1200" b="1" i="0" dirty="0" err="1">
                <a:solidFill>
                  <a:schemeClr val="tx1"/>
                </a:solidFill>
                <a:effectLst/>
                <a:latin typeface="Consolas" panose="020B0609020204030204" pitchFamily="49" charset="0"/>
              </a:rPr>
              <a:t>getprop</a:t>
            </a:r>
            <a:endParaRPr lang="en-SG" sz="1200" b="1" dirty="0">
              <a:solidFill>
                <a:schemeClr val="tx1"/>
              </a:solidFill>
              <a:latin typeface="Consolas" panose="020B0609020204030204" pitchFamily="49" charset="0"/>
            </a:endParaRPr>
          </a:p>
        </p:txBody>
      </p:sp>
      <p:sp>
        <p:nvSpPr>
          <p:cNvPr id="30" name="Rectangle 29">
            <a:extLst>
              <a:ext uri="{FF2B5EF4-FFF2-40B4-BE49-F238E27FC236}">
                <a16:creationId xmlns:a16="http://schemas.microsoft.com/office/drawing/2014/main" id="{AD17AFD1-5BD4-CF13-1044-83DA5B022645}"/>
              </a:ext>
            </a:extLst>
          </p:cNvPr>
          <p:cNvSpPr/>
          <p:nvPr/>
        </p:nvSpPr>
        <p:spPr>
          <a:xfrm>
            <a:off x="5484601" y="4476846"/>
            <a:ext cx="2963181"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/global</a:t>
            </a:r>
            <a:endParaRPr lang="en-SG" sz="1200" b="1" spc="-70" dirty="0">
              <a:solidFill>
                <a:schemeClr val="tx1"/>
              </a:solidFill>
              <a:latin typeface="Consolas" panose="020B0609020204030204" pitchFamily="49" charset="0"/>
            </a:endParaRPr>
          </a:p>
        </p:txBody>
      </p:sp>
      <p:sp>
        <p:nvSpPr>
          <p:cNvPr id="31" name="Rectangle: Rounded Corners 170">
            <a:extLst>
              <a:ext uri="{FF2B5EF4-FFF2-40B4-BE49-F238E27FC236}">
                <a16:creationId xmlns:a16="http://schemas.microsoft.com/office/drawing/2014/main" id="{FC3433C4-C077-E246-622E-CF98E0E73F17}"/>
              </a:ext>
            </a:extLst>
          </p:cNvPr>
          <p:cNvSpPr/>
          <p:nvPr/>
        </p:nvSpPr>
        <p:spPr>
          <a:xfrm>
            <a:off x="8734653" y="3458511"/>
            <a:ext cx="3184417" cy="778537"/>
          </a:xfrm>
          <a:prstGeom prst="roundRect">
            <a:avLst>
              <a:gd name="adj" fmla="val 468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32" name="TextBox 31">
            <a:extLst>
              <a:ext uri="{FF2B5EF4-FFF2-40B4-BE49-F238E27FC236}">
                <a16:creationId xmlns:a16="http://schemas.microsoft.com/office/drawing/2014/main" id="{1EFC7DDD-B657-F088-8992-CA4901A3BB2D}"/>
              </a:ext>
            </a:extLst>
          </p:cNvPr>
          <p:cNvSpPr txBox="1"/>
          <p:nvPr/>
        </p:nvSpPr>
        <p:spPr>
          <a:xfrm>
            <a:off x="9046496" y="3462098"/>
            <a:ext cx="2725553" cy="338554"/>
          </a:xfrm>
          <a:prstGeom prst="rect">
            <a:avLst/>
          </a:prstGeom>
          <a:noFill/>
        </p:spPr>
        <p:txBody>
          <a:bodyPr wrap="square" rtlCol="0">
            <a:spAutoFit/>
          </a:bodyPr>
          <a:lstStyle/>
          <a:p>
            <a:r>
              <a:rPr lang="en-US" altLang="zh-CN" sz="1600" b="1" dirty="0">
                <a:latin typeface="Linux Libertine" panose="02000503000000000000" pitchFamily="2" charset="0"/>
                <a:ea typeface="Linux Libertine" panose="02000503000000000000" pitchFamily="2" charset="0"/>
                <a:cs typeface="Linux Libertine" panose="02000503000000000000" pitchFamily="2" charset="0"/>
              </a:rPr>
              <a:t>E</a:t>
            </a:r>
            <a:r>
              <a:rPr lang="en-US" sz="1600" b="1" dirty="0">
                <a:latin typeface="Linux Libertine" panose="02000503000000000000" pitchFamily="2" charset="0"/>
                <a:ea typeface="Linux Libertine" panose="02000503000000000000" pitchFamily="2" charset="0"/>
                <a:cs typeface="Linux Libertine" panose="02000503000000000000" pitchFamily="2" charset="0"/>
              </a:rPr>
              <a:t>numerate all properties</a:t>
            </a:r>
          </a:p>
        </p:txBody>
      </p:sp>
      <p:pic>
        <p:nvPicPr>
          <p:cNvPr id="33" name="Picture 32">
            <a:extLst>
              <a:ext uri="{FF2B5EF4-FFF2-40B4-BE49-F238E27FC236}">
                <a16:creationId xmlns:a16="http://schemas.microsoft.com/office/drawing/2014/main" id="{4F09BE12-546F-80B9-4A37-0AEB8987591E}"/>
              </a:ext>
            </a:extLst>
          </p:cNvPr>
          <p:cNvPicPr>
            <a:picLocks noChangeAspect="1"/>
          </p:cNvPicPr>
          <p:nvPr/>
        </p:nvPicPr>
        <p:blipFill>
          <a:blip r:embed="rId7"/>
          <a:stretch>
            <a:fillRect/>
          </a:stretch>
        </p:blipFill>
        <p:spPr>
          <a:xfrm>
            <a:off x="8856019" y="3523493"/>
            <a:ext cx="252214" cy="229766"/>
          </a:xfrm>
          <a:prstGeom prst="rect">
            <a:avLst/>
          </a:prstGeom>
        </p:spPr>
      </p:pic>
      <p:grpSp>
        <p:nvGrpSpPr>
          <p:cNvPr id="34" name="Group 33">
            <a:extLst>
              <a:ext uri="{FF2B5EF4-FFF2-40B4-BE49-F238E27FC236}">
                <a16:creationId xmlns:a16="http://schemas.microsoft.com/office/drawing/2014/main" id="{65C12A97-42FA-345A-B026-6B3D94C2D920}"/>
              </a:ext>
            </a:extLst>
          </p:cNvPr>
          <p:cNvGrpSpPr/>
          <p:nvPr/>
        </p:nvGrpSpPr>
        <p:grpSpPr>
          <a:xfrm>
            <a:off x="8770141" y="3783776"/>
            <a:ext cx="3114707" cy="417557"/>
            <a:chOff x="3880894" y="6228233"/>
            <a:chExt cx="3917361" cy="422696"/>
          </a:xfrm>
          <a:noFill/>
        </p:grpSpPr>
        <p:sp>
          <p:nvSpPr>
            <p:cNvPr id="35" name="Rectangle: Rounded Corners 19">
              <a:extLst>
                <a:ext uri="{FF2B5EF4-FFF2-40B4-BE49-F238E27FC236}">
                  <a16:creationId xmlns:a16="http://schemas.microsoft.com/office/drawing/2014/main" id="{45B88823-1BB3-0C18-198E-9C5AE28280EB}"/>
                </a:ext>
              </a:extLst>
            </p:cNvPr>
            <p:cNvSpPr/>
            <p:nvPr/>
          </p:nvSpPr>
          <p:spPr>
            <a:xfrm>
              <a:off x="3887867" y="6228233"/>
              <a:ext cx="3910388" cy="422696"/>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36" name="TextBox 35">
              <a:extLst>
                <a:ext uri="{FF2B5EF4-FFF2-40B4-BE49-F238E27FC236}">
                  <a16:creationId xmlns:a16="http://schemas.microsoft.com/office/drawing/2014/main" id="{EAA183DB-CAC9-0E8C-CF29-B238E88E5F6C}"/>
                </a:ext>
              </a:extLst>
            </p:cNvPr>
            <p:cNvSpPr txBox="1"/>
            <p:nvPr/>
          </p:nvSpPr>
          <p:spPr>
            <a:xfrm>
              <a:off x="3880894" y="6289625"/>
              <a:ext cx="3912588" cy="311565"/>
            </a:xfrm>
            <a:prstGeom prst="rect">
              <a:avLst/>
            </a:prstGeom>
            <a:grpFill/>
          </p:spPr>
          <p:txBody>
            <a:bodyPr wrap="square" rtlCol="0">
              <a:spAutoFit/>
            </a:bodyPr>
            <a:lstStyle/>
            <a:p>
              <a:pPr algn="ctr"/>
              <a:r>
                <a:rPr lang="en-US" altLang="zh-CN" sz="1400" spc="-50" dirty="0" err="1">
                  <a:latin typeface="Consolas" panose="020B0609020204030204" pitchFamily="49" charset="0"/>
                </a:rPr>
                <a:t>System.getProperty</a:t>
              </a:r>
              <a:r>
                <a:rPr lang="en-US" altLang="zh-CN" sz="1400" spc="-50" dirty="0">
                  <a:latin typeface="Consolas" panose="020B0609020204030204" pitchFamily="49" charset="0"/>
                </a:rPr>
                <a:t>(“</a:t>
              </a:r>
              <a:r>
                <a:rPr lang="en-US" altLang="zh-CN" sz="1400" b="1" spc="-50" dirty="0" err="1">
                  <a:latin typeface="Consolas" panose="020B0609020204030204" pitchFamily="49" charset="0"/>
                </a:rPr>
                <a:t>prop_name</a:t>
              </a:r>
              <a:r>
                <a:rPr lang="en-US" altLang="zh-CN" sz="1400" spc="-50" dirty="0">
                  <a:latin typeface="Consolas" panose="020B0609020204030204" pitchFamily="49" charset="0"/>
                </a:rPr>
                <a:t>”)</a:t>
              </a:r>
              <a:r>
                <a:rPr lang="zh-CN" altLang="en-US" sz="1400" spc="-50" dirty="0">
                  <a:latin typeface="Consolas" panose="020B0609020204030204" pitchFamily="49" charset="0"/>
                </a:rPr>
                <a:t> </a:t>
              </a:r>
              <a:endParaRPr lang="en-US" altLang="zh-CN" sz="1400" spc="-50" dirty="0">
                <a:latin typeface="Consolas" panose="020B0609020204030204" pitchFamily="49" charset="0"/>
              </a:endParaRPr>
            </a:p>
          </p:txBody>
        </p:sp>
      </p:grpSp>
      <p:sp>
        <p:nvSpPr>
          <p:cNvPr id="37" name="Rectangle: Rounded Corners 182">
            <a:extLst>
              <a:ext uri="{FF2B5EF4-FFF2-40B4-BE49-F238E27FC236}">
                <a16:creationId xmlns:a16="http://schemas.microsoft.com/office/drawing/2014/main" id="{3B584BDF-3135-632A-7215-2F4B90C4721B}"/>
              </a:ext>
            </a:extLst>
          </p:cNvPr>
          <p:cNvSpPr/>
          <p:nvPr/>
        </p:nvSpPr>
        <p:spPr>
          <a:xfrm>
            <a:off x="8734653" y="4315173"/>
            <a:ext cx="3184417" cy="1156999"/>
          </a:xfrm>
          <a:prstGeom prst="roundRect">
            <a:avLst>
              <a:gd name="adj" fmla="val 4688"/>
            </a:avLst>
          </a:prstGeom>
          <a:no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p>
        </p:txBody>
      </p:sp>
      <p:sp>
        <p:nvSpPr>
          <p:cNvPr id="38" name="TextBox 37">
            <a:extLst>
              <a:ext uri="{FF2B5EF4-FFF2-40B4-BE49-F238E27FC236}">
                <a16:creationId xmlns:a16="http://schemas.microsoft.com/office/drawing/2014/main" id="{9FD284C4-A799-DC7E-30DA-9DC8E0094F8C}"/>
              </a:ext>
            </a:extLst>
          </p:cNvPr>
          <p:cNvSpPr txBox="1"/>
          <p:nvPr/>
        </p:nvSpPr>
        <p:spPr>
          <a:xfrm>
            <a:off x="9042057" y="4334625"/>
            <a:ext cx="2936710" cy="307777"/>
          </a:xfrm>
          <a:prstGeom prst="rect">
            <a:avLst/>
          </a:prstGeom>
          <a:noFill/>
        </p:spPr>
        <p:txBody>
          <a:bodyPr wrap="square" rtlCol="0">
            <a:spAutoFit/>
          </a:bodyPr>
          <a:lstStyle/>
          <a:p>
            <a:r>
              <a:rPr lang="en-US" sz="1350" b="1" dirty="0">
                <a:latin typeface="Linux Libertine" panose="02000503000000000000" pitchFamily="2" charset="0"/>
                <a:ea typeface="Linux Libertine" panose="02000503000000000000" pitchFamily="2" charset="0"/>
                <a:cs typeface="Linux Libertine" panose="02000503000000000000" pitchFamily="2" charset="0"/>
              </a:rPr>
              <a:t>Query all keys via settings </a:t>
            </a:r>
            <a:r>
              <a:rPr lang="en-US" altLang="zh-CN" sz="1350" b="1" dirty="0">
                <a:latin typeface="Linux Libertine" panose="02000503000000000000" pitchFamily="2" charset="0"/>
                <a:ea typeface="Linux Libertine" panose="02000503000000000000" pitchFamily="2" charset="0"/>
                <a:cs typeface="Linux Libertine" panose="02000503000000000000" pitchFamily="2" charset="0"/>
              </a:rPr>
              <a:t>Provider</a:t>
            </a:r>
            <a:endParaRPr lang="en-US" sz="1350" b="1" dirty="0">
              <a:latin typeface="Linux Libertine" panose="02000503000000000000" pitchFamily="2" charset="0"/>
              <a:ea typeface="Linux Libertine" panose="02000503000000000000" pitchFamily="2" charset="0"/>
              <a:cs typeface="Linux Libertine" panose="02000503000000000000" pitchFamily="2" charset="0"/>
            </a:endParaRPr>
          </a:p>
        </p:txBody>
      </p:sp>
      <p:pic>
        <p:nvPicPr>
          <p:cNvPr id="39" name="Picture 38">
            <a:extLst>
              <a:ext uri="{FF2B5EF4-FFF2-40B4-BE49-F238E27FC236}">
                <a16:creationId xmlns:a16="http://schemas.microsoft.com/office/drawing/2014/main" id="{FD2FA1D1-73D7-1775-F71B-3842CEA7D44B}"/>
              </a:ext>
            </a:extLst>
          </p:cNvPr>
          <p:cNvPicPr>
            <a:picLocks noChangeAspect="1"/>
          </p:cNvPicPr>
          <p:nvPr/>
        </p:nvPicPr>
        <p:blipFill>
          <a:blip r:embed="rId8"/>
          <a:stretch>
            <a:fillRect/>
          </a:stretch>
        </p:blipFill>
        <p:spPr>
          <a:xfrm>
            <a:off x="8870563" y="4365226"/>
            <a:ext cx="234992" cy="221458"/>
          </a:xfrm>
          <a:prstGeom prst="rect">
            <a:avLst/>
          </a:prstGeom>
        </p:spPr>
      </p:pic>
      <p:grpSp>
        <p:nvGrpSpPr>
          <p:cNvPr id="40" name="Group 39">
            <a:extLst>
              <a:ext uri="{FF2B5EF4-FFF2-40B4-BE49-F238E27FC236}">
                <a16:creationId xmlns:a16="http://schemas.microsoft.com/office/drawing/2014/main" id="{E34EFC8A-A0FD-0A3A-7855-FC5D5CBB2A9F}"/>
              </a:ext>
            </a:extLst>
          </p:cNvPr>
          <p:cNvGrpSpPr/>
          <p:nvPr/>
        </p:nvGrpSpPr>
        <p:grpSpPr>
          <a:xfrm>
            <a:off x="8692824" y="4634851"/>
            <a:ext cx="3302526" cy="786664"/>
            <a:chOff x="4198432" y="6330968"/>
            <a:chExt cx="3812602" cy="507944"/>
          </a:xfrm>
          <a:noFill/>
        </p:grpSpPr>
        <p:sp>
          <p:nvSpPr>
            <p:cNvPr id="41" name="Rectangle: Rounded Corners 19">
              <a:extLst>
                <a:ext uri="{FF2B5EF4-FFF2-40B4-BE49-F238E27FC236}">
                  <a16:creationId xmlns:a16="http://schemas.microsoft.com/office/drawing/2014/main" id="{E44215C9-4055-C4C8-96BB-BF75A87ED137}"/>
                </a:ext>
              </a:extLst>
            </p:cNvPr>
            <p:cNvSpPr/>
            <p:nvPr/>
          </p:nvSpPr>
          <p:spPr>
            <a:xfrm>
              <a:off x="4287160" y="6343392"/>
              <a:ext cx="3591927" cy="495520"/>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42" name="TextBox 41">
              <a:extLst>
                <a:ext uri="{FF2B5EF4-FFF2-40B4-BE49-F238E27FC236}">
                  <a16:creationId xmlns:a16="http://schemas.microsoft.com/office/drawing/2014/main" id="{EDC24DC6-5E0F-89D3-2C05-9A8578D80EFE}"/>
                </a:ext>
              </a:extLst>
            </p:cNvPr>
            <p:cNvSpPr txBox="1"/>
            <p:nvPr/>
          </p:nvSpPr>
          <p:spPr>
            <a:xfrm>
              <a:off x="4198432" y="6330968"/>
              <a:ext cx="3812602" cy="495043"/>
            </a:xfrm>
            <a:prstGeom prst="rect">
              <a:avLst/>
            </a:prstGeom>
            <a:grpFill/>
          </p:spPr>
          <p:txBody>
            <a:bodyPr wrap="square" rtlCol="0">
              <a:spAutoFit/>
            </a:bodyPr>
            <a:lstStyle/>
            <a:p>
              <a:pPr algn="ctr">
                <a:lnSpc>
                  <a:spcPct val="125000"/>
                </a:lnSpc>
              </a:pPr>
              <a:r>
                <a:rPr lang="en-US" altLang="zh-CN" sz="1200" spc="-20" dirty="0" err="1">
                  <a:latin typeface="Consolas" panose="020B0609020204030204" pitchFamily="49" charset="0"/>
                </a:rPr>
                <a:t>Settings.System.getString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a:p>
              <a:pPr algn="ctr">
                <a:lnSpc>
                  <a:spcPct val="125000"/>
                </a:lnSpc>
              </a:pPr>
              <a:r>
                <a:rPr lang="en-US" altLang="zh-CN" sz="1200" spc="-20" dirty="0" err="1">
                  <a:latin typeface="Consolas" panose="020B0609020204030204" pitchFamily="49" charset="0"/>
                </a:rPr>
                <a:t>Settings.Global.getString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a:p>
              <a:pPr algn="ctr">
                <a:lnSpc>
                  <a:spcPct val="125000"/>
                </a:lnSpc>
              </a:pPr>
              <a:r>
                <a:rPr lang="en-US" altLang="zh-CN" sz="1200" spc="-20" dirty="0" err="1">
                  <a:latin typeface="Consolas" panose="020B0609020204030204" pitchFamily="49" charset="0"/>
                </a:rPr>
                <a:t>Settings.Secure.getString</a:t>
              </a:r>
              <a:r>
                <a:rPr lang="en-US" altLang="zh-CN" sz="1200" spc="-20" dirty="0">
                  <a:latin typeface="Consolas" panose="020B0609020204030204" pitchFamily="49" charset="0"/>
                </a:rPr>
                <a:t>(“</a:t>
              </a:r>
              <a:r>
                <a:rPr lang="en-US" altLang="zh-CN" sz="1200" b="1" spc="-20" dirty="0" err="1">
                  <a:latin typeface="Consolas" panose="020B0609020204030204" pitchFamily="49" charset="0"/>
                </a:rPr>
                <a:t>key_name</a:t>
              </a:r>
              <a:r>
                <a:rPr lang="en-US" altLang="zh-CN" sz="1200" spc="-20" dirty="0">
                  <a:latin typeface="Consolas" panose="020B0609020204030204" pitchFamily="49" charset="0"/>
                </a:rPr>
                <a:t>”)</a:t>
              </a:r>
            </a:p>
          </p:txBody>
        </p:sp>
      </p:grpSp>
      <p:sp>
        <p:nvSpPr>
          <p:cNvPr id="44" name="Rectangle 43">
            <a:extLst>
              <a:ext uri="{FF2B5EF4-FFF2-40B4-BE49-F238E27FC236}">
                <a16:creationId xmlns:a16="http://schemas.microsoft.com/office/drawing/2014/main" id="{520DE422-6088-B54D-FA83-DDD4CF486218}"/>
              </a:ext>
            </a:extLst>
          </p:cNvPr>
          <p:cNvSpPr/>
          <p:nvPr/>
        </p:nvSpPr>
        <p:spPr>
          <a:xfrm>
            <a:off x="5473192" y="4851175"/>
            <a:ext cx="2945555"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/secure</a:t>
            </a:r>
            <a:endParaRPr lang="en-SG" sz="1200" b="1" spc="-70" dirty="0">
              <a:solidFill>
                <a:schemeClr val="tx1"/>
              </a:solidFill>
              <a:latin typeface="Consolas" panose="020B0609020204030204" pitchFamily="49" charset="0"/>
            </a:endParaRPr>
          </a:p>
        </p:txBody>
      </p:sp>
      <p:sp>
        <p:nvSpPr>
          <p:cNvPr id="45" name="Rectangle 44">
            <a:extLst>
              <a:ext uri="{FF2B5EF4-FFF2-40B4-BE49-F238E27FC236}">
                <a16:creationId xmlns:a16="http://schemas.microsoft.com/office/drawing/2014/main" id="{814B55D2-0AE8-B67F-497F-DF78C1A8BB76}"/>
              </a:ext>
            </a:extLst>
          </p:cNvPr>
          <p:cNvSpPr/>
          <p:nvPr/>
        </p:nvSpPr>
        <p:spPr>
          <a:xfrm>
            <a:off x="5473192" y="5205450"/>
            <a:ext cx="2959608"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SG" sz="1200" b="1" i="0" spc="-70" dirty="0">
                <a:solidFill>
                  <a:schemeClr val="tx1"/>
                </a:solidFill>
                <a:effectLst/>
                <a:latin typeface="Consolas" panose="020B0609020204030204" pitchFamily="49" charset="0"/>
              </a:rPr>
              <a:t>$ </a:t>
            </a:r>
            <a:r>
              <a:rPr lang="en-SG" sz="1200" b="1" i="0" spc="-70" dirty="0" err="1">
                <a:solidFill>
                  <a:schemeClr val="tx1"/>
                </a:solidFill>
                <a:effectLst/>
                <a:latin typeface="Consolas" panose="020B0609020204030204" pitchFamily="49" charset="0"/>
              </a:rPr>
              <a:t>adb</a:t>
            </a:r>
            <a:r>
              <a:rPr lang="en-SG" sz="1200" b="1" i="0" spc="-70" dirty="0">
                <a:solidFill>
                  <a:schemeClr val="tx1"/>
                </a:solidFill>
                <a:effectLst/>
                <a:latin typeface="Consolas" panose="020B0609020204030204" pitchFamily="49" charset="0"/>
              </a:rPr>
              <a:t> </a:t>
            </a:r>
            <a:r>
              <a:rPr lang="en-US" sz="1200" b="1" i="0" spc="-70" dirty="0">
                <a:solidFill>
                  <a:schemeClr val="tx1"/>
                </a:solidFill>
                <a:effectLst/>
                <a:latin typeface="Consolas" panose="020B0609020204030204" pitchFamily="49" charset="0"/>
              </a:rPr>
              <a:t>shell content query –</a:t>
            </a:r>
            <a:r>
              <a:rPr lang="en-US" sz="1200" b="1" i="0" spc="-70" dirty="0" err="1">
                <a:solidFill>
                  <a:schemeClr val="tx1"/>
                </a:solidFill>
                <a:effectLst/>
                <a:latin typeface="Consolas" panose="020B0609020204030204" pitchFamily="49" charset="0"/>
              </a:rPr>
              <a:t>uri</a:t>
            </a:r>
            <a:r>
              <a:rPr lang="en-US" sz="1200" b="1" i="0" spc="-70" dirty="0">
                <a:solidFill>
                  <a:schemeClr val="tx1"/>
                </a:solidFill>
                <a:effectLst/>
                <a:latin typeface="Consolas" panose="020B0609020204030204" pitchFamily="49" charset="0"/>
              </a:rPr>
              <a:t> </a:t>
            </a:r>
            <a:r>
              <a:rPr lang="en-US" sz="1200" b="1" spc="-70" dirty="0">
                <a:solidFill>
                  <a:schemeClr val="tx1"/>
                </a:solidFill>
                <a:latin typeface="Consolas" panose="020B0609020204030204" pitchFamily="49" charset="0"/>
              </a:rPr>
              <a:t>		</a:t>
            </a:r>
            <a:r>
              <a:rPr lang="en-US" sz="1200" b="1" i="0" spc="-70" dirty="0">
                <a:solidFill>
                  <a:schemeClr val="tx1"/>
                </a:solidFill>
                <a:effectLst/>
                <a:latin typeface="Consolas" panose="020B0609020204030204" pitchFamily="49" charset="0"/>
              </a:rPr>
              <a:t>content:/settings</a:t>
            </a:r>
            <a:r>
              <a:rPr lang="en-US" altLang="zh-CN" sz="1200" b="1" i="0" spc="-70" dirty="0">
                <a:solidFill>
                  <a:schemeClr val="tx1"/>
                </a:solidFill>
                <a:effectLst/>
                <a:latin typeface="Consolas" panose="020B0609020204030204" pitchFamily="49" charset="0"/>
              </a:rPr>
              <a:t>/system</a:t>
            </a:r>
            <a:endParaRPr lang="en-SG" sz="1200" b="1" spc="-70" dirty="0">
              <a:solidFill>
                <a:schemeClr val="tx1"/>
              </a:solidFill>
              <a:latin typeface="Consolas" panose="020B0609020204030204" pitchFamily="49" charset="0"/>
            </a:endParaRPr>
          </a:p>
        </p:txBody>
      </p:sp>
      <p:cxnSp>
        <p:nvCxnSpPr>
          <p:cNvPr id="46" name="Connector: Elbow 247">
            <a:extLst>
              <a:ext uri="{FF2B5EF4-FFF2-40B4-BE49-F238E27FC236}">
                <a16:creationId xmlns:a16="http://schemas.microsoft.com/office/drawing/2014/main" id="{DCC6D772-C342-5160-51B8-9BF908476A22}"/>
              </a:ext>
            </a:extLst>
          </p:cNvPr>
          <p:cNvCxnSpPr>
            <a:cxnSpLocks/>
            <a:stCxn id="7" idx="3"/>
            <a:endCxn id="10" idx="1"/>
          </p:cNvCxnSpPr>
          <p:nvPr/>
        </p:nvCxnSpPr>
        <p:spPr>
          <a:xfrm flipV="1">
            <a:off x="8389481" y="2982077"/>
            <a:ext cx="345173" cy="990234"/>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251">
            <a:extLst>
              <a:ext uri="{FF2B5EF4-FFF2-40B4-BE49-F238E27FC236}">
                <a16:creationId xmlns:a16="http://schemas.microsoft.com/office/drawing/2014/main" id="{0105BC00-9BBB-C41F-37FF-C66DBC8DA837}"/>
              </a:ext>
            </a:extLst>
          </p:cNvPr>
          <p:cNvCxnSpPr>
            <a:cxnSpLocks/>
            <a:stCxn id="7" idx="3"/>
          </p:cNvCxnSpPr>
          <p:nvPr/>
        </p:nvCxnSpPr>
        <p:spPr>
          <a:xfrm flipV="1">
            <a:off x="8389481" y="3965994"/>
            <a:ext cx="350887" cy="6317"/>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254">
            <a:extLst>
              <a:ext uri="{FF2B5EF4-FFF2-40B4-BE49-F238E27FC236}">
                <a16:creationId xmlns:a16="http://schemas.microsoft.com/office/drawing/2014/main" id="{F6C481B9-E4D0-1E38-9617-AB0CC72A76DA}"/>
              </a:ext>
            </a:extLst>
          </p:cNvPr>
          <p:cNvCxnSpPr>
            <a:cxnSpLocks/>
            <a:stCxn id="7" idx="3"/>
            <a:endCxn id="37" idx="1"/>
          </p:cNvCxnSpPr>
          <p:nvPr/>
        </p:nvCxnSpPr>
        <p:spPr>
          <a:xfrm>
            <a:off x="8389481" y="3972311"/>
            <a:ext cx="345172" cy="921362"/>
          </a:xfrm>
          <a:prstGeom prst="bentConnector3">
            <a:avLst>
              <a:gd name="adj1" fmla="val 50000"/>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FACA958-EA05-9387-6AA7-94D7C35B9830}"/>
              </a:ext>
            </a:extLst>
          </p:cNvPr>
          <p:cNvGrpSpPr/>
          <p:nvPr/>
        </p:nvGrpSpPr>
        <p:grpSpPr>
          <a:xfrm>
            <a:off x="8707713" y="2888844"/>
            <a:ext cx="3290171" cy="461665"/>
            <a:chOff x="4191539" y="6366732"/>
            <a:chExt cx="3821126" cy="563174"/>
          </a:xfrm>
          <a:noFill/>
        </p:grpSpPr>
        <p:sp>
          <p:nvSpPr>
            <p:cNvPr id="50" name="Rectangle: Rounded Corners 19">
              <a:extLst>
                <a:ext uri="{FF2B5EF4-FFF2-40B4-BE49-F238E27FC236}">
                  <a16:creationId xmlns:a16="http://schemas.microsoft.com/office/drawing/2014/main" id="{ACD520DE-27A3-220F-538A-F153FA8D4541}"/>
                </a:ext>
              </a:extLst>
            </p:cNvPr>
            <p:cNvSpPr/>
            <p:nvPr/>
          </p:nvSpPr>
          <p:spPr>
            <a:xfrm>
              <a:off x="4264046" y="6371759"/>
              <a:ext cx="3617344" cy="544329"/>
            </a:xfrm>
            <a:prstGeom prst="roundRect">
              <a:avLst>
                <a:gd name="adj" fmla="val 4074"/>
              </a:avLst>
            </a:prstGeom>
            <a:grp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800" dirty="0"/>
            </a:p>
          </p:txBody>
        </p:sp>
        <p:sp>
          <p:nvSpPr>
            <p:cNvPr id="51" name="TextBox 50">
              <a:extLst>
                <a:ext uri="{FF2B5EF4-FFF2-40B4-BE49-F238E27FC236}">
                  <a16:creationId xmlns:a16="http://schemas.microsoft.com/office/drawing/2014/main" id="{63D25049-9CB6-6B56-3647-F594BEAD682B}"/>
                </a:ext>
              </a:extLst>
            </p:cNvPr>
            <p:cNvSpPr txBox="1"/>
            <p:nvPr/>
          </p:nvSpPr>
          <p:spPr>
            <a:xfrm>
              <a:off x="4191539" y="6366732"/>
              <a:ext cx="3821126" cy="563174"/>
            </a:xfrm>
            <a:prstGeom prst="rect">
              <a:avLst/>
            </a:prstGeom>
            <a:grpFill/>
          </p:spPr>
          <p:txBody>
            <a:bodyPr wrap="square" rtlCol="0">
              <a:spAutoFit/>
            </a:bodyPr>
            <a:lstStyle/>
            <a:p>
              <a:r>
                <a:rPr lang="en-US" altLang="zh-CN" sz="1200" dirty="0">
                  <a:latin typeface="Consolas" panose="020B0609020204030204" pitchFamily="49" charset="0"/>
                </a:rPr>
                <a:t>(</a:t>
              </a:r>
              <a:r>
                <a:rPr lang="en-US" altLang="zh-CN" sz="1200" dirty="0" err="1">
                  <a:latin typeface="Consolas" panose="020B0609020204030204" pitchFamily="49" charset="0"/>
                </a:rPr>
                <a:t>Ibinder</a:t>
              </a:r>
              <a:r>
                <a:rPr lang="en-US" altLang="zh-CN" sz="1200" dirty="0">
                  <a:latin typeface="Consolas" panose="020B0609020204030204" pitchFamily="49" charset="0"/>
                </a:rPr>
                <a:t>)</a:t>
              </a:r>
              <a:r>
                <a:rPr lang="en-US" altLang="zh-CN" sz="1200" dirty="0" err="1">
                  <a:latin typeface="Consolas" panose="020B0609020204030204" pitchFamily="49" charset="0"/>
                </a:rPr>
                <a:t>getMethod</a:t>
              </a:r>
              <a:r>
                <a:rPr lang="en-US" altLang="zh-CN" sz="1200" dirty="0">
                  <a:latin typeface="Consolas" panose="020B0609020204030204" pitchFamily="49" charset="0"/>
                </a:rPr>
                <a:t>(“</a:t>
              </a:r>
              <a:r>
                <a:rPr lang="en-US" altLang="zh-CN" sz="1200" dirty="0" err="1">
                  <a:latin typeface="Consolas" panose="020B0609020204030204" pitchFamily="49" charset="0"/>
                </a:rPr>
                <a:t>getService</a:t>
              </a:r>
              <a:r>
                <a:rPr lang="en-US" altLang="zh-CN" sz="1200" dirty="0">
                  <a:latin typeface="Consolas" panose="020B0609020204030204" pitchFamily="49" charset="0"/>
                </a:rPr>
                <a:t>”,</a:t>
              </a:r>
              <a:r>
                <a:rPr lang="zh-CN" altLang="en-US" sz="1200" dirty="0">
                  <a:latin typeface="Consolas" panose="020B0609020204030204" pitchFamily="49" charset="0"/>
                </a:rPr>
                <a:t> </a:t>
              </a:r>
              <a:r>
                <a:rPr lang="en-US" altLang="zh-CN" sz="1200" dirty="0">
                  <a:latin typeface="Consolas" panose="020B0609020204030204" pitchFamily="49" charset="0"/>
                </a:rPr>
                <a:t>…)</a:t>
              </a:r>
            </a:p>
            <a:p>
              <a:r>
                <a:rPr lang="en-US" altLang="zh-CN" sz="1200" dirty="0">
                  <a:latin typeface="Consolas" panose="020B0609020204030204" pitchFamily="49" charset="0"/>
                </a:rPr>
                <a:t>        </a:t>
              </a:r>
              <a:r>
                <a:rPr lang="en-SG" altLang="zh-CN" sz="1200" dirty="0">
                  <a:latin typeface="Consolas" panose="020B0609020204030204" pitchFamily="49" charset="0"/>
                </a:rPr>
                <a:t>.</a:t>
              </a:r>
              <a:r>
                <a:rPr lang="en-US" altLang="zh-CN" sz="1200" dirty="0">
                  <a:latin typeface="Consolas" panose="020B0609020204030204" pitchFamily="49" charset="0"/>
                </a:rPr>
                <a:t>invoke(null,</a:t>
              </a:r>
              <a:r>
                <a:rPr lang="zh-CN" altLang="en-US" sz="1200" dirty="0">
                  <a:latin typeface="Consolas" panose="020B0609020204030204" pitchFamily="49" charset="0"/>
                </a:rPr>
                <a:t> </a:t>
              </a:r>
              <a:r>
                <a:rPr lang="en-US" altLang="zh-CN" sz="1200" dirty="0">
                  <a:latin typeface="Consolas" panose="020B0609020204030204" pitchFamily="49" charset="0"/>
                </a:rPr>
                <a:t>“</a:t>
              </a:r>
              <a:r>
                <a:rPr lang="en-US" altLang="zh-CN" sz="1200" b="1" i="1" dirty="0" err="1">
                  <a:latin typeface="Consolas" panose="020B0609020204030204" pitchFamily="49" charset="0"/>
                </a:rPr>
                <a:t>serviceName</a:t>
              </a:r>
              <a:r>
                <a:rPr lang="en-US" altLang="zh-CN" sz="1200" dirty="0">
                  <a:latin typeface="Consolas" panose="020B0609020204030204" pitchFamily="49" charset="0"/>
                </a:rPr>
                <a:t>”)</a:t>
              </a:r>
            </a:p>
          </p:txBody>
        </p:sp>
      </p:grpSp>
    </p:spTree>
    <p:extLst>
      <p:ext uri="{BB962C8B-B14F-4D97-AF65-F5344CB8AC3E}">
        <p14:creationId xmlns:p14="http://schemas.microsoft.com/office/powerpoint/2010/main" val="2236593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18</a:t>
            </a:fld>
            <a:endParaRPr lang="en-US" altLang="en-US"/>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6726641" cy="3631763"/>
          </a:xfrm>
          <a:prstGeom prst="rect">
            <a:avLst/>
          </a:prstGeom>
          <a:noFill/>
        </p:spPr>
        <p:txBody>
          <a:bodyPr wrap="square" rtlCol="0">
            <a:spAutoFit/>
          </a:bodyPr>
          <a:lstStyle/>
          <a:p>
            <a:pPr>
              <a:spcAft>
                <a:spcPts val="1200"/>
              </a:spcAft>
            </a:pPr>
            <a:r>
              <a:rPr lang="en-US" sz="2000" dirty="0">
                <a:latin typeface="+mn-lt"/>
              </a:rPr>
              <a:t>U2-I2 adopts a two-step approach to pinpoint unknown or OEM-defined UUIs</a:t>
            </a:r>
          </a:p>
          <a:p>
            <a:pPr marL="342900" indent="-342900">
              <a:spcAft>
                <a:spcPts val="1200"/>
              </a:spcAft>
              <a:buFont typeface="+mj-lt"/>
              <a:buAutoNum type="arabicParenR"/>
            </a:pPr>
            <a:r>
              <a:rPr lang="en-US" sz="2000" dirty="0">
                <a:latin typeface="+mn-lt"/>
              </a:rPr>
              <a:t>Filtering</a:t>
            </a:r>
          </a:p>
          <a:p>
            <a:pPr marL="800100" lvl="1" indent="-342900">
              <a:spcAft>
                <a:spcPts val="1200"/>
              </a:spcAft>
              <a:buFont typeface="Arial" panose="020B0604020202020204" pitchFamily="34" charset="0"/>
              <a:buChar char="•"/>
            </a:pPr>
            <a:r>
              <a:rPr lang="en-US" sz="2000" dirty="0">
                <a:latin typeface="+mn-lt"/>
              </a:rPr>
              <a:t>Excludes values of insufficient size (e.g., 4 hex-digit)</a:t>
            </a:r>
          </a:p>
          <a:p>
            <a:pPr marL="342900" indent="-342900">
              <a:spcAft>
                <a:spcPts val="1200"/>
              </a:spcAft>
              <a:buFont typeface="+mj-lt"/>
              <a:buAutoNum type="arabicParenR"/>
            </a:pPr>
            <a:r>
              <a:rPr lang="en-US" sz="2000" dirty="0">
                <a:latin typeface="+mn-lt"/>
              </a:rPr>
              <a:t>Differential Analysis</a:t>
            </a:r>
          </a:p>
          <a:p>
            <a:pPr marL="800100" lvl="1" indent="-342900">
              <a:spcAft>
                <a:spcPts val="1200"/>
              </a:spcAft>
              <a:buFont typeface="Arial" panose="020B0604020202020204" pitchFamily="34" charset="0"/>
              <a:buChar char="•"/>
            </a:pPr>
            <a:r>
              <a:rPr lang="en-US" sz="2000" dirty="0">
                <a:latin typeface="+mn-lt"/>
              </a:rPr>
              <a:t>Excludes values that are same across devices</a:t>
            </a:r>
          </a:p>
          <a:p>
            <a:pPr marL="800100" lvl="1" indent="-342900">
              <a:spcAft>
                <a:spcPts val="1200"/>
              </a:spcAft>
              <a:buFont typeface="Arial" panose="020B0604020202020204" pitchFamily="34" charset="0"/>
              <a:buChar char="•"/>
            </a:pPr>
            <a:r>
              <a:rPr lang="en-US" sz="2000" dirty="0">
                <a:latin typeface="+mn-lt"/>
              </a:rPr>
              <a:t>Excludes values that are changed after factory reset</a:t>
            </a:r>
          </a:p>
        </p:txBody>
      </p:sp>
      <p:grpSp>
        <p:nvGrpSpPr>
          <p:cNvPr id="17" name="Group 16">
            <a:extLst>
              <a:ext uri="{FF2B5EF4-FFF2-40B4-BE49-F238E27FC236}">
                <a16:creationId xmlns:a16="http://schemas.microsoft.com/office/drawing/2014/main" id="{3E02C491-6514-B2BC-08D2-01D7AEAEF770}"/>
              </a:ext>
            </a:extLst>
          </p:cNvPr>
          <p:cNvGrpSpPr/>
          <p:nvPr/>
        </p:nvGrpSpPr>
        <p:grpSpPr>
          <a:xfrm>
            <a:off x="8969419" y="3702938"/>
            <a:ext cx="1582159" cy="1676667"/>
            <a:chOff x="13607220" y="1504191"/>
            <a:chExt cx="1739485" cy="1843390"/>
          </a:xfrm>
        </p:grpSpPr>
        <p:cxnSp>
          <p:nvCxnSpPr>
            <p:cNvPr id="18" name="Connector: Elbow 17">
              <a:extLst>
                <a:ext uri="{FF2B5EF4-FFF2-40B4-BE49-F238E27FC236}">
                  <a16:creationId xmlns:a16="http://schemas.microsoft.com/office/drawing/2014/main" id="{3943B519-828E-0695-09B0-16945E74A3EE}"/>
                </a:ext>
              </a:extLst>
            </p:cNvPr>
            <p:cNvCxnSpPr>
              <a:cxnSpLocks/>
              <a:stCxn id="29" idx="3"/>
            </p:cNvCxnSpPr>
            <p:nvPr/>
          </p:nvCxnSpPr>
          <p:spPr>
            <a:xfrm flipV="1">
              <a:off x="14525494" y="2481511"/>
              <a:ext cx="538369" cy="433696"/>
            </a:xfrm>
            <a:prstGeom prst="bentConnector3">
              <a:avLst>
                <a:gd name="adj1" fmla="val 99981"/>
              </a:avLst>
            </a:prstGeom>
          </p:spPr>
          <p:style>
            <a:lnRef idx="1">
              <a:schemeClr val="dk1"/>
            </a:lnRef>
            <a:fillRef idx="0">
              <a:schemeClr val="dk1"/>
            </a:fillRef>
            <a:effectRef idx="0">
              <a:schemeClr val="dk1"/>
            </a:effectRef>
            <a:fontRef idx="minor">
              <a:schemeClr val="tx1"/>
            </a:fontRef>
          </p:style>
        </p:cxnSp>
        <p:cxnSp>
          <p:nvCxnSpPr>
            <p:cNvPr id="19" name="Connector: Elbow 18">
              <a:extLst>
                <a:ext uri="{FF2B5EF4-FFF2-40B4-BE49-F238E27FC236}">
                  <a16:creationId xmlns:a16="http://schemas.microsoft.com/office/drawing/2014/main" id="{962CB92C-6691-0FC3-28E4-5AD8B34E22B7}"/>
                </a:ext>
              </a:extLst>
            </p:cNvPr>
            <p:cNvCxnSpPr>
              <a:cxnSpLocks/>
            </p:cNvCxnSpPr>
            <p:nvPr/>
          </p:nvCxnSpPr>
          <p:spPr>
            <a:xfrm rot="16200000" flipH="1">
              <a:off x="14785465" y="2076019"/>
              <a:ext cx="391336" cy="182708"/>
            </a:xfrm>
            <a:prstGeom prst="bentConnector3">
              <a:avLst>
                <a:gd name="adj1" fmla="val 712"/>
              </a:avLst>
            </a:prstGeom>
          </p:spPr>
          <p:style>
            <a:lnRef idx="1">
              <a:schemeClr val="dk1"/>
            </a:lnRef>
            <a:fillRef idx="0">
              <a:schemeClr val="dk1"/>
            </a:fillRef>
            <a:effectRef idx="0">
              <a:schemeClr val="dk1"/>
            </a:effectRef>
            <a:fontRef idx="minor">
              <a:schemeClr val="tx1"/>
            </a:fontRef>
          </p:style>
        </p:cxnSp>
        <p:cxnSp>
          <p:nvCxnSpPr>
            <p:cNvPr id="20" name="Connector: Elbow 19">
              <a:extLst>
                <a:ext uri="{FF2B5EF4-FFF2-40B4-BE49-F238E27FC236}">
                  <a16:creationId xmlns:a16="http://schemas.microsoft.com/office/drawing/2014/main" id="{BAC60C82-A9BA-1B91-310B-8B2F198239C7}"/>
                </a:ext>
              </a:extLst>
            </p:cNvPr>
            <p:cNvCxnSpPr>
              <a:cxnSpLocks/>
              <a:stCxn id="22" idx="3"/>
            </p:cNvCxnSpPr>
            <p:nvPr/>
          </p:nvCxnSpPr>
          <p:spPr>
            <a:xfrm flipV="1">
              <a:off x="14517925" y="1904893"/>
              <a:ext cx="356812" cy="356842"/>
            </a:xfrm>
            <a:prstGeom prst="bentConnector2">
              <a:avLst/>
            </a:prstGeom>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86A4DDC3-3498-4A17-68AE-09C20280F8F0}"/>
                </a:ext>
              </a:extLst>
            </p:cNvPr>
            <p:cNvCxnSpPr>
              <a:cxnSpLocks/>
              <a:stCxn id="24" idx="3"/>
            </p:cNvCxnSpPr>
            <p:nvPr/>
          </p:nvCxnSpPr>
          <p:spPr>
            <a:xfrm>
              <a:off x="14517924" y="1753102"/>
              <a:ext cx="356813" cy="302872"/>
            </a:xfrm>
            <a:prstGeom prst="bentConnector3">
              <a:avLst>
                <a:gd name="adj1" fmla="val 101387"/>
              </a:avLst>
            </a:prstGeom>
          </p:spPr>
          <p:style>
            <a:lnRef idx="1">
              <a:schemeClr val="dk1"/>
            </a:lnRef>
            <a:fillRef idx="0">
              <a:schemeClr val="dk1"/>
            </a:fillRef>
            <a:effectRef idx="0">
              <a:schemeClr val="dk1"/>
            </a:effectRef>
            <a:fontRef idx="minor">
              <a:schemeClr val="tx1"/>
            </a:fontRef>
          </p:style>
        </p:cxnSp>
        <p:pic>
          <p:nvPicPr>
            <p:cNvPr id="22" name="Graphic 21" descr="Smart Phone with solid fill">
              <a:extLst>
                <a:ext uri="{FF2B5EF4-FFF2-40B4-BE49-F238E27FC236}">
                  <a16:creationId xmlns:a16="http://schemas.microsoft.com/office/drawing/2014/main" id="{E6A428D5-7010-CFB0-7FDB-5FD7CC2B38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3" y="2012824"/>
              <a:ext cx="351672" cy="497821"/>
            </a:xfrm>
            <a:prstGeom prst="rect">
              <a:avLst/>
            </a:prstGeom>
          </p:spPr>
        </p:pic>
        <p:grpSp>
          <p:nvGrpSpPr>
            <p:cNvPr id="23" name="Group 22">
              <a:extLst>
                <a:ext uri="{FF2B5EF4-FFF2-40B4-BE49-F238E27FC236}">
                  <a16:creationId xmlns:a16="http://schemas.microsoft.com/office/drawing/2014/main" id="{CE63F4B3-AD9D-254C-7FE8-47AFBC9BF3BC}"/>
                </a:ext>
              </a:extLst>
            </p:cNvPr>
            <p:cNvGrpSpPr/>
            <p:nvPr/>
          </p:nvGrpSpPr>
          <p:grpSpPr>
            <a:xfrm rot="16200000">
              <a:off x="14866260" y="2176851"/>
              <a:ext cx="406058" cy="554833"/>
              <a:chOff x="10253395" y="3499359"/>
              <a:chExt cx="406058" cy="554833"/>
            </a:xfrm>
          </p:grpSpPr>
          <p:sp>
            <p:nvSpPr>
              <p:cNvPr id="36" name="Oval 35">
                <a:extLst>
                  <a:ext uri="{FF2B5EF4-FFF2-40B4-BE49-F238E27FC236}">
                    <a16:creationId xmlns:a16="http://schemas.microsoft.com/office/drawing/2014/main" id="{509FA04D-E8C5-119D-B737-9B7122849192}"/>
                  </a:ext>
                </a:extLst>
              </p:cNvPr>
              <p:cNvSpPr/>
              <p:nvPr/>
            </p:nvSpPr>
            <p:spPr>
              <a:xfrm>
                <a:off x="10343527"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7" name="TextBox 36">
                <a:extLst>
                  <a:ext uri="{FF2B5EF4-FFF2-40B4-BE49-F238E27FC236}">
                    <a16:creationId xmlns:a16="http://schemas.microsoft.com/office/drawing/2014/main" id="{E524775C-3AD1-1F4D-44D5-27EEB6D7D748}"/>
                  </a:ext>
                </a:extLst>
              </p:cNvPr>
              <p:cNvSpPr txBox="1"/>
              <p:nvPr/>
            </p:nvSpPr>
            <p:spPr>
              <a:xfrm rot="5400000">
                <a:off x="10179007" y="3573747"/>
                <a:ext cx="554833" cy="406058"/>
              </a:xfrm>
              <a:prstGeom prst="rect">
                <a:avLst/>
              </a:prstGeom>
              <a:noFill/>
            </p:spPr>
            <p:txBody>
              <a:bodyPr wrap="square" rtlCol="0">
                <a:spAutoFit/>
              </a:bodyPr>
              <a:lstStyle/>
              <a:p>
                <a:pPr algn="ctr"/>
                <a:r>
                  <a:rPr lang="zh-CN" altLang="en-US" sz="1800" b="1" dirty="0">
                    <a:solidFill>
                      <a:srgbClr val="FF0000"/>
                    </a:solidFill>
                  </a:rPr>
                  <a:t>≠</a:t>
                </a:r>
                <a:endParaRPr lang="en-SG" sz="1800" b="1" dirty="0">
                  <a:solidFill>
                    <a:srgbClr val="FF0000"/>
                  </a:solidFill>
                </a:endParaRPr>
              </a:p>
            </p:txBody>
          </p:sp>
        </p:grpSp>
        <p:pic>
          <p:nvPicPr>
            <p:cNvPr id="24" name="Graphic 23" descr="Smart Phone with solid fill">
              <a:extLst>
                <a:ext uri="{FF2B5EF4-FFF2-40B4-BE49-F238E27FC236}">
                  <a16:creationId xmlns:a16="http://schemas.microsoft.com/office/drawing/2014/main" id="{163B275C-BBF1-47A9-D3A3-79915C4928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4679" r="14679"/>
            <a:stretch/>
          </p:blipFill>
          <p:spPr>
            <a:xfrm>
              <a:off x="14166252" y="1504191"/>
              <a:ext cx="351672" cy="497821"/>
            </a:xfrm>
            <a:prstGeom prst="rect">
              <a:avLst/>
            </a:prstGeom>
          </p:spPr>
        </p:pic>
        <p:grpSp>
          <p:nvGrpSpPr>
            <p:cNvPr id="25" name="Group 24">
              <a:extLst>
                <a:ext uri="{FF2B5EF4-FFF2-40B4-BE49-F238E27FC236}">
                  <a16:creationId xmlns:a16="http://schemas.microsoft.com/office/drawing/2014/main" id="{2C62C98E-4A64-6F7C-A20D-0FD37B765B21}"/>
                </a:ext>
              </a:extLst>
            </p:cNvPr>
            <p:cNvGrpSpPr/>
            <p:nvPr/>
          </p:nvGrpSpPr>
          <p:grpSpPr>
            <a:xfrm rot="16200000">
              <a:off x="14657136" y="1691600"/>
              <a:ext cx="439896" cy="554833"/>
              <a:chOff x="10476337" y="3502140"/>
              <a:chExt cx="439896" cy="554833"/>
            </a:xfrm>
          </p:grpSpPr>
          <p:sp>
            <p:nvSpPr>
              <p:cNvPr id="34" name="Oval 33">
                <a:extLst>
                  <a:ext uri="{FF2B5EF4-FFF2-40B4-BE49-F238E27FC236}">
                    <a16:creationId xmlns:a16="http://schemas.microsoft.com/office/drawing/2014/main" id="{F03E47A4-A8CB-72B5-75A8-5F400287AD23}"/>
                  </a:ext>
                </a:extLst>
              </p:cNvPr>
              <p:cNvSpPr/>
              <p:nvPr/>
            </p:nvSpPr>
            <p:spPr>
              <a:xfrm>
                <a:off x="10562608" y="3657609"/>
                <a:ext cx="240613" cy="24061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600"/>
              </a:p>
            </p:txBody>
          </p:sp>
          <p:sp>
            <p:nvSpPr>
              <p:cNvPr id="35" name="TextBox 34">
                <a:extLst>
                  <a:ext uri="{FF2B5EF4-FFF2-40B4-BE49-F238E27FC236}">
                    <a16:creationId xmlns:a16="http://schemas.microsoft.com/office/drawing/2014/main" id="{6047A1E4-6A41-AD7B-8FD4-81A6F04806A3}"/>
                  </a:ext>
                </a:extLst>
              </p:cNvPr>
              <p:cNvSpPr txBox="1"/>
              <p:nvPr/>
            </p:nvSpPr>
            <p:spPr>
              <a:xfrm rot="5400000">
                <a:off x="10418868" y="3559609"/>
                <a:ext cx="554833" cy="439896"/>
              </a:xfrm>
              <a:prstGeom prst="rect">
                <a:avLst/>
              </a:prstGeom>
              <a:noFill/>
            </p:spPr>
            <p:txBody>
              <a:bodyPr wrap="square" rtlCol="0">
                <a:spAutoFit/>
              </a:bodyPr>
              <a:lstStyle/>
              <a:p>
                <a:pPr algn="ctr"/>
                <a:r>
                  <a:rPr lang="en-SG" sz="2000" b="1" dirty="0">
                    <a:solidFill>
                      <a:srgbClr val="00B050"/>
                    </a:solidFill>
                  </a:rPr>
                  <a:t>=</a:t>
                </a:r>
              </a:p>
            </p:txBody>
          </p:sp>
        </p:grpSp>
        <p:sp>
          <p:nvSpPr>
            <p:cNvPr id="26" name="TextBox 25">
              <a:extLst>
                <a:ext uri="{FF2B5EF4-FFF2-40B4-BE49-F238E27FC236}">
                  <a16:creationId xmlns:a16="http://schemas.microsoft.com/office/drawing/2014/main" id="{993A7DB8-DD5F-00FF-05D0-941E6C9C862D}"/>
                </a:ext>
              </a:extLst>
            </p:cNvPr>
            <p:cNvSpPr txBox="1"/>
            <p:nvPr/>
          </p:nvSpPr>
          <p:spPr>
            <a:xfrm>
              <a:off x="13607220" y="2454701"/>
              <a:ext cx="14145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After factory reset</a:t>
              </a:r>
            </a:p>
          </p:txBody>
        </p:sp>
        <p:sp>
          <p:nvSpPr>
            <p:cNvPr id="28" name="TextBox 27">
              <a:extLst>
                <a:ext uri="{FF2B5EF4-FFF2-40B4-BE49-F238E27FC236}">
                  <a16:creationId xmlns:a16="http://schemas.microsoft.com/office/drawing/2014/main" id="{A53FD64E-6436-70B4-3B7F-CC519ABBB1B8}"/>
                </a:ext>
              </a:extLst>
            </p:cNvPr>
            <p:cNvSpPr txBox="1"/>
            <p:nvPr/>
          </p:nvSpPr>
          <p:spPr>
            <a:xfrm>
              <a:off x="13668803" y="3110714"/>
              <a:ext cx="1405911" cy="236867"/>
            </a:xfrm>
            <a:prstGeom prst="rect">
              <a:avLst/>
            </a:prstGeom>
            <a:noFill/>
          </p:spPr>
          <p:txBody>
            <a:bodyPr wrap="square" rtlCol="0">
              <a:spAutoFit/>
            </a:bodyPr>
            <a:lstStyle/>
            <a:p>
              <a:pPr algn="ctr"/>
              <a:r>
                <a:rPr lang="en-SG" sz="800" i="1" dirty="0">
                  <a:latin typeface="+mn-lt"/>
                  <a:ea typeface="Linux Libertine" panose="02000503000000000000" pitchFamily="2" charset="0"/>
                  <a:cs typeface="Linux Libertine" panose="02000503000000000000" pitchFamily="2" charset="0"/>
                </a:rPr>
                <a:t>Same model devices</a:t>
              </a:r>
            </a:p>
          </p:txBody>
        </p:sp>
        <p:pic>
          <p:nvPicPr>
            <p:cNvPr id="29" name="Graphic 28" descr="Smart Phone with solid fill">
              <a:extLst>
                <a:ext uri="{FF2B5EF4-FFF2-40B4-BE49-F238E27FC236}">
                  <a16:creationId xmlns:a16="http://schemas.microsoft.com/office/drawing/2014/main" id="{6C5C7B7C-CAFF-FDCE-A28D-67117F534DE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4679" r="14679"/>
            <a:stretch/>
          </p:blipFill>
          <p:spPr>
            <a:xfrm>
              <a:off x="14173822" y="2666296"/>
              <a:ext cx="351672" cy="497821"/>
            </a:xfrm>
            <a:prstGeom prst="rect">
              <a:avLst/>
            </a:prstGeom>
          </p:spPr>
        </p:pic>
        <p:sp>
          <p:nvSpPr>
            <p:cNvPr id="30" name="TextBox 29">
              <a:extLst>
                <a:ext uri="{FF2B5EF4-FFF2-40B4-BE49-F238E27FC236}">
                  <a16:creationId xmlns:a16="http://schemas.microsoft.com/office/drawing/2014/main" id="{ADDF2909-1FB6-CCBD-2F5E-E5693994508A}"/>
                </a:ext>
              </a:extLst>
            </p:cNvPr>
            <p:cNvSpPr txBox="1"/>
            <p:nvPr/>
          </p:nvSpPr>
          <p:spPr>
            <a:xfrm>
              <a:off x="14244077" y="2145120"/>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p>
          </p:txBody>
        </p:sp>
        <p:sp>
          <p:nvSpPr>
            <p:cNvPr id="31" name="TextBox 30">
              <a:extLst>
                <a:ext uri="{FF2B5EF4-FFF2-40B4-BE49-F238E27FC236}">
                  <a16:creationId xmlns:a16="http://schemas.microsoft.com/office/drawing/2014/main" id="{55755302-FB49-2E12-E869-30D2A350ADC1}"/>
                </a:ext>
              </a:extLst>
            </p:cNvPr>
            <p:cNvSpPr txBox="1"/>
            <p:nvPr/>
          </p:nvSpPr>
          <p:spPr>
            <a:xfrm>
              <a:off x="14218975" y="1573771"/>
              <a:ext cx="263107"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a:t>
              </a:r>
              <a:endParaRPr lang="en-SG" sz="1100" b="1" baseline="30000"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endParaRPr>
            </a:p>
          </p:txBody>
        </p:sp>
        <p:sp>
          <p:nvSpPr>
            <p:cNvPr id="32" name="TextBox 31">
              <a:extLst>
                <a:ext uri="{FF2B5EF4-FFF2-40B4-BE49-F238E27FC236}">
                  <a16:creationId xmlns:a16="http://schemas.microsoft.com/office/drawing/2014/main" id="{C4F1CF0F-EBA1-F561-2F45-0FDBAA179909}"/>
                </a:ext>
              </a:extLst>
            </p:cNvPr>
            <p:cNvSpPr txBox="1"/>
            <p:nvPr/>
          </p:nvSpPr>
          <p:spPr>
            <a:xfrm>
              <a:off x="14259741" y="2783919"/>
              <a:ext cx="187841" cy="287624"/>
            </a:xfrm>
            <a:prstGeom prst="rect">
              <a:avLst/>
            </a:prstGeom>
            <a:noFill/>
          </p:spPr>
          <p:txBody>
            <a:bodyPr wrap="square" rtlCol="0">
              <a:spAutoFit/>
            </a:bodyPr>
            <a:lstStyle/>
            <a:p>
              <a:pPr algn="ctr"/>
              <a:r>
                <a:rPr lang="en-SG" sz="1100" b="1" dirty="0">
                  <a:solidFill>
                    <a:schemeClr val="accent6">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B</a:t>
              </a:r>
            </a:p>
          </p:txBody>
        </p:sp>
        <p:sp>
          <p:nvSpPr>
            <p:cNvPr id="33" name="TextBox 32">
              <a:extLst>
                <a:ext uri="{FF2B5EF4-FFF2-40B4-BE49-F238E27FC236}">
                  <a16:creationId xmlns:a16="http://schemas.microsoft.com/office/drawing/2014/main" id="{8491FAFA-8FA4-D17C-F3F9-2CBA4BD498C0}"/>
                </a:ext>
              </a:extLst>
            </p:cNvPr>
            <p:cNvSpPr txBox="1"/>
            <p:nvPr/>
          </p:nvSpPr>
          <p:spPr>
            <a:xfrm>
              <a:off x="14294596" y="2115097"/>
              <a:ext cx="187841" cy="287624"/>
            </a:xfrm>
            <a:prstGeom prst="rect">
              <a:avLst/>
            </a:prstGeom>
            <a:noFill/>
          </p:spPr>
          <p:txBody>
            <a:bodyPr wrap="square" rtlCol="0">
              <a:spAutoFit/>
            </a:bodyPr>
            <a:lstStyle/>
            <a:p>
              <a:pPr algn="ctr"/>
              <a:r>
                <a:rPr lang="en-SG" sz="1100" b="1" dirty="0">
                  <a:solidFill>
                    <a:schemeClr val="accent1">
                      <a:lumMod val="75000"/>
                    </a:schemeClr>
                  </a:solidFill>
                  <a:latin typeface="Linux Libertine" panose="02000503000000000000" pitchFamily="2" charset="0"/>
                  <a:ea typeface="Linux Libertine" panose="02000503000000000000" pitchFamily="2" charset="0"/>
                  <a:cs typeface="Linux Libertine" panose="02000503000000000000" pitchFamily="2" charset="0"/>
                </a:rPr>
                <a:t>*</a:t>
              </a:r>
            </a:p>
          </p:txBody>
        </p:sp>
      </p:grpSp>
      <p:grpSp>
        <p:nvGrpSpPr>
          <p:cNvPr id="38" name="Group 37">
            <a:extLst>
              <a:ext uri="{FF2B5EF4-FFF2-40B4-BE49-F238E27FC236}">
                <a16:creationId xmlns:a16="http://schemas.microsoft.com/office/drawing/2014/main" id="{207C3FA7-32BB-EA3E-471A-F7F895AFD584}"/>
              </a:ext>
            </a:extLst>
          </p:cNvPr>
          <p:cNvGrpSpPr/>
          <p:nvPr/>
        </p:nvGrpSpPr>
        <p:grpSpPr>
          <a:xfrm>
            <a:off x="7999150" y="3683925"/>
            <a:ext cx="1031649" cy="1815882"/>
            <a:chOff x="12187306" y="4254633"/>
            <a:chExt cx="1031649" cy="1815882"/>
          </a:xfrm>
        </p:grpSpPr>
        <p:grpSp>
          <p:nvGrpSpPr>
            <p:cNvPr id="39" name="Group 38">
              <a:extLst>
                <a:ext uri="{FF2B5EF4-FFF2-40B4-BE49-F238E27FC236}">
                  <a16:creationId xmlns:a16="http://schemas.microsoft.com/office/drawing/2014/main" id="{C8BC93A2-778A-F963-4D85-11A355170004}"/>
                </a:ext>
              </a:extLst>
            </p:cNvPr>
            <p:cNvGrpSpPr/>
            <p:nvPr/>
          </p:nvGrpSpPr>
          <p:grpSpPr>
            <a:xfrm>
              <a:off x="12187306" y="4254633"/>
              <a:ext cx="1031649" cy="1815882"/>
              <a:chOff x="13051679" y="1522920"/>
              <a:chExt cx="1031649" cy="1815882"/>
            </a:xfrm>
          </p:grpSpPr>
          <p:sp>
            <p:nvSpPr>
              <p:cNvPr id="46" name="TextBox 45">
                <a:extLst>
                  <a:ext uri="{FF2B5EF4-FFF2-40B4-BE49-F238E27FC236}">
                    <a16:creationId xmlns:a16="http://schemas.microsoft.com/office/drawing/2014/main" id="{EE4271EF-39FF-B6D9-2AF8-B354C81A2BC6}"/>
                  </a:ext>
                </a:extLst>
              </p:cNvPr>
              <p:cNvSpPr txBox="1"/>
              <p:nvPr/>
            </p:nvSpPr>
            <p:spPr>
              <a:xfrm>
                <a:off x="13051679" y="1522920"/>
                <a:ext cx="830692" cy="1815882"/>
              </a:xfrm>
              <a:prstGeom prst="rect">
                <a:avLst/>
              </a:prstGeom>
              <a:noFill/>
            </p:spPr>
            <p:txBody>
              <a:bodyPr wrap="square" rtlCol="0">
                <a:spAutoFit/>
              </a:bodyPr>
              <a:lstStyle/>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rPr>
                  <a:t>***</a:t>
                </a:r>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altLang="zh-CN" sz="800" b="1" dirty="0">
                  <a:latin typeface="Walbaum Display Heavy" panose="020B0604020202020204" pitchFamily="18" charset="0"/>
                  <a:ea typeface="Linux Libertine" panose="02000503000000000000" pitchFamily="2" charset="0"/>
                  <a:cs typeface="Linux Libertine" panose="02000503000000000000" pitchFamily="2" charset="0"/>
                </a:endParaRPr>
              </a:p>
              <a:p>
                <a:r>
                  <a:rPr lang="zh-CN" altLang="en-US" sz="800" b="1" dirty="0">
                    <a:latin typeface="Walbaum Display Heavy" panose="020B0604020202020204" pitchFamily="18" charset="0"/>
                    <a:ea typeface="Linux Libertine" panose="02000503000000000000" pitchFamily="2" charset="0"/>
                    <a:cs typeface="Linux Libertine" panose="02000503000000000000" pitchFamily="2" charset="0"/>
                  </a:rPr>
                  <a:t>********</a:t>
                </a:r>
                <a:endParaRPr lang="en-SG" sz="800" b="1" dirty="0">
                  <a:latin typeface="Walbaum Display Heavy" panose="020B0604020202020204" pitchFamily="18" charset="0"/>
                  <a:ea typeface="Linux Libertine" panose="02000503000000000000" pitchFamily="2" charset="0"/>
                  <a:cs typeface="Linux Libertine" panose="02000503000000000000" pitchFamily="2" charset="0"/>
                </a:endParaRPr>
              </a:p>
            </p:txBody>
          </p:sp>
          <p:sp>
            <p:nvSpPr>
              <p:cNvPr id="47" name="Left Brace 46">
                <a:extLst>
                  <a:ext uri="{FF2B5EF4-FFF2-40B4-BE49-F238E27FC236}">
                    <a16:creationId xmlns:a16="http://schemas.microsoft.com/office/drawing/2014/main" id="{C6E3347A-A1AF-2E7F-D0EC-FE286C4C79A0}"/>
                  </a:ext>
                </a:extLst>
              </p:cNvPr>
              <p:cNvSpPr/>
              <p:nvPr/>
            </p:nvSpPr>
            <p:spPr>
              <a:xfrm flipH="1">
                <a:off x="13806757" y="1566888"/>
                <a:ext cx="81393" cy="1653498"/>
              </a:xfrm>
              <a:prstGeom prst="leftBrace">
                <a:avLst>
                  <a:gd name="adj1" fmla="val 30136"/>
                  <a:gd name="adj2" fmla="val 50196"/>
                </a:avLst>
              </a:prstGeom>
              <a:ln>
                <a:solidFill>
                  <a:schemeClr val="tx1"/>
                </a:solidFill>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SG" sz="2000"/>
              </a:p>
            </p:txBody>
          </p:sp>
          <p:cxnSp>
            <p:nvCxnSpPr>
              <p:cNvPr id="48" name="Straight Connector 47">
                <a:extLst>
                  <a:ext uri="{FF2B5EF4-FFF2-40B4-BE49-F238E27FC236}">
                    <a16:creationId xmlns:a16="http://schemas.microsoft.com/office/drawing/2014/main" id="{DEF73CAA-BB1E-DE07-1DB9-7DAE37EF29FF}"/>
                  </a:ext>
                </a:extLst>
              </p:cNvPr>
              <p:cNvCxnSpPr>
                <a:cxnSpLocks/>
              </p:cNvCxnSpPr>
              <p:nvPr/>
            </p:nvCxnSpPr>
            <p:spPr>
              <a:xfrm>
                <a:off x="13890353" y="2393637"/>
                <a:ext cx="192975" cy="0"/>
              </a:xfrm>
              <a:prstGeom prst="line">
                <a:avLst/>
              </a:prstGeom>
              <a:ln w="9525">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40" name="Straight Connector 39">
              <a:extLst>
                <a:ext uri="{FF2B5EF4-FFF2-40B4-BE49-F238E27FC236}">
                  <a16:creationId xmlns:a16="http://schemas.microsoft.com/office/drawing/2014/main" id="{DFAC421D-BDFF-F0FD-18F2-6EB7BA8E5709}"/>
                </a:ext>
              </a:extLst>
            </p:cNvPr>
            <p:cNvCxnSpPr>
              <a:cxnSpLocks/>
            </p:cNvCxnSpPr>
            <p:nvPr/>
          </p:nvCxnSpPr>
          <p:spPr>
            <a:xfrm>
              <a:off x="12265206" y="5772863"/>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01DCDF38-D234-1A6F-F3DA-101536372E92}"/>
                </a:ext>
              </a:extLst>
            </p:cNvPr>
            <p:cNvCxnSpPr>
              <a:cxnSpLocks/>
            </p:cNvCxnSpPr>
            <p:nvPr/>
          </p:nvCxnSpPr>
          <p:spPr>
            <a:xfrm>
              <a:off x="12263883" y="5531435"/>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2" name="Straight Connector 41">
              <a:extLst>
                <a:ext uri="{FF2B5EF4-FFF2-40B4-BE49-F238E27FC236}">
                  <a16:creationId xmlns:a16="http://schemas.microsoft.com/office/drawing/2014/main" id="{9D07A17F-5EDA-E1EE-14ED-652F22438E07}"/>
                </a:ext>
              </a:extLst>
            </p:cNvPr>
            <p:cNvCxnSpPr>
              <a:cxnSpLocks/>
            </p:cNvCxnSpPr>
            <p:nvPr/>
          </p:nvCxnSpPr>
          <p:spPr>
            <a:xfrm>
              <a:off x="12268645" y="4922707"/>
              <a:ext cx="209872" cy="7310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4" name="Straight Connector 43">
              <a:extLst>
                <a:ext uri="{FF2B5EF4-FFF2-40B4-BE49-F238E27FC236}">
                  <a16:creationId xmlns:a16="http://schemas.microsoft.com/office/drawing/2014/main" id="{06969B44-6688-4733-C5C9-8FDCE6F529D1}"/>
                </a:ext>
              </a:extLst>
            </p:cNvPr>
            <p:cNvCxnSpPr>
              <a:cxnSpLocks/>
            </p:cNvCxnSpPr>
            <p:nvPr/>
          </p:nvCxnSpPr>
          <p:spPr>
            <a:xfrm>
              <a:off x="12270968" y="4575632"/>
              <a:ext cx="86297" cy="41066"/>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941920CE-4E87-24F2-D1DF-AB1C7046FC9D}"/>
                </a:ext>
              </a:extLst>
            </p:cNvPr>
            <p:cNvCxnSpPr>
              <a:cxnSpLocks/>
            </p:cNvCxnSpPr>
            <p:nvPr/>
          </p:nvCxnSpPr>
          <p:spPr>
            <a:xfrm>
              <a:off x="12274117" y="5307334"/>
              <a:ext cx="117908" cy="55779"/>
            </a:xfrm>
            <a:prstGeom prst="line">
              <a:avLst/>
            </a:prstGeom>
            <a:ln w="19050">
              <a:solidFill>
                <a:srgbClr val="FF0000">
                  <a:alpha val="49020"/>
                </a:srgbClr>
              </a:solidFill>
            </a:ln>
          </p:spPr>
          <p:style>
            <a:lnRef idx="1">
              <a:schemeClr val="accent2"/>
            </a:lnRef>
            <a:fillRef idx="0">
              <a:schemeClr val="accent2"/>
            </a:fillRef>
            <a:effectRef idx="0">
              <a:schemeClr val="accent2"/>
            </a:effectRef>
            <a:fontRef idx="minor">
              <a:schemeClr val="tx1"/>
            </a:fontRef>
          </p:style>
        </p:cxnSp>
      </p:grpSp>
      <p:sp>
        <p:nvSpPr>
          <p:cNvPr id="49" name="Rectangle: Rounded Corners 48">
            <a:extLst>
              <a:ext uri="{FF2B5EF4-FFF2-40B4-BE49-F238E27FC236}">
                <a16:creationId xmlns:a16="http://schemas.microsoft.com/office/drawing/2014/main" id="{5D8E01BC-E472-C0CA-C1C1-105303E2E7A0}"/>
              </a:ext>
            </a:extLst>
          </p:cNvPr>
          <p:cNvSpPr/>
          <p:nvPr/>
        </p:nvSpPr>
        <p:spPr>
          <a:xfrm>
            <a:off x="7985468" y="3516149"/>
            <a:ext cx="722810" cy="2062153"/>
          </a:xfrm>
          <a:prstGeom prst="roundRect">
            <a:avLst>
              <a:gd name="adj" fmla="val 7796"/>
            </a:avLst>
          </a:prstGeom>
          <a:noFill/>
          <a:ln w="28575">
            <a:solidFill>
              <a:srgbClr val="033F7D">
                <a:alpha val="40000"/>
              </a:srgb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0" name="Rectangle: Rounded Corners 49">
            <a:extLst>
              <a:ext uri="{FF2B5EF4-FFF2-40B4-BE49-F238E27FC236}">
                <a16:creationId xmlns:a16="http://schemas.microsoft.com/office/drawing/2014/main" id="{0AF2B5E3-2190-7FEE-987B-365EE7534EE2}"/>
              </a:ext>
            </a:extLst>
          </p:cNvPr>
          <p:cNvSpPr/>
          <p:nvPr/>
        </p:nvSpPr>
        <p:spPr>
          <a:xfrm>
            <a:off x="9136396" y="3512409"/>
            <a:ext cx="1416962" cy="2062153"/>
          </a:xfrm>
          <a:prstGeom prst="roundRect">
            <a:avLst>
              <a:gd name="adj" fmla="val 5107"/>
            </a:avLst>
          </a:prstGeom>
          <a:noFill/>
          <a:ln w="28575">
            <a:solidFill>
              <a:schemeClr val="accent2">
                <a:lumMod val="75000"/>
                <a:alpha val="4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a:p>
        </p:txBody>
      </p:sp>
      <p:sp>
        <p:nvSpPr>
          <p:cNvPr id="51" name="TextBox 50">
            <a:extLst>
              <a:ext uri="{FF2B5EF4-FFF2-40B4-BE49-F238E27FC236}">
                <a16:creationId xmlns:a16="http://schemas.microsoft.com/office/drawing/2014/main" id="{DFD590B0-A69C-E14B-041E-C0E8B146660F}"/>
              </a:ext>
            </a:extLst>
          </p:cNvPr>
          <p:cNvSpPr txBox="1"/>
          <p:nvPr/>
        </p:nvSpPr>
        <p:spPr>
          <a:xfrm>
            <a:off x="7999150" y="5595486"/>
            <a:ext cx="722810" cy="276999"/>
          </a:xfrm>
          <a:prstGeom prst="rect">
            <a:avLst/>
          </a:prstGeom>
          <a:noFill/>
        </p:spPr>
        <p:txBody>
          <a:bodyPr wrap="square" rtlCol="0">
            <a:spAutoFit/>
          </a:bodyPr>
          <a:lstStyle/>
          <a:p>
            <a:pPr algn="ctr"/>
            <a:r>
              <a:rPr lang="en-US" sz="1200" i="1" dirty="0">
                <a:latin typeface="+mn-lt"/>
              </a:rPr>
              <a:t>Filtering</a:t>
            </a:r>
            <a:endParaRPr lang="en-AU" sz="1200" i="1" dirty="0">
              <a:latin typeface="+mn-lt"/>
            </a:endParaRPr>
          </a:p>
        </p:txBody>
      </p:sp>
      <p:sp>
        <p:nvSpPr>
          <p:cNvPr id="52" name="TextBox 51">
            <a:extLst>
              <a:ext uri="{FF2B5EF4-FFF2-40B4-BE49-F238E27FC236}">
                <a16:creationId xmlns:a16="http://schemas.microsoft.com/office/drawing/2014/main" id="{CA321BBE-2EB0-E951-60EE-51DBE9834A07}"/>
              </a:ext>
            </a:extLst>
          </p:cNvPr>
          <p:cNvSpPr txBox="1"/>
          <p:nvPr/>
        </p:nvSpPr>
        <p:spPr>
          <a:xfrm>
            <a:off x="9047285" y="5587023"/>
            <a:ext cx="1582823" cy="276999"/>
          </a:xfrm>
          <a:prstGeom prst="rect">
            <a:avLst/>
          </a:prstGeom>
          <a:noFill/>
        </p:spPr>
        <p:txBody>
          <a:bodyPr wrap="square" rtlCol="0">
            <a:spAutoFit/>
          </a:bodyPr>
          <a:lstStyle/>
          <a:p>
            <a:pPr algn="ctr"/>
            <a:r>
              <a:rPr lang="en-US" sz="1200" i="1" dirty="0">
                <a:latin typeface="+mn-lt"/>
              </a:rPr>
              <a:t>Differential Analysis</a:t>
            </a:r>
            <a:endParaRPr lang="en-AU" sz="1200" i="1" dirty="0">
              <a:latin typeface="+mn-lt"/>
            </a:endParaRPr>
          </a:p>
        </p:txBody>
      </p:sp>
      <p:sp>
        <p:nvSpPr>
          <p:cNvPr id="9" name="TextBox 8">
            <a:extLst>
              <a:ext uri="{FF2B5EF4-FFF2-40B4-BE49-F238E27FC236}">
                <a16:creationId xmlns:a16="http://schemas.microsoft.com/office/drawing/2014/main" id="{11039BD1-3724-B79F-1F91-652E0C00AD82}"/>
              </a:ext>
            </a:extLst>
          </p:cNvPr>
          <p:cNvSpPr txBox="1"/>
          <p:nvPr/>
        </p:nvSpPr>
        <p:spPr>
          <a:xfrm>
            <a:off x="909420" y="927870"/>
            <a:ext cx="6862980" cy="400110"/>
          </a:xfrm>
          <a:prstGeom prst="rect">
            <a:avLst/>
          </a:prstGeom>
          <a:noFill/>
        </p:spPr>
        <p:txBody>
          <a:bodyPr wrap="square">
            <a:spAutoFit/>
          </a:bodyPr>
          <a:lstStyle/>
          <a:p>
            <a:r>
              <a:rPr lang="en-US" altLang="zh-CN" sz="2000" dirty="0">
                <a:solidFill>
                  <a:srgbClr val="033F7D"/>
                </a:solidFill>
                <a:latin typeface="+mn-lt"/>
              </a:rPr>
              <a:t>Phase</a:t>
            </a:r>
            <a:r>
              <a:rPr lang="zh-CN" altLang="en-US" sz="2000" dirty="0">
                <a:solidFill>
                  <a:srgbClr val="033F7D"/>
                </a:solidFill>
                <a:latin typeface="+mn-lt"/>
              </a:rPr>
              <a:t> </a:t>
            </a:r>
            <a:r>
              <a:rPr lang="en-US" altLang="zh-CN" sz="2000" dirty="0">
                <a:solidFill>
                  <a:srgbClr val="033F7D"/>
                </a:solidFill>
                <a:latin typeface="+mn-lt"/>
              </a:rPr>
              <a:t>3</a:t>
            </a:r>
            <a:r>
              <a:rPr lang="zh-CN" altLang="en-US" sz="2000" dirty="0">
                <a:solidFill>
                  <a:srgbClr val="033F7D"/>
                </a:solidFill>
                <a:latin typeface="+mn-lt"/>
              </a:rPr>
              <a:t> </a:t>
            </a:r>
            <a:r>
              <a:rPr lang="en-US" altLang="zh-CN" sz="2000" dirty="0">
                <a:solidFill>
                  <a:srgbClr val="033F7D"/>
                </a:solidFill>
                <a:latin typeface="+mn-lt"/>
              </a:rPr>
              <a:t>–</a:t>
            </a:r>
            <a:r>
              <a:rPr lang="zh-CN" altLang="en-US" sz="2000" dirty="0">
                <a:solidFill>
                  <a:srgbClr val="033F7D"/>
                </a:solidFill>
                <a:latin typeface="+mn-lt"/>
              </a:rPr>
              <a:t> </a:t>
            </a:r>
            <a:r>
              <a:rPr lang="en-US" altLang="zh-CN" sz="2000" dirty="0">
                <a:solidFill>
                  <a:srgbClr val="033F7D"/>
                </a:solidFill>
                <a:latin typeface="+mn-lt"/>
              </a:rPr>
              <a:t>UUI</a:t>
            </a:r>
            <a:r>
              <a:rPr lang="zh-CN" altLang="en-US" sz="2000" dirty="0">
                <a:solidFill>
                  <a:srgbClr val="033F7D"/>
                </a:solidFill>
                <a:latin typeface="+mn-lt"/>
              </a:rPr>
              <a:t> </a:t>
            </a:r>
            <a:r>
              <a:rPr lang="en-US" altLang="zh-CN" sz="2000" dirty="0">
                <a:solidFill>
                  <a:srgbClr val="033F7D"/>
                </a:solidFill>
                <a:latin typeface="+mn-lt"/>
              </a:rPr>
              <a:t>Identification</a:t>
            </a:r>
            <a:endParaRPr lang="en-AU" sz="2000" dirty="0">
              <a:solidFill>
                <a:srgbClr val="033F7D"/>
              </a:solidFill>
              <a:latin typeface="+mn-lt"/>
            </a:endParaRPr>
          </a:p>
        </p:txBody>
      </p:sp>
      <p:sp>
        <p:nvSpPr>
          <p:cNvPr id="53" name="TextBox 52">
            <a:extLst>
              <a:ext uri="{FF2B5EF4-FFF2-40B4-BE49-F238E27FC236}">
                <a16:creationId xmlns:a16="http://schemas.microsoft.com/office/drawing/2014/main" id="{1F1D7339-82A4-94D3-AA1F-E540AF746388}"/>
              </a:ext>
            </a:extLst>
          </p:cNvPr>
          <p:cNvSpPr txBox="1"/>
          <p:nvPr/>
        </p:nvSpPr>
        <p:spPr>
          <a:xfrm>
            <a:off x="896544" y="369017"/>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
        <p:nvSpPr>
          <p:cNvPr id="54" name="TextBox 53">
            <a:extLst>
              <a:ext uri="{FF2B5EF4-FFF2-40B4-BE49-F238E27FC236}">
                <a16:creationId xmlns:a16="http://schemas.microsoft.com/office/drawing/2014/main" id="{AC245C53-5315-859E-83AE-7E309402BACE}"/>
              </a:ext>
            </a:extLst>
          </p:cNvPr>
          <p:cNvSpPr txBox="1"/>
          <p:nvPr/>
        </p:nvSpPr>
        <p:spPr>
          <a:xfrm>
            <a:off x="10995128" y="4312652"/>
            <a:ext cx="886781" cy="461665"/>
          </a:xfrm>
          <a:prstGeom prst="rect">
            <a:avLst/>
          </a:prstGeom>
          <a:noFill/>
        </p:spPr>
        <p:txBody>
          <a:bodyPr wrap="none" rtlCol="0">
            <a:spAutoFit/>
          </a:bodyPr>
          <a:lstStyle/>
          <a:p>
            <a:r>
              <a:rPr lang="en-US" altLang="zh-CN" b="1" dirty="0">
                <a:latin typeface="+mn-lt"/>
              </a:rPr>
              <a:t>UUIs</a:t>
            </a:r>
            <a:endParaRPr lang="en-US" b="1" dirty="0">
              <a:latin typeface="+mn-lt"/>
            </a:endParaRPr>
          </a:p>
        </p:txBody>
      </p:sp>
      <p:cxnSp>
        <p:nvCxnSpPr>
          <p:cNvPr id="56" name="Straight Arrow Connector 55">
            <a:extLst>
              <a:ext uri="{FF2B5EF4-FFF2-40B4-BE49-F238E27FC236}">
                <a16:creationId xmlns:a16="http://schemas.microsoft.com/office/drawing/2014/main" id="{83C45BAC-D4AC-665C-C626-3DF2CB4E0B5A}"/>
              </a:ext>
            </a:extLst>
          </p:cNvPr>
          <p:cNvCxnSpPr>
            <a:stCxn id="50" idx="3"/>
            <a:endCxn id="54" idx="1"/>
          </p:cNvCxnSpPr>
          <p:nvPr/>
        </p:nvCxnSpPr>
        <p:spPr>
          <a:xfrm flipV="1">
            <a:off x="10553358" y="4543485"/>
            <a:ext cx="441770" cy="1"/>
          </a:xfrm>
          <a:prstGeom prst="straightConnector1">
            <a:avLst/>
          </a:prstGeom>
          <a:ln w="6350">
            <a:headEnd type="none" w="med" len="med"/>
            <a:tailEnd type="arrow" w="med" len="med"/>
          </a:ln>
          <a:effectLst/>
        </p:spPr>
        <p:style>
          <a:lnRef idx="2">
            <a:schemeClr val="dk1"/>
          </a:lnRef>
          <a:fillRef idx="0">
            <a:schemeClr val="dk1"/>
          </a:fillRef>
          <a:effectRef idx="1">
            <a:schemeClr val="dk1"/>
          </a:effectRef>
          <a:fontRef idx="minor">
            <a:schemeClr val="tx1"/>
          </a:fontRef>
        </p:style>
      </p:cxnSp>
      <p:sp>
        <p:nvSpPr>
          <p:cNvPr id="2" name="Rectangular Callout 1">
            <a:extLst>
              <a:ext uri="{FF2B5EF4-FFF2-40B4-BE49-F238E27FC236}">
                <a16:creationId xmlns:a16="http://schemas.microsoft.com/office/drawing/2014/main" id="{C654994E-27C2-2972-2B2B-F967968A418D}"/>
              </a:ext>
            </a:extLst>
          </p:cNvPr>
          <p:cNvSpPr/>
          <p:nvPr/>
        </p:nvSpPr>
        <p:spPr>
          <a:xfrm>
            <a:off x="8754228" y="1365538"/>
            <a:ext cx="3082012" cy="1358501"/>
          </a:xfrm>
          <a:prstGeom prst="wedgeRectCallout">
            <a:avLst>
              <a:gd name="adj1" fmla="val -37528"/>
              <a:gd name="adj2" fmla="val 59648"/>
            </a:avLst>
          </a:prstGeom>
          <a:solidFill>
            <a:schemeClr val="bg2">
              <a:lumMod val="90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Here</a:t>
            </a:r>
            <a:r>
              <a:rPr lang="zh-CN" altLang="en-US" sz="1800" dirty="0">
                <a:solidFill>
                  <a:schemeClr val="tx1"/>
                </a:solidFill>
              </a:rPr>
              <a:t> </a:t>
            </a:r>
            <a:r>
              <a:rPr lang="en-US" altLang="zh-CN" sz="1800" dirty="0">
                <a:solidFill>
                  <a:schemeClr val="tx1"/>
                </a:solidFill>
              </a:rPr>
              <a:t>we</a:t>
            </a:r>
            <a:r>
              <a:rPr lang="zh-CN" altLang="en-US" sz="1800" dirty="0">
                <a:solidFill>
                  <a:schemeClr val="tx1"/>
                </a:solidFill>
              </a:rPr>
              <a:t> </a:t>
            </a:r>
            <a:r>
              <a:rPr lang="en-US" altLang="zh-CN" sz="1800" dirty="0">
                <a:solidFill>
                  <a:schemeClr val="tx1"/>
                </a:solidFill>
              </a:rPr>
              <a:t>assume</a:t>
            </a:r>
            <a:r>
              <a:rPr lang="zh-CN" altLang="en-US" sz="1800" dirty="0">
                <a:solidFill>
                  <a:schemeClr val="tx1"/>
                </a:solidFill>
              </a:rPr>
              <a:t> </a:t>
            </a:r>
            <a:r>
              <a:rPr lang="en-US" altLang="zh-CN" sz="1800" dirty="0">
                <a:solidFill>
                  <a:schemeClr val="tx1"/>
                </a:solidFill>
              </a:rPr>
              <a:t>all</a:t>
            </a:r>
            <a:r>
              <a:rPr lang="zh-CN" altLang="en-US" sz="1800" dirty="0">
                <a:solidFill>
                  <a:schemeClr val="tx1"/>
                </a:solidFill>
              </a:rPr>
              <a:t> </a:t>
            </a:r>
            <a:r>
              <a:rPr lang="en-US" altLang="zh-CN" sz="1800" dirty="0">
                <a:solidFill>
                  <a:schemeClr val="tx1"/>
                </a:solidFill>
              </a:rPr>
              <a:t>UUIs</a:t>
            </a:r>
            <a:r>
              <a:rPr lang="zh-CN" altLang="en-US" sz="1800" dirty="0">
                <a:solidFill>
                  <a:schemeClr val="tx1"/>
                </a:solidFill>
              </a:rPr>
              <a:t> </a:t>
            </a:r>
            <a:r>
              <a:rPr lang="en-US" altLang="zh-CN" sz="1800" dirty="0">
                <a:solidFill>
                  <a:schemeClr val="tx1"/>
                </a:solidFill>
              </a:rPr>
              <a:t>have</a:t>
            </a:r>
            <a:r>
              <a:rPr lang="zh-CN" altLang="en-US" sz="1800" dirty="0">
                <a:solidFill>
                  <a:schemeClr val="tx1"/>
                </a:solidFill>
              </a:rPr>
              <a:t> </a:t>
            </a:r>
            <a:r>
              <a:rPr lang="en-US" altLang="zh-CN" sz="1800" dirty="0">
                <a:solidFill>
                  <a:schemeClr val="tx1"/>
                </a:solidFill>
              </a:rPr>
              <a:t>fixed</a:t>
            </a:r>
            <a:r>
              <a:rPr lang="zh-CN" altLang="en-US" sz="1800" dirty="0">
                <a:solidFill>
                  <a:schemeClr val="tx1"/>
                </a:solidFill>
              </a:rPr>
              <a:t> </a:t>
            </a:r>
            <a:r>
              <a:rPr lang="en-US" altLang="zh-CN" sz="1800" dirty="0">
                <a:solidFill>
                  <a:schemeClr val="tx1"/>
                </a:solidFill>
              </a:rPr>
              <a:t>entry</a:t>
            </a:r>
            <a:r>
              <a:rPr lang="zh-CN" altLang="en-US" sz="1800" dirty="0">
                <a:solidFill>
                  <a:schemeClr val="tx1"/>
                </a:solidFill>
              </a:rPr>
              <a:t> </a:t>
            </a:r>
            <a:r>
              <a:rPr lang="en-US" altLang="zh-CN" sz="1800" dirty="0">
                <a:solidFill>
                  <a:schemeClr val="tx1"/>
                </a:solidFill>
              </a:rPr>
              <a:t>names</a:t>
            </a:r>
            <a:r>
              <a:rPr lang="zh-CN" altLang="en-US" sz="1800" dirty="0">
                <a:solidFill>
                  <a:schemeClr val="tx1"/>
                </a:solidFill>
              </a:rPr>
              <a:t> </a:t>
            </a:r>
            <a:r>
              <a:rPr lang="en-US" altLang="zh-CN" sz="1800" dirty="0">
                <a:solidFill>
                  <a:schemeClr val="tx1"/>
                </a:solidFill>
              </a:rPr>
              <a:t>that</a:t>
            </a:r>
            <a:r>
              <a:rPr lang="zh-CN" altLang="en-US" sz="1800" dirty="0">
                <a:solidFill>
                  <a:schemeClr val="tx1"/>
                </a:solidFill>
              </a:rPr>
              <a:t> </a:t>
            </a:r>
            <a:r>
              <a:rPr lang="en-US" altLang="zh-CN" sz="1800" dirty="0">
                <a:solidFill>
                  <a:schemeClr val="tx1"/>
                </a:solidFill>
              </a:rPr>
              <a:t>can</a:t>
            </a:r>
            <a:r>
              <a:rPr lang="zh-CN" altLang="en-US" sz="1800" dirty="0">
                <a:solidFill>
                  <a:schemeClr val="tx1"/>
                </a:solidFill>
              </a:rPr>
              <a:t> </a:t>
            </a:r>
            <a:r>
              <a:rPr lang="en-US" altLang="zh-CN" sz="1800" dirty="0">
                <a:solidFill>
                  <a:schemeClr val="tx1"/>
                </a:solidFill>
              </a:rPr>
              <a:t>not</a:t>
            </a:r>
            <a:r>
              <a:rPr lang="zh-CN" altLang="en-US" sz="1800" dirty="0">
                <a:solidFill>
                  <a:schemeClr val="tx1"/>
                </a:solidFill>
              </a:rPr>
              <a:t> </a:t>
            </a:r>
            <a:r>
              <a:rPr lang="en-US" altLang="zh-CN" sz="1800" dirty="0">
                <a:solidFill>
                  <a:schemeClr val="tx1"/>
                </a:solidFill>
              </a:rPr>
              <a:t>be</a:t>
            </a:r>
            <a:r>
              <a:rPr lang="zh-CN" altLang="en-US" sz="1800" dirty="0">
                <a:solidFill>
                  <a:schemeClr val="tx1"/>
                </a:solidFill>
              </a:rPr>
              <a:t> </a:t>
            </a:r>
            <a:r>
              <a:rPr lang="en-US" altLang="zh-CN" sz="1800" dirty="0">
                <a:solidFill>
                  <a:schemeClr val="tx1"/>
                </a:solidFill>
              </a:rPr>
              <a:t>changed</a:t>
            </a:r>
            <a:r>
              <a:rPr lang="zh-CN" altLang="en-US" sz="1800" dirty="0">
                <a:solidFill>
                  <a:schemeClr val="tx1"/>
                </a:solidFill>
              </a:rPr>
              <a:t> </a:t>
            </a:r>
            <a:r>
              <a:rPr lang="en-US" altLang="zh-CN" sz="1800" dirty="0">
                <a:solidFill>
                  <a:schemeClr val="tx1"/>
                </a:solidFill>
              </a:rPr>
              <a:t>once</a:t>
            </a:r>
            <a:r>
              <a:rPr lang="zh-CN" altLang="en-US" sz="1800" dirty="0">
                <a:solidFill>
                  <a:schemeClr val="tx1"/>
                </a:solidFill>
              </a:rPr>
              <a:t> </a:t>
            </a:r>
            <a:r>
              <a:rPr lang="en-US" altLang="zh-CN" sz="1800" dirty="0">
                <a:solidFill>
                  <a:schemeClr val="tx1"/>
                </a:solidFill>
              </a:rPr>
              <a:t>created.</a:t>
            </a:r>
            <a:r>
              <a:rPr lang="zh-CN" altLang="en-US" sz="1800" dirty="0">
                <a:solidFill>
                  <a:schemeClr val="tx1"/>
                </a:solidFill>
              </a:rPr>
              <a:t> </a:t>
            </a:r>
            <a:endParaRPr lang="en-US" sz="1800" dirty="0">
              <a:solidFill>
                <a:schemeClr val="tx1"/>
              </a:solidFill>
            </a:endParaRPr>
          </a:p>
        </p:txBody>
      </p:sp>
    </p:spTree>
    <p:extLst>
      <p:ext uri="{BB962C8B-B14F-4D97-AF65-F5344CB8AC3E}">
        <p14:creationId xmlns:p14="http://schemas.microsoft.com/office/powerpoint/2010/main" val="2282324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p:txBody>
          <a:bodyPr/>
          <a:lstStyle/>
          <a:p>
            <a:fld id="{71C63AB4-6DC0-4902-8E9D-B5377E74E401}" type="slidenum">
              <a:rPr lang="en-SG" smtClean="0"/>
              <a:t>19</a:t>
            </a:fld>
            <a:endParaRPr lang="en-SG"/>
          </a:p>
        </p:txBody>
      </p:sp>
      <p:sp>
        <p:nvSpPr>
          <p:cNvPr id="6" name="TextBox 5">
            <a:extLst>
              <a:ext uri="{FF2B5EF4-FFF2-40B4-BE49-F238E27FC236}">
                <a16:creationId xmlns:a16="http://schemas.microsoft.com/office/drawing/2014/main" id="{A1B4CD5F-9902-2824-D1B5-6BE2E02FBE1C}"/>
              </a:ext>
            </a:extLst>
          </p:cNvPr>
          <p:cNvSpPr txBox="1"/>
          <p:nvPr/>
        </p:nvSpPr>
        <p:spPr>
          <a:xfrm>
            <a:off x="876299" y="1655762"/>
            <a:ext cx="10487026" cy="3016210"/>
          </a:xfrm>
          <a:prstGeom prst="rect">
            <a:avLst/>
          </a:prstGeom>
          <a:noFill/>
        </p:spPr>
        <p:txBody>
          <a:bodyPr wrap="square" rtlCol="0">
            <a:spAutoFit/>
          </a:bodyPr>
          <a:lstStyle/>
          <a:p>
            <a:pPr>
              <a:spcBef>
                <a:spcPts val="0"/>
              </a:spcBef>
              <a:spcAft>
                <a:spcPts val="1200"/>
              </a:spcAft>
            </a:pPr>
            <a:r>
              <a:rPr lang="en-US" sz="2000" dirty="0">
                <a:latin typeface="+mj-lt"/>
              </a:rPr>
              <a:t>Our evaluation aims to address three research questions:</a:t>
            </a:r>
          </a:p>
          <a:p>
            <a:pPr>
              <a:spcBef>
                <a:spcPts val="0"/>
              </a:spcBef>
              <a:spcAft>
                <a:spcPts val="1200"/>
              </a:spcAft>
            </a:pPr>
            <a:r>
              <a:rPr lang="en-US" sz="2000" b="1" dirty="0">
                <a:latin typeface="+mj-lt"/>
              </a:rPr>
              <a:t>RQ1</a:t>
            </a:r>
            <a:r>
              <a:rPr lang="en-US" sz="2000" dirty="0">
                <a:latin typeface="+mj-lt"/>
              </a:rPr>
              <a:t>: What is U2-I2’s performance in identifying UUI mis-handling issues? What is the status quo of UUI protection in the latest Android phones? Do their OSes comply with the up-to-date privacy policy of AOSP?</a:t>
            </a:r>
          </a:p>
          <a:p>
            <a:pPr>
              <a:spcBef>
                <a:spcPts val="0"/>
              </a:spcBef>
              <a:spcAft>
                <a:spcPts val="1200"/>
              </a:spcAft>
            </a:pPr>
            <a:r>
              <a:rPr lang="en-US" sz="2000" b="1" dirty="0">
                <a:latin typeface="+mj-lt"/>
              </a:rPr>
              <a:t>RQ2</a:t>
            </a:r>
            <a:r>
              <a:rPr lang="en-US" sz="2000" dirty="0">
                <a:latin typeface="+mj-lt"/>
              </a:rPr>
              <a:t>: Based on U2-I2’s findings, what UUIs are potentially exposed to non-system apps, and what are the typical exfiltration</a:t>
            </a:r>
            <a:r>
              <a:rPr lang="zh-CN" altLang="en-US" sz="2000" dirty="0">
                <a:latin typeface="+mj-lt"/>
              </a:rPr>
              <a:t> </a:t>
            </a:r>
            <a:r>
              <a:rPr lang="en-US" altLang="zh-CN" sz="2000" dirty="0">
                <a:latin typeface="+mj-lt"/>
              </a:rPr>
              <a:t>(exposure)</a:t>
            </a:r>
            <a:r>
              <a:rPr lang="zh-CN" altLang="en-US" sz="2000" dirty="0">
                <a:latin typeface="+mj-lt"/>
              </a:rPr>
              <a:t> </a:t>
            </a:r>
            <a:r>
              <a:rPr lang="en-US" sz="2000" dirty="0">
                <a:latin typeface="+mj-lt"/>
              </a:rPr>
              <a:t>points?</a:t>
            </a:r>
          </a:p>
          <a:p>
            <a:pPr>
              <a:spcBef>
                <a:spcPts val="0"/>
              </a:spcBef>
              <a:spcAft>
                <a:spcPts val="1200"/>
              </a:spcAft>
            </a:pPr>
            <a:r>
              <a:rPr lang="en-US" sz="2000" b="1" dirty="0">
                <a:latin typeface="+mj-lt"/>
              </a:rPr>
              <a:t>RQ3</a:t>
            </a:r>
            <a:r>
              <a:rPr lang="en-US" sz="2000" dirty="0">
                <a:latin typeface="+mj-lt"/>
              </a:rPr>
              <a:t>: Have our identified access channels of UUI access already been (ab)used by apps in the wild?</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876300" y="44133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Evaluation</a:t>
            </a:r>
          </a:p>
        </p:txBody>
      </p:sp>
    </p:spTree>
    <p:extLst>
      <p:ext uri="{BB962C8B-B14F-4D97-AF65-F5344CB8AC3E}">
        <p14:creationId xmlns:p14="http://schemas.microsoft.com/office/powerpoint/2010/main" val="2163778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2</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dirty="0">
                <a:solidFill>
                  <a:srgbClr val="033F7D"/>
                </a:solidFill>
              </a:rPr>
              <a:t>Android Ecosystem</a:t>
            </a:r>
          </a:p>
        </p:txBody>
      </p:sp>
      <p:sp>
        <p:nvSpPr>
          <p:cNvPr id="4" name="TextBox 3">
            <a:extLst>
              <a:ext uri="{FF2B5EF4-FFF2-40B4-BE49-F238E27FC236}">
                <a16:creationId xmlns:a16="http://schemas.microsoft.com/office/drawing/2014/main" id="{74B23EFD-9569-E730-FA14-F3413EE6F0CC}"/>
              </a:ext>
            </a:extLst>
          </p:cNvPr>
          <p:cNvSpPr txBox="1"/>
          <p:nvPr/>
        </p:nvSpPr>
        <p:spPr>
          <a:xfrm>
            <a:off x="791520" y="6181244"/>
            <a:ext cx="6093822" cy="461665"/>
          </a:xfrm>
          <a:prstGeom prst="rect">
            <a:avLst/>
          </a:prstGeom>
          <a:noFill/>
        </p:spPr>
        <p:txBody>
          <a:bodyPr wrap="square">
            <a:spAutoFit/>
          </a:bodyPr>
          <a:lstStyle/>
          <a:p>
            <a:pPr algn="l"/>
            <a:r>
              <a:rPr lang="en-SG" sz="1200" b="0" i="1" u="none" strike="noStrike" baseline="0" dirty="0">
                <a:latin typeface="+mn-lt"/>
              </a:rPr>
              <a:t>* https://www.statista.com/topics/840/smartphones</a:t>
            </a:r>
          </a:p>
          <a:p>
            <a:pPr algn="l"/>
            <a:r>
              <a:rPr lang="en-SG" sz="1200" i="1" dirty="0">
                <a:latin typeface="+mn-lt"/>
              </a:rPr>
              <a:t>+ </a:t>
            </a:r>
            <a:r>
              <a:rPr lang="en-SG" sz="1200" b="0" i="1" u="none" strike="noStrike" baseline="0" dirty="0">
                <a:latin typeface="+mn-lt"/>
              </a:rPr>
              <a:t>https://www.idc.com/promo/smartphone-market-share</a:t>
            </a:r>
            <a:endParaRPr lang="en-SG" sz="1200" i="1" dirty="0">
              <a:latin typeface="+mn-lt"/>
            </a:endParaRPr>
          </a:p>
        </p:txBody>
      </p:sp>
      <p:pic>
        <p:nvPicPr>
          <p:cNvPr id="1026" name="Picture 2" descr="Woman Uses A Smartphone Free Stock Photo - Public Domain Pictures">
            <a:extLst>
              <a:ext uri="{FF2B5EF4-FFF2-40B4-BE49-F238E27FC236}">
                <a16:creationId xmlns:a16="http://schemas.microsoft.com/office/drawing/2014/main" id="{EDB4B273-FC81-3968-1E0D-49DF43BC4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5918" y="1690007"/>
            <a:ext cx="3500861" cy="232252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7ACA5FC-DD2F-7285-F582-5A06E66CF93B}"/>
              </a:ext>
            </a:extLst>
          </p:cNvPr>
          <p:cNvSpPr txBox="1"/>
          <p:nvPr/>
        </p:nvSpPr>
        <p:spPr>
          <a:xfrm>
            <a:off x="789738" y="1600736"/>
            <a:ext cx="6916160" cy="3354765"/>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People heavily rely on their personal mobile devices in their daily lives. </a:t>
            </a:r>
            <a:endParaRPr lang="en-US" b="0" dirty="0">
              <a:effectLst/>
              <a:latin typeface="+mn-lt"/>
            </a:endParaRPr>
          </a:p>
          <a:p>
            <a:pPr rtl="0">
              <a:spcBef>
                <a:spcPts val="0"/>
              </a:spcBef>
              <a:spcAft>
                <a:spcPts val="0"/>
              </a:spcAft>
            </a:pPr>
            <a:br>
              <a:rPr lang="en-US" b="0" dirty="0">
                <a:effectLst/>
                <a:latin typeface="+mn-lt"/>
              </a:rPr>
            </a:br>
            <a:r>
              <a:rPr lang="en-US" b="0" i="0" u="none" strike="noStrike" dirty="0">
                <a:solidFill>
                  <a:srgbClr val="000000"/>
                </a:solidFill>
                <a:effectLst/>
                <a:latin typeface="+mn-lt"/>
              </a:rPr>
              <a:t>In the year 2023 alone, a total of 1.23 billion units of smartphones were purchased by end users*.</a:t>
            </a:r>
            <a:endParaRPr lang="en-US" b="0" dirty="0">
              <a:effectLst/>
              <a:latin typeface="+mn-lt"/>
            </a:endParaRPr>
          </a:p>
          <a:p>
            <a:pPr rtl="0">
              <a:spcBef>
                <a:spcPts val="0"/>
              </a:spcBef>
              <a:spcAft>
                <a:spcPts val="0"/>
              </a:spcAft>
            </a:pPr>
            <a:br>
              <a:rPr lang="en-US" b="0" dirty="0">
                <a:effectLst/>
                <a:latin typeface="+mn-lt"/>
              </a:rPr>
            </a:br>
            <a:r>
              <a:rPr lang="en-US" b="0" i="0" u="none" strike="noStrike" dirty="0">
                <a:solidFill>
                  <a:srgbClr val="000000"/>
                </a:solidFill>
                <a:effectLst/>
                <a:latin typeface="+mn-lt"/>
              </a:rPr>
              <a:t>76% of newly activated devices are installed with Android OS</a:t>
            </a:r>
            <a:r>
              <a:rPr lang="en-US" b="0" i="0" u="none" strike="noStrike" baseline="30000" dirty="0">
                <a:solidFill>
                  <a:srgbClr val="000000"/>
                </a:solidFill>
                <a:effectLst/>
                <a:latin typeface="+mn-lt"/>
              </a:rPr>
              <a:t>+</a:t>
            </a:r>
            <a:r>
              <a:rPr lang="en-US" b="0" i="0" u="none" strike="noStrike" dirty="0">
                <a:solidFill>
                  <a:srgbClr val="000000"/>
                </a:solidFill>
                <a:effectLst/>
                <a:latin typeface="+mn-lt"/>
              </a:rPr>
              <a:t>. </a:t>
            </a:r>
            <a:endParaRPr lang="en-US" b="0" dirty="0">
              <a:effectLst/>
              <a:latin typeface="+mn-lt"/>
            </a:endParaRPr>
          </a:p>
          <a:p>
            <a:pPr rtl="0">
              <a:spcBef>
                <a:spcPts val="0"/>
              </a:spcBef>
              <a:spcAft>
                <a:spcPts val="0"/>
              </a:spcAft>
            </a:pPr>
            <a:endParaRPr lang="en-US" sz="2000" dirty="0">
              <a:latin typeface="+mn-lt"/>
            </a:endParaRPr>
          </a:p>
        </p:txBody>
      </p:sp>
    </p:spTree>
    <p:extLst>
      <p:ext uri="{BB962C8B-B14F-4D97-AF65-F5344CB8AC3E}">
        <p14:creationId xmlns:p14="http://schemas.microsoft.com/office/powerpoint/2010/main" val="3181984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p:txBody>
          <a:bodyPr/>
          <a:lstStyle/>
          <a:p>
            <a:fld id="{71C63AB4-6DC0-4902-8E9D-B5377E74E401}" type="slidenum">
              <a:rPr lang="en-SG" smtClean="0"/>
              <a:t>20</a:t>
            </a:fld>
            <a:endParaRPr lang="en-SG"/>
          </a:p>
        </p:txBody>
      </p:sp>
      <p:pic>
        <p:nvPicPr>
          <p:cNvPr id="7" name="Picture 6" descr="Table&#10;&#10;Description automatically generated">
            <a:extLst>
              <a:ext uri="{FF2B5EF4-FFF2-40B4-BE49-F238E27FC236}">
                <a16:creationId xmlns:a16="http://schemas.microsoft.com/office/drawing/2014/main" id="{CD34C673-5B51-75D2-61A9-7E94AF3C088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b="13461"/>
          <a:stretch/>
        </p:blipFill>
        <p:spPr>
          <a:xfrm>
            <a:off x="6981825" y="1361714"/>
            <a:ext cx="4858367" cy="3822162"/>
          </a:xfrm>
          <a:prstGeom prst="rect">
            <a:avLst/>
          </a:prstGeom>
        </p:spPr>
      </p:pic>
      <p:sp>
        <p:nvSpPr>
          <p:cNvPr id="9" name="TextBox 8">
            <a:extLst>
              <a:ext uri="{FF2B5EF4-FFF2-40B4-BE49-F238E27FC236}">
                <a16:creationId xmlns:a16="http://schemas.microsoft.com/office/drawing/2014/main" id="{60EA12E5-04C1-43EE-5F0F-04CB98286E9C}"/>
              </a:ext>
            </a:extLst>
          </p:cNvPr>
          <p:cNvSpPr txBox="1"/>
          <p:nvPr/>
        </p:nvSpPr>
        <p:spPr>
          <a:xfrm>
            <a:off x="7424382" y="5183876"/>
            <a:ext cx="4415813" cy="461665"/>
          </a:xfrm>
          <a:prstGeom prst="rect">
            <a:avLst/>
          </a:prstGeom>
          <a:noFill/>
        </p:spPr>
        <p:txBody>
          <a:bodyPr wrap="square">
            <a:spAutoFit/>
          </a:bodyPr>
          <a:lstStyle/>
          <a:p>
            <a:pPr algn="r"/>
            <a:r>
              <a:rPr lang="en-US" sz="1200" i="1" dirty="0">
                <a:solidFill>
                  <a:schemeClr val="tx2">
                    <a:lumMod val="75000"/>
                  </a:schemeClr>
                </a:solidFill>
                <a:latin typeface="+mn-lt"/>
              </a:rPr>
              <a:t>Statistics of the occurrence of UUI leakages detected in our assessment, counted by UUI types and devices</a:t>
            </a:r>
            <a:endParaRPr lang="en-SG" sz="1200" i="1" dirty="0">
              <a:solidFill>
                <a:schemeClr val="tx2">
                  <a:lumMod val="75000"/>
                </a:schemeClr>
              </a:solidFill>
              <a:latin typeface="+mn-lt"/>
            </a:endParaRPr>
          </a:p>
        </p:txBody>
      </p:sp>
      <p:sp>
        <p:nvSpPr>
          <p:cNvPr id="6" name="TextBox 5">
            <a:extLst>
              <a:ext uri="{FF2B5EF4-FFF2-40B4-BE49-F238E27FC236}">
                <a16:creationId xmlns:a16="http://schemas.microsoft.com/office/drawing/2014/main" id="{A1B4CD5F-9902-2824-D1B5-6BE2E02FBE1C}"/>
              </a:ext>
            </a:extLst>
          </p:cNvPr>
          <p:cNvSpPr txBox="1"/>
          <p:nvPr/>
        </p:nvSpPr>
        <p:spPr>
          <a:xfrm>
            <a:off x="876299" y="1655762"/>
            <a:ext cx="5981701" cy="4062651"/>
          </a:xfrm>
          <a:prstGeom prst="rect">
            <a:avLst/>
          </a:prstGeom>
          <a:noFill/>
        </p:spPr>
        <p:txBody>
          <a:bodyPr wrap="square" rtlCol="0">
            <a:spAutoFit/>
          </a:bodyPr>
          <a:lstStyle/>
          <a:p>
            <a:pPr>
              <a:spcBef>
                <a:spcPts val="0"/>
              </a:spcBef>
              <a:spcAft>
                <a:spcPts val="1200"/>
              </a:spcAft>
            </a:pPr>
            <a:r>
              <a:rPr lang="en-US" sz="1600" dirty="0">
                <a:latin typeface="+mj-lt"/>
              </a:rPr>
              <a:t>Test devices </a:t>
            </a:r>
            <a:r>
              <a:rPr lang="en-US" altLang="zh-CN" sz="1600" dirty="0">
                <a:latin typeface="+mj-lt"/>
              </a:rPr>
              <a:t>cover</a:t>
            </a:r>
            <a:r>
              <a:rPr lang="en-US" sz="1600" dirty="0">
                <a:latin typeface="+mj-lt"/>
              </a:rPr>
              <a:t> </a:t>
            </a:r>
            <a:r>
              <a:rPr lang="en-US" sz="1600" b="1" dirty="0">
                <a:latin typeface="+mj-lt"/>
              </a:rPr>
              <a:t>13</a:t>
            </a:r>
            <a:r>
              <a:rPr lang="en-US" sz="1600" dirty="0">
                <a:latin typeface="+mj-lt"/>
              </a:rPr>
              <a:t> latest models from </a:t>
            </a:r>
            <a:r>
              <a:rPr lang="en-US" sz="1600" b="1" dirty="0">
                <a:latin typeface="+mj-lt"/>
              </a:rPr>
              <a:t>9</a:t>
            </a:r>
            <a:r>
              <a:rPr lang="en-US" sz="1600" dirty="0">
                <a:latin typeface="+mj-lt"/>
              </a:rPr>
              <a:t> manufacturers, which represent almost </a:t>
            </a:r>
            <a:r>
              <a:rPr lang="en-US" sz="1600" b="1" dirty="0">
                <a:latin typeface="+mj-lt"/>
              </a:rPr>
              <a:t>85%</a:t>
            </a:r>
            <a:r>
              <a:rPr lang="en-US" sz="1600" dirty="0">
                <a:latin typeface="+mj-lt"/>
              </a:rPr>
              <a:t> of the global market share of Android devices*. </a:t>
            </a:r>
          </a:p>
          <a:p>
            <a:pPr>
              <a:spcBef>
                <a:spcPts val="0"/>
              </a:spcBef>
              <a:spcAft>
                <a:spcPts val="1200"/>
              </a:spcAft>
            </a:pPr>
            <a:r>
              <a:rPr lang="en-US" sz="1600" dirty="0">
                <a:latin typeface="+mj-lt"/>
              </a:rPr>
              <a:t>The UUI mishandling issues are pervasive in the latest Android phones. </a:t>
            </a:r>
          </a:p>
          <a:p>
            <a:pPr marL="285750" indent="-285750">
              <a:spcBef>
                <a:spcPts val="0"/>
              </a:spcBef>
              <a:spcAft>
                <a:spcPts val="1200"/>
              </a:spcAft>
              <a:buFont typeface="Arial" panose="020B0604020202020204" pitchFamily="34" charset="0"/>
              <a:buChar char="•"/>
            </a:pPr>
            <a:r>
              <a:rPr lang="en-US" sz="1600" b="1" dirty="0">
                <a:latin typeface="+mj-lt"/>
              </a:rPr>
              <a:t>51</a:t>
            </a:r>
            <a:r>
              <a:rPr lang="en-US" sz="1600" dirty="0">
                <a:latin typeface="+mj-lt"/>
              </a:rPr>
              <a:t> unique vulnerabilities, leading to </a:t>
            </a:r>
            <a:r>
              <a:rPr lang="en-US" sz="1600" b="1" dirty="0">
                <a:latin typeface="+mj-lt"/>
              </a:rPr>
              <a:t>65</a:t>
            </a:r>
            <a:r>
              <a:rPr lang="en-US" sz="1600" dirty="0">
                <a:latin typeface="+mj-lt"/>
              </a:rPr>
              <a:t> occurrences of UUI leakages. </a:t>
            </a:r>
          </a:p>
          <a:p>
            <a:pPr marL="285750" indent="-285750">
              <a:spcBef>
                <a:spcPts val="0"/>
              </a:spcBef>
              <a:spcAft>
                <a:spcPts val="1200"/>
              </a:spcAft>
              <a:buFont typeface="Arial" panose="020B0604020202020204" pitchFamily="34" charset="0"/>
              <a:buChar char="•"/>
            </a:pPr>
            <a:r>
              <a:rPr lang="en-US" sz="1600" b="1" dirty="0">
                <a:latin typeface="+mj-lt"/>
              </a:rPr>
              <a:t>12</a:t>
            </a:r>
            <a:r>
              <a:rPr lang="en-US" sz="1600" dirty="0">
                <a:latin typeface="+mj-lt"/>
              </a:rPr>
              <a:t> out of </a:t>
            </a:r>
            <a:r>
              <a:rPr lang="en-US" sz="1600" b="1" dirty="0">
                <a:latin typeface="+mj-lt"/>
              </a:rPr>
              <a:t>13 </a:t>
            </a:r>
            <a:r>
              <a:rPr lang="en-US" sz="1600" dirty="0">
                <a:latin typeface="+mj-lt"/>
              </a:rPr>
              <a:t>tested device models </a:t>
            </a:r>
            <a:r>
              <a:rPr lang="en-US" altLang="zh-CN" sz="1600" dirty="0">
                <a:latin typeface="+mj-lt"/>
              </a:rPr>
              <a:t>contain</a:t>
            </a:r>
            <a:r>
              <a:rPr lang="en-US" sz="1600" dirty="0">
                <a:latin typeface="+mj-lt"/>
              </a:rPr>
              <a:t> at least </a:t>
            </a:r>
            <a:r>
              <a:rPr lang="en-US" sz="1600" b="1" dirty="0">
                <a:latin typeface="+mj-lt"/>
              </a:rPr>
              <a:t>1</a:t>
            </a:r>
            <a:r>
              <a:rPr lang="en-US" sz="1600" dirty="0">
                <a:latin typeface="+mj-lt"/>
              </a:rPr>
              <a:t> UUI leakage,</a:t>
            </a:r>
          </a:p>
          <a:p>
            <a:pPr marL="285750" indent="-285750">
              <a:spcBef>
                <a:spcPts val="0"/>
              </a:spcBef>
              <a:spcAft>
                <a:spcPts val="1200"/>
              </a:spcAft>
              <a:buFont typeface="Arial" panose="020B0604020202020204" pitchFamily="34" charset="0"/>
              <a:buChar char="•"/>
            </a:pPr>
            <a:r>
              <a:rPr lang="en-US" sz="1600" b="1" dirty="0">
                <a:latin typeface="+mj-lt"/>
              </a:rPr>
              <a:t>1</a:t>
            </a:r>
            <a:r>
              <a:rPr lang="en-US" sz="1600" dirty="0">
                <a:latin typeface="+mj-lt"/>
              </a:rPr>
              <a:t> vulnerability </a:t>
            </a:r>
            <a:r>
              <a:rPr lang="en-US" altLang="zh-CN" sz="1600" dirty="0">
                <a:latin typeface="+mj-lt"/>
              </a:rPr>
              <a:t>found</a:t>
            </a:r>
            <a:r>
              <a:rPr lang="zh-CN" altLang="en-US" sz="1600" dirty="0">
                <a:latin typeface="+mj-lt"/>
              </a:rPr>
              <a:t> </a:t>
            </a:r>
            <a:r>
              <a:rPr lang="en-US" altLang="zh-CN" sz="1600" dirty="0">
                <a:latin typeface="+mj-lt"/>
              </a:rPr>
              <a:t>in</a:t>
            </a:r>
            <a:r>
              <a:rPr lang="en-US" sz="1600" dirty="0">
                <a:latin typeface="+mj-lt"/>
              </a:rPr>
              <a:t> AOSP</a:t>
            </a:r>
            <a:r>
              <a:rPr lang="en-US" sz="1600" baseline="30000" dirty="0">
                <a:latin typeface="+mj-lt"/>
              </a:rPr>
              <a:t>#</a:t>
            </a:r>
            <a:r>
              <a:rPr lang="en-US" sz="1600" dirty="0">
                <a:latin typeface="+mj-lt"/>
              </a:rPr>
              <a:t> </a:t>
            </a:r>
            <a:r>
              <a:rPr lang="en-US" altLang="zh-CN" sz="1600" dirty="0">
                <a:latin typeface="+mj-lt"/>
              </a:rPr>
              <a:t>and</a:t>
            </a:r>
            <a:r>
              <a:rPr lang="zh-CN" altLang="en-US" sz="1600" dirty="0">
                <a:latin typeface="+mj-lt"/>
              </a:rPr>
              <a:t> </a:t>
            </a:r>
            <a:r>
              <a:rPr lang="en-US" altLang="zh-CN" sz="1600" dirty="0">
                <a:latin typeface="+mj-lt"/>
              </a:rPr>
              <a:t>is</a:t>
            </a:r>
            <a:r>
              <a:rPr lang="zh-CN" altLang="en-US" sz="1600" dirty="0">
                <a:latin typeface="+mj-lt"/>
              </a:rPr>
              <a:t> </a:t>
            </a:r>
            <a:r>
              <a:rPr lang="en-US" sz="1600" dirty="0">
                <a:latin typeface="+mj-lt"/>
              </a:rPr>
              <a:t>inherited in all tested OEM </a:t>
            </a:r>
            <a:r>
              <a:rPr lang="en-US" altLang="zh-CN" sz="1600" dirty="0">
                <a:latin typeface="+mj-lt"/>
              </a:rPr>
              <a:t>devices</a:t>
            </a:r>
            <a:r>
              <a:rPr lang="en-US" sz="1600" dirty="0">
                <a:latin typeface="+mj-lt"/>
              </a:rPr>
              <a:t>. </a:t>
            </a:r>
          </a:p>
          <a:p>
            <a:pPr marL="285750" indent="-285750">
              <a:spcBef>
                <a:spcPts val="0"/>
              </a:spcBef>
              <a:spcAft>
                <a:spcPts val="1200"/>
              </a:spcAft>
              <a:buFont typeface="Arial" panose="020B0604020202020204" pitchFamily="34" charset="0"/>
              <a:buChar char="•"/>
            </a:pPr>
            <a:r>
              <a:rPr lang="en-US" sz="1600" b="1" dirty="0">
                <a:latin typeface="+mj-lt"/>
              </a:rPr>
              <a:t>18</a:t>
            </a:r>
            <a:r>
              <a:rPr lang="en-US" sz="1600" dirty="0">
                <a:latin typeface="+mj-lt"/>
              </a:rPr>
              <a:t> leakages are associated with unknown UUIs (classified as misc. UUIs) </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876300" y="44133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Key Finding </a:t>
            </a:r>
            <a:r>
              <a:rPr lang="en-US" altLang="zh-CN" sz="3200" b="1" dirty="0">
                <a:solidFill>
                  <a:srgbClr val="033F7D"/>
                </a:solidFill>
              </a:rPr>
              <a:t>for</a:t>
            </a:r>
            <a:r>
              <a:rPr lang="zh-CN" altLang="en-US" sz="3200" b="1" dirty="0">
                <a:solidFill>
                  <a:srgbClr val="033F7D"/>
                </a:solidFill>
              </a:rPr>
              <a:t> </a:t>
            </a:r>
            <a:r>
              <a:rPr lang="en-US" altLang="zh-CN" sz="3200" b="1" dirty="0">
                <a:solidFill>
                  <a:srgbClr val="033F7D"/>
                </a:solidFill>
              </a:rPr>
              <a:t>RQ1</a:t>
            </a:r>
            <a:endParaRPr lang="en-US" sz="3200" b="1" dirty="0">
              <a:solidFill>
                <a:srgbClr val="033F7D"/>
              </a:solidFill>
            </a:endParaRPr>
          </a:p>
          <a:p>
            <a:pPr algn="l">
              <a:lnSpc>
                <a:spcPct val="100000"/>
              </a:lnSpc>
            </a:pPr>
            <a:r>
              <a:rPr lang="en-US" sz="2000" dirty="0">
                <a:solidFill>
                  <a:srgbClr val="033F7D"/>
                </a:solidFill>
              </a:rPr>
              <a:t>Landscape of OS-level UUI Safeguards</a:t>
            </a:r>
            <a:endParaRPr lang="en-SG" sz="2000" dirty="0">
              <a:solidFill>
                <a:srgbClr val="033F7D"/>
              </a:solidFill>
            </a:endParaRPr>
          </a:p>
        </p:txBody>
      </p:sp>
      <p:sp>
        <p:nvSpPr>
          <p:cNvPr id="4" name="TextBox 3">
            <a:extLst>
              <a:ext uri="{FF2B5EF4-FFF2-40B4-BE49-F238E27FC236}">
                <a16:creationId xmlns:a16="http://schemas.microsoft.com/office/drawing/2014/main" id="{732DA0F7-3AC8-D8DA-6737-85328CFD019F}"/>
              </a:ext>
            </a:extLst>
          </p:cNvPr>
          <p:cNvSpPr txBox="1"/>
          <p:nvPr/>
        </p:nvSpPr>
        <p:spPr>
          <a:xfrm>
            <a:off x="876299" y="6177918"/>
            <a:ext cx="7731672" cy="461665"/>
          </a:xfrm>
          <a:prstGeom prst="rect">
            <a:avLst/>
          </a:prstGeom>
          <a:noFill/>
        </p:spPr>
        <p:txBody>
          <a:bodyPr wrap="square">
            <a:spAutoFit/>
          </a:bodyPr>
          <a:lstStyle/>
          <a:p>
            <a:r>
              <a:rPr lang="en-US" sz="1200" dirty="0">
                <a:latin typeface="+mn-lt"/>
              </a:rPr>
              <a:t>*  Data source https://gs.statcounter.com/vendor-market-share/mobile/worldwide</a:t>
            </a:r>
          </a:p>
          <a:p>
            <a:r>
              <a:rPr lang="en-US" sz="1200" dirty="0">
                <a:latin typeface="+mn-lt"/>
              </a:rPr>
              <a:t># Google Pixel</a:t>
            </a:r>
            <a:r>
              <a:rPr lang="zh-CN" altLang="en-US" sz="1200" dirty="0">
                <a:latin typeface="+mn-lt"/>
              </a:rPr>
              <a:t> </a:t>
            </a:r>
            <a:r>
              <a:rPr lang="en-US" altLang="zh-CN" sz="1200" dirty="0">
                <a:latin typeface="+mn-lt"/>
              </a:rPr>
              <a:t>model(s).</a:t>
            </a:r>
            <a:r>
              <a:rPr lang="zh-CN" altLang="en-US" sz="1200" dirty="0">
                <a:latin typeface="+mn-lt"/>
              </a:rPr>
              <a:t> </a:t>
            </a:r>
            <a:r>
              <a:rPr lang="en-US" altLang="zh-CN" sz="1200" dirty="0">
                <a:latin typeface="+mn-lt"/>
              </a:rPr>
              <a:t>AOSP</a:t>
            </a:r>
            <a:r>
              <a:rPr lang="zh-CN" altLang="en-US" sz="1200" dirty="0">
                <a:latin typeface="+mn-lt"/>
              </a:rPr>
              <a:t> </a:t>
            </a:r>
            <a:r>
              <a:rPr lang="en-US" altLang="zh-CN" sz="1200" dirty="0">
                <a:latin typeface="+mn-lt"/>
              </a:rPr>
              <a:t>11</a:t>
            </a:r>
            <a:r>
              <a:rPr lang="zh-CN" altLang="en-US" sz="1200" dirty="0">
                <a:latin typeface="+mn-lt"/>
              </a:rPr>
              <a:t> </a:t>
            </a:r>
            <a:r>
              <a:rPr lang="en-US" altLang="zh-CN" sz="1200" dirty="0">
                <a:latin typeface="+mn-lt"/>
              </a:rPr>
              <a:t>stands</a:t>
            </a:r>
            <a:r>
              <a:rPr lang="zh-CN" altLang="en-US" sz="1200" dirty="0">
                <a:latin typeface="+mn-lt"/>
              </a:rPr>
              <a:t> </a:t>
            </a:r>
            <a:r>
              <a:rPr lang="en-US" altLang="zh-CN" sz="1200" dirty="0">
                <a:latin typeface="+mn-lt"/>
              </a:rPr>
              <a:t>for</a:t>
            </a:r>
            <a:r>
              <a:rPr lang="zh-CN" altLang="en-US" sz="1200" dirty="0">
                <a:latin typeface="+mn-lt"/>
              </a:rPr>
              <a:t> </a:t>
            </a:r>
            <a:r>
              <a:rPr lang="en-US" altLang="zh-CN" sz="1200" dirty="0">
                <a:latin typeface="+mn-lt"/>
              </a:rPr>
              <a:t>a</a:t>
            </a:r>
            <a:r>
              <a:rPr lang="zh-CN" altLang="en-US" sz="1200" dirty="0">
                <a:latin typeface="+mn-lt"/>
              </a:rPr>
              <a:t> </a:t>
            </a:r>
            <a:r>
              <a:rPr lang="en-US" altLang="zh-CN" sz="1200" dirty="0">
                <a:latin typeface="+mn-lt"/>
              </a:rPr>
              <a:t>Google</a:t>
            </a:r>
            <a:r>
              <a:rPr lang="zh-CN" altLang="en-US" sz="1200" dirty="0">
                <a:latin typeface="+mn-lt"/>
              </a:rPr>
              <a:t> </a:t>
            </a:r>
            <a:r>
              <a:rPr lang="en-US" altLang="zh-CN" sz="1200" dirty="0">
                <a:latin typeface="+mn-lt"/>
              </a:rPr>
              <a:t>Pixel</a:t>
            </a:r>
            <a:r>
              <a:rPr lang="zh-CN" altLang="en-US" sz="1200" dirty="0">
                <a:latin typeface="+mn-lt"/>
              </a:rPr>
              <a:t> </a:t>
            </a:r>
            <a:r>
              <a:rPr lang="en-US" altLang="zh-CN" sz="1200" dirty="0">
                <a:latin typeface="+mn-lt"/>
              </a:rPr>
              <a:t>phone</a:t>
            </a:r>
            <a:r>
              <a:rPr lang="zh-CN" altLang="en-US" sz="1200" dirty="0">
                <a:latin typeface="+mn-lt"/>
              </a:rPr>
              <a:t> </a:t>
            </a:r>
            <a:r>
              <a:rPr lang="en-US" altLang="zh-CN" sz="1200" dirty="0">
                <a:latin typeface="+mn-lt"/>
              </a:rPr>
              <a:t>installed</a:t>
            </a:r>
            <a:r>
              <a:rPr lang="zh-CN" altLang="en-US" sz="1200" dirty="0">
                <a:latin typeface="+mn-lt"/>
              </a:rPr>
              <a:t> </a:t>
            </a:r>
            <a:r>
              <a:rPr lang="en-US" altLang="zh-CN" sz="1200" dirty="0">
                <a:latin typeface="+mn-lt"/>
              </a:rPr>
              <a:t>with</a:t>
            </a:r>
            <a:r>
              <a:rPr lang="zh-CN" altLang="en-US" sz="1200" dirty="0">
                <a:latin typeface="+mn-lt"/>
              </a:rPr>
              <a:t> </a:t>
            </a:r>
            <a:r>
              <a:rPr lang="en-US" altLang="zh-CN" sz="1200" dirty="0">
                <a:latin typeface="+mn-lt"/>
              </a:rPr>
              <a:t>Android</a:t>
            </a:r>
            <a:r>
              <a:rPr lang="zh-CN" altLang="en-US" sz="1200" dirty="0">
                <a:latin typeface="+mn-lt"/>
              </a:rPr>
              <a:t> </a:t>
            </a:r>
            <a:r>
              <a:rPr lang="en-US" altLang="zh-CN" sz="1200" dirty="0">
                <a:latin typeface="+mn-lt"/>
              </a:rPr>
              <a:t>OS</a:t>
            </a:r>
            <a:r>
              <a:rPr lang="zh-CN" altLang="en-US" sz="1200" dirty="0">
                <a:latin typeface="+mn-lt"/>
              </a:rPr>
              <a:t> </a:t>
            </a:r>
            <a:r>
              <a:rPr lang="en-US" altLang="zh-CN" sz="1200" dirty="0">
                <a:latin typeface="+mn-lt"/>
              </a:rPr>
              <a:t>11.</a:t>
            </a:r>
            <a:endParaRPr lang="en-US" sz="1200" dirty="0">
              <a:latin typeface="+mn-lt"/>
            </a:endParaRPr>
          </a:p>
        </p:txBody>
      </p:sp>
    </p:spTree>
    <p:extLst>
      <p:ext uri="{BB962C8B-B14F-4D97-AF65-F5344CB8AC3E}">
        <p14:creationId xmlns:p14="http://schemas.microsoft.com/office/powerpoint/2010/main" val="274853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813084"/>
            <a:ext cx="5526881" cy="2732735"/>
          </a:xfrm>
        </p:spPr>
        <p:txBody>
          <a:bodyPr>
            <a:normAutofit/>
          </a:bodyPr>
          <a:lstStyle/>
          <a:p>
            <a:r>
              <a:rPr lang="en-US" sz="1800" dirty="0">
                <a:solidFill>
                  <a:schemeClr val="tx1"/>
                </a:solidFill>
              </a:rPr>
              <a:t>The </a:t>
            </a:r>
            <a:r>
              <a:rPr lang="en-US" sz="1800" b="1" dirty="0">
                <a:solidFill>
                  <a:schemeClr val="tx1"/>
                </a:solidFill>
              </a:rPr>
              <a:t>undocumented access channels </a:t>
            </a:r>
            <a:r>
              <a:rPr lang="en-US" sz="1800" dirty="0">
                <a:solidFill>
                  <a:schemeClr val="tx1"/>
                </a:solidFill>
              </a:rPr>
              <a:t>are the major exfiltration points.</a:t>
            </a:r>
          </a:p>
          <a:p>
            <a:pPr marL="285750" indent="-285750">
              <a:buFont typeface="Arial" panose="020B0604020202020204" pitchFamily="34" charset="0"/>
              <a:buChar char="•"/>
            </a:pPr>
            <a:r>
              <a:rPr lang="en-US" sz="1800" dirty="0">
                <a:solidFill>
                  <a:schemeClr val="tx1"/>
                </a:solidFill>
              </a:rPr>
              <a:t>Contributes </a:t>
            </a:r>
            <a:r>
              <a:rPr lang="en-US" sz="1800" b="1" dirty="0">
                <a:solidFill>
                  <a:schemeClr val="tx1"/>
                </a:solidFill>
              </a:rPr>
              <a:t>45</a:t>
            </a:r>
            <a:r>
              <a:rPr lang="en-US" sz="1800" dirty="0">
                <a:solidFill>
                  <a:schemeClr val="tx1"/>
                </a:solidFill>
              </a:rPr>
              <a:t> out of all </a:t>
            </a:r>
            <a:r>
              <a:rPr lang="en-US" sz="1800" b="1" dirty="0">
                <a:solidFill>
                  <a:schemeClr val="tx1"/>
                </a:solidFill>
              </a:rPr>
              <a:t>51</a:t>
            </a:r>
            <a:r>
              <a:rPr lang="en-US" sz="1800" dirty="0">
                <a:solidFill>
                  <a:schemeClr val="tx1"/>
                </a:solidFill>
              </a:rPr>
              <a:t> vulnerabilities</a:t>
            </a:r>
          </a:p>
          <a:p>
            <a:pPr marL="285750" indent="-285750">
              <a:buFont typeface="Arial" panose="020B0604020202020204" pitchFamily="34" charset="0"/>
              <a:buChar char="•"/>
            </a:pPr>
            <a:r>
              <a:rPr lang="en-US" sz="1800" b="1" dirty="0">
                <a:solidFill>
                  <a:schemeClr val="tx1"/>
                </a:solidFill>
              </a:rPr>
              <a:t>5</a:t>
            </a:r>
            <a:r>
              <a:rPr lang="en-US" sz="1800" dirty="0">
                <a:solidFill>
                  <a:schemeClr val="tx1"/>
                </a:solidFill>
              </a:rPr>
              <a:t> are caught from the system services, </a:t>
            </a:r>
            <a:r>
              <a:rPr lang="en-US" sz="1800" b="1" dirty="0">
                <a:solidFill>
                  <a:schemeClr val="tx1"/>
                </a:solidFill>
              </a:rPr>
              <a:t>10</a:t>
            </a:r>
            <a:r>
              <a:rPr lang="en-US" sz="1800" dirty="0">
                <a:solidFill>
                  <a:schemeClr val="tx1"/>
                </a:solidFill>
              </a:rPr>
              <a:t> in system settings, and the remaining </a:t>
            </a:r>
            <a:r>
              <a:rPr lang="en-US" sz="1800" b="1" dirty="0">
                <a:solidFill>
                  <a:schemeClr val="tx1"/>
                </a:solidFill>
              </a:rPr>
              <a:t>30</a:t>
            </a:r>
            <a:r>
              <a:rPr lang="en-US" sz="1800" dirty="0">
                <a:solidFill>
                  <a:schemeClr val="tx1"/>
                </a:solidFill>
              </a:rPr>
              <a:t> from system properties.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DC26F4C2-342C-0830-3223-2E88C7F84589}"/>
              </a:ext>
            </a:extLst>
          </p:cNvPr>
          <p:cNvSpPr>
            <a:spLocks noGrp="1"/>
          </p:cNvSpPr>
          <p:nvPr>
            <p:ph type="sldNum" sz="quarter" idx="13"/>
          </p:nvPr>
        </p:nvSpPr>
        <p:spPr/>
        <p:txBody>
          <a:bodyPr/>
          <a:lstStyle/>
          <a:p>
            <a:fld id="{71C63AB4-6DC0-4902-8E9D-B5377E74E401}" type="slidenum">
              <a:rPr lang="en-SG" smtClean="0"/>
              <a:t>21</a:t>
            </a:fld>
            <a:endParaRPr lang="en-SG"/>
          </a:p>
        </p:txBody>
      </p:sp>
      <p:sp>
        <p:nvSpPr>
          <p:cNvPr id="9" name="TextBox 8">
            <a:extLst>
              <a:ext uri="{FF2B5EF4-FFF2-40B4-BE49-F238E27FC236}">
                <a16:creationId xmlns:a16="http://schemas.microsoft.com/office/drawing/2014/main" id="{12341A86-D99E-37D6-2780-FD803F544132}"/>
              </a:ext>
            </a:extLst>
          </p:cNvPr>
          <p:cNvSpPr txBox="1"/>
          <p:nvPr/>
        </p:nvSpPr>
        <p:spPr>
          <a:xfrm>
            <a:off x="7236541" y="5020860"/>
            <a:ext cx="4289949" cy="738664"/>
          </a:xfrm>
          <a:prstGeom prst="rect">
            <a:avLst/>
          </a:prstGeom>
          <a:noFill/>
        </p:spPr>
        <p:txBody>
          <a:bodyPr wrap="square">
            <a:spAutoFit/>
          </a:bodyPr>
          <a:lstStyle/>
          <a:p>
            <a:pPr algn="r"/>
            <a:r>
              <a:rPr lang="en-US" sz="1400" i="1" dirty="0">
                <a:solidFill>
                  <a:schemeClr val="tx2">
                    <a:lumMod val="75000"/>
                  </a:schemeClr>
                </a:solidFill>
              </a:rPr>
              <a:t>Statistics of the occurrence of UUI leakages detected in our assessment, counted by UUI types and access channels</a:t>
            </a:r>
            <a:endParaRPr lang="en-SG" sz="1400" i="1" dirty="0">
              <a:solidFill>
                <a:schemeClr val="tx2">
                  <a:lumMod val="75000"/>
                </a:schemeClr>
              </a:solidFill>
            </a:endParaRPr>
          </a:p>
        </p:txBody>
      </p:sp>
      <p:pic>
        <p:nvPicPr>
          <p:cNvPr id="11" name="Picture 10" descr="Table&#10;&#10;Description automatically generated">
            <a:extLst>
              <a:ext uri="{FF2B5EF4-FFF2-40B4-BE49-F238E27FC236}">
                <a16:creationId xmlns:a16="http://schemas.microsoft.com/office/drawing/2014/main" id="{841D1931-6E0A-C991-D82F-A922C710BCD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8847196" y="1389472"/>
            <a:ext cx="2688199" cy="3579961"/>
          </a:xfrm>
          <a:prstGeom prst="rect">
            <a:avLst/>
          </a:prstGeom>
        </p:spPr>
      </p:pic>
      <p:sp>
        <p:nvSpPr>
          <p:cNvPr id="5" name="Title 1">
            <a:extLst>
              <a:ext uri="{FF2B5EF4-FFF2-40B4-BE49-F238E27FC236}">
                <a16:creationId xmlns:a16="http://schemas.microsoft.com/office/drawing/2014/main" id="{CB2A0ED6-B5EB-7BB2-7D93-275FA54D178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Key Finding </a:t>
            </a:r>
            <a:r>
              <a:rPr lang="en-US" altLang="zh-CN" sz="3200" b="1" dirty="0">
                <a:solidFill>
                  <a:srgbClr val="033F7D"/>
                </a:solidFill>
              </a:rPr>
              <a:t>for</a:t>
            </a:r>
            <a:r>
              <a:rPr lang="zh-CN" altLang="en-US" sz="3200" b="1" dirty="0">
                <a:solidFill>
                  <a:srgbClr val="033F7D"/>
                </a:solidFill>
              </a:rPr>
              <a:t> </a:t>
            </a:r>
            <a:r>
              <a:rPr lang="en-US" altLang="zh-CN" sz="3200" b="1" dirty="0">
                <a:solidFill>
                  <a:srgbClr val="033F7D"/>
                </a:solidFill>
              </a:rPr>
              <a:t>RQ2</a:t>
            </a:r>
            <a:endParaRPr lang="en-US" sz="3200" b="1" dirty="0">
              <a:solidFill>
                <a:srgbClr val="033F7D"/>
              </a:solidFill>
            </a:endParaRPr>
          </a:p>
          <a:p>
            <a:pPr algn="l">
              <a:lnSpc>
                <a:spcPct val="100000"/>
              </a:lnSpc>
            </a:pPr>
            <a:r>
              <a:rPr lang="en-US" sz="2000" dirty="0">
                <a:solidFill>
                  <a:srgbClr val="033F7D"/>
                </a:solidFill>
              </a:rPr>
              <a:t>Exfiltration points via undocumented access channels</a:t>
            </a:r>
            <a:endParaRPr lang="en-SG" sz="2000" dirty="0">
              <a:solidFill>
                <a:srgbClr val="033F7D"/>
              </a:solidFill>
            </a:endParaRPr>
          </a:p>
        </p:txBody>
      </p:sp>
    </p:spTree>
    <p:extLst>
      <p:ext uri="{BB962C8B-B14F-4D97-AF65-F5344CB8AC3E}">
        <p14:creationId xmlns:p14="http://schemas.microsoft.com/office/powerpoint/2010/main" val="1754056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667167"/>
            <a:ext cx="5183027" cy="4110178"/>
          </a:xfrm>
        </p:spPr>
        <p:txBody>
          <a:bodyPr>
            <a:normAutofit/>
          </a:bodyPr>
          <a:lstStyle/>
          <a:p>
            <a:pPr>
              <a:spcBef>
                <a:spcPts val="0"/>
              </a:spcBef>
              <a:spcAft>
                <a:spcPts val="1200"/>
              </a:spcAft>
            </a:pPr>
            <a:r>
              <a:rPr lang="zh-CN" altLang="en-US" sz="1800" i="1" dirty="0">
                <a:solidFill>
                  <a:schemeClr val="bg1">
                    <a:lumMod val="50000"/>
                  </a:schemeClr>
                </a:solidFill>
              </a:rPr>
              <a:t>     </a:t>
            </a:r>
            <a:r>
              <a:rPr lang="en-US" altLang="zh-CN" sz="1800" i="1" dirty="0">
                <a:solidFill>
                  <a:schemeClr val="bg1">
                    <a:lumMod val="50000"/>
                  </a:schemeClr>
                </a:solidFill>
              </a:rPr>
              <a:t>Have</a:t>
            </a:r>
            <a:r>
              <a:rPr lang="zh-CN" altLang="en-US" sz="1800" i="1" dirty="0">
                <a:solidFill>
                  <a:schemeClr val="bg1">
                    <a:lumMod val="50000"/>
                  </a:schemeClr>
                </a:solidFill>
              </a:rPr>
              <a:t> </a:t>
            </a:r>
            <a:r>
              <a:rPr lang="en-US" altLang="zh-CN" sz="1800" i="1" dirty="0">
                <a:solidFill>
                  <a:schemeClr val="bg1">
                    <a:lumMod val="50000"/>
                  </a:schemeClr>
                </a:solidFill>
              </a:rPr>
              <a:t>our</a:t>
            </a:r>
            <a:r>
              <a:rPr lang="zh-CN" altLang="en-US" sz="1800" i="1" dirty="0">
                <a:solidFill>
                  <a:schemeClr val="bg1">
                    <a:lumMod val="50000"/>
                  </a:schemeClr>
                </a:solidFill>
              </a:rPr>
              <a:t> </a:t>
            </a:r>
            <a:r>
              <a:rPr lang="en-US" altLang="zh-CN" sz="1800" i="1" dirty="0">
                <a:solidFill>
                  <a:schemeClr val="bg1">
                    <a:lumMod val="50000"/>
                  </a:schemeClr>
                </a:solidFill>
              </a:rPr>
              <a:t>identified</a:t>
            </a:r>
            <a:r>
              <a:rPr lang="zh-CN" altLang="en-US" sz="1800" i="1" dirty="0">
                <a:solidFill>
                  <a:schemeClr val="bg1">
                    <a:lumMod val="50000"/>
                  </a:schemeClr>
                </a:solidFill>
              </a:rPr>
              <a:t> </a:t>
            </a:r>
            <a:r>
              <a:rPr lang="en-US" altLang="zh-CN" sz="1800" i="1" dirty="0">
                <a:solidFill>
                  <a:schemeClr val="bg1">
                    <a:lumMod val="50000"/>
                  </a:schemeClr>
                </a:solidFill>
              </a:rPr>
              <a:t>undocumented</a:t>
            </a:r>
            <a:r>
              <a:rPr lang="zh-CN" altLang="en-US" sz="1800" i="1" dirty="0">
                <a:solidFill>
                  <a:schemeClr val="bg1">
                    <a:lumMod val="50000"/>
                  </a:schemeClr>
                </a:solidFill>
              </a:rPr>
              <a:t> </a:t>
            </a:r>
            <a:r>
              <a:rPr lang="en-US" altLang="zh-CN" sz="1800" i="1" dirty="0">
                <a:solidFill>
                  <a:schemeClr val="bg1">
                    <a:lumMod val="50000"/>
                  </a:schemeClr>
                </a:solidFill>
              </a:rPr>
              <a:t>channels</a:t>
            </a:r>
            <a:r>
              <a:rPr lang="zh-CN" altLang="en-US" sz="1800" i="1" dirty="0">
                <a:solidFill>
                  <a:schemeClr val="bg1">
                    <a:lumMod val="50000"/>
                  </a:schemeClr>
                </a:solidFill>
              </a:rPr>
              <a:t> </a:t>
            </a:r>
            <a:r>
              <a:rPr lang="en-US" altLang="zh-CN" sz="1800" i="1" dirty="0">
                <a:solidFill>
                  <a:schemeClr val="bg1">
                    <a:lumMod val="50000"/>
                  </a:schemeClr>
                </a:solidFill>
              </a:rPr>
              <a:t>already</a:t>
            </a:r>
            <a:r>
              <a:rPr lang="zh-CN" altLang="en-US" sz="1800" i="1" dirty="0">
                <a:solidFill>
                  <a:schemeClr val="bg1">
                    <a:lumMod val="50000"/>
                  </a:schemeClr>
                </a:solidFill>
              </a:rPr>
              <a:t> </a:t>
            </a:r>
            <a:r>
              <a:rPr lang="en-US" altLang="zh-CN" sz="1800" i="1" dirty="0">
                <a:solidFill>
                  <a:schemeClr val="bg1">
                    <a:lumMod val="50000"/>
                  </a:schemeClr>
                </a:solidFill>
              </a:rPr>
              <a:t>been</a:t>
            </a:r>
            <a:r>
              <a:rPr lang="zh-CN" altLang="en-US" sz="1800" i="1" dirty="0">
                <a:solidFill>
                  <a:schemeClr val="bg1">
                    <a:lumMod val="50000"/>
                  </a:schemeClr>
                </a:solidFill>
              </a:rPr>
              <a:t> </a:t>
            </a:r>
            <a:r>
              <a:rPr lang="en-US" altLang="zh-CN" sz="1800" i="1" dirty="0">
                <a:solidFill>
                  <a:schemeClr val="bg1">
                    <a:lumMod val="50000"/>
                  </a:schemeClr>
                </a:solidFill>
              </a:rPr>
              <a:t>(ab)used</a:t>
            </a:r>
            <a:r>
              <a:rPr lang="zh-CN" altLang="en-US" sz="1800" i="1" dirty="0">
                <a:solidFill>
                  <a:schemeClr val="bg1">
                    <a:lumMod val="50000"/>
                  </a:schemeClr>
                </a:solidFill>
              </a:rPr>
              <a:t> </a:t>
            </a:r>
            <a:r>
              <a:rPr lang="en-US" altLang="zh-CN" sz="1800" i="1" dirty="0">
                <a:solidFill>
                  <a:schemeClr val="bg1">
                    <a:lumMod val="50000"/>
                  </a:schemeClr>
                </a:solidFill>
              </a:rPr>
              <a:t>in</a:t>
            </a:r>
            <a:r>
              <a:rPr lang="zh-CN" altLang="en-US" sz="1800" i="1" dirty="0">
                <a:solidFill>
                  <a:schemeClr val="bg1">
                    <a:lumMod val="50000"/>
                  </a:schemeClr>
                </a:solidFill>
              </a:rPr>
              <a:t> </a:t>
            </a:r>
            <a:r>
              <a:rPr lang="en-US" altLang="zh-CN" sz="1800" i="1" dirty="0">
                <a:solidFill>
                  <a:schemeClr val="bg1">
                    <a:lumMod val="50000"/>
                  </a:schemeClr>
                </a:solidFill>
              </a:rPr>
              <a:t>the</a:t>
            </a:r>
            <a:r>
              <a:rPr lang="zh-CN" altLang="en-US" sz="1800" i="1" dirty="0">
                <a:solidFill>
                  <a:schemeClr val="bg1">
                    <a:lumMod val="50000"/>
                  </a:schemeClr>
                </a:solidFill>
              </a:rPr>
              <a:t> </a:t>
            </a:r>
            <a:r>
              <a:rPr lang="en-US" altLang="zh-CN" sz="1800" i="1" dirty="0">
                <a:solidFill>
                  <a:schemeClr val="bg1">
                    <a:lumMod val="50000"/>
                  </a:schemeClr>
                </a:solidFill>
              </a:rPr>
              <a:t>wild?</a:t>
            </a:r>
            <a:r>
              <a:rPr lang="zh-CN" altLang="en-US" sz="1800" i="1" dirty="0">
                <a:solidFill>
                  <a:schemeClr val="bg1">
                    <a:lumMod val="50000"/>
                  </a:schemeClr>
                </a:solidFill>
              </a:rPr>
              <a:t> </a:t>
            </a:r>
            <a:endParaRPr lang="en-US" altLang="zh-CN" sz="1800" i="1" dirty="0">
              <a:solidFill>
                <a:schemeClr val="bg1">
                  <a:lumMod val="50000"/>
                </a:schemeClr>
              </a:solidFill>
            </a:endParaRPr>
          </a:p>
          <a:p>
            <a:pPr>
              <a:spcBef>
                <a:spcPts val="0"/>
              </a:spcBef>
              <a:spcAft>
                <a:spcPts val="1200"/>
              </a:spcAft>
            </a:pPr>
            <a:r>
              <a:rPr lang="en-US" altLang="zh-CN" sz="1800" dirty="0">
                <a:solidFill>
                  <a:schemeClr val="tx1"/>
                </a:solidFill>
              </a:rPr>
              <a:t>We</a:t>
            </a:r>
            <a:r>
              <a:rPr lang="zh-CN" altLang="en-US" sz="1800" dirty="0">
                <a:solidFill>
                  <a:schemeClr val="tx1"/>
                </a:solidFill>
              </a:rPr>
              <a:t> </a:t>
            </a:r>
            <a:r>
              <a:rPr lang="en-US" altLang="zh-CN" sz="1800" dirty="0">
                <a:solidFill>
                  <a:schemeClr val="tx1"/>
                </a:solidFill>
              </a:rPr>
              <a:t>test</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SG" altLang="zh-CN" sz="1800" dirty="0">
                <a:solidFill>
                  <a:schemeClr val="tx1"/>
                </a:solidFill>
              </a:rPr>
              <a:t>top 150 apps</a:t>
            </a:r>
            <a:r>
              <a:rPr lang="zh-CN" altLang="en-US" sz="1800" dirty="0">
                <a:solidFill>
                  <a:schemeClr val="tx1"/>
                </a:solidFill>
              </a:rPr>
              <a:t> </a:t>
            </a:r>
            <a:r>
              <a:rPr lang="en-US" altLang="zh-CN" sz="1800" dirty="0">
                <a:solidFill>
                  <a:schemeClr val="tx1"/>
                </a:solidFill>
              </a:rPr>
              <a:t>from</a:t>
            </a:r>
            <a:r>
              <a:rPr lang="zh-CN" altLang="en-US" sz="1800" dirty="0">
                <a:solidFill>
                  <a:schemeClr val="tx1"/>
                </a:solidFill>
              </a:rPr>
              <a:t> </a:t>
            </a:r>
            <a:r>
              <a:rPr lang="en-US" altLang="zh-CN" sz="1800" dirty="0">
                <a:solidFill>
                  <a:schemeClr val="tx1"/>
                </a:solidFill>
              </a:rPr>
              <a:t>the Google</a:t>
            </a:r>
            <a:r>
              <a:rPr lang="zh-CN" altLang="en-US" sz="1800" dirty="0">
                <a:solidFill>
                  <a:schemeClr val="tx1"/>
                </a:solidFill>
              </a:rPr>
              <a:t> </a:t>
            </a:r>
            <a:r>
              <a:rPr lang="en-US" altLang="zh-CN" sz="1800" dirty="0">
                <a:solidFill>
                  <a:schemeClr val="tx1"/>
                </a:solidFill>
              </a:rPr>
              <a:t>Play</a:t>
            </a:r>
            <a:r>
              <a:rPr lang="zh-CN" altLang="en-US" sz="1800" dirty="0">
                <a:solidFill>
                  <a:schemeClr val="tx1"/>
                </a:solidFill>
              </a:rPr>
              <a:t> </a:t>
            </a:r>
            <a:r>
              <a:rPr lang="en-US" altLang="zh-CN" sz="1800" dirty="0">
                <a:solidFill>
                  <a:schemeClr val="tx1"/>
                </a:solidFill>
              </a:rPr>
              <a:t>Store</a:t>
            </a:r>
            <a:r>
              <a:rPr lang="zh-CN" altLang="en-US" sz="1800" dirty="0">
                <a:solidFill>
                  <a:schemeClr val="tx1"/>
                </a:solidFill>
              </a:rPr>
              <a:t> </a:t>
            </a:r>
            <a:r>
              <a:rPr lang="en-US" altLang="zh-CN" sz="1800" dirty="0">
                <a:solidFill>
                  <a:schemeClr val="tx1"/>
                </a:solidFill>
              </a:rPr>
              <a:t>and</a:t>
            </a:r>
            <a:r>
              <a:rPr lang="zh-CN" altLang="en-US" sz="1800" dirty="0">
                <a:solidFill>
                  <a:schemeClr val="tx1"/>
                </a:solidFill>
              </a:rPr>
              <a:t> </a:t>
            </a:r>
            <a:r>
              <a:rPr lang="en-US" altLang="zh-CN" sz="1800" dirty="0">
                <a:solidFill>
                  <a:schemeClr val="tx1"/>
                </a:solidFill>
              </a:rPr>
              <a:t>another</a:t>
            </a:r>
            <a:r>
              <a:rPr lang="zh-CN" altLang="en-US" sz="1800" dirty="0">
                <a:solidFill>
                  <a:schemeClr val="tx1"/>
                </a:solidFill>
              </a:rPr>
              <a:t> </a:t>
            </a:r>
            <a:r>
              <a:rPr lang="en-US" altLang="zh-CN" sz="1800" dirty="0">
                <a:solidFill>
                  <a:schemeClr val="tx1"/>
                </a:solidFill>
              </a:rPr>
              <a:t>150</a:t>
            </a:r>
            <a:r>
              <a:rPr lang="zh-CN" altLang="en-US" sz="1800" dirty="0">
                <a:solidFill>
                  <a:schemeClr val="tx1"/>
                </a:solidFill>
              </a:rPr>
              <a:t> </a:t>
            </a:r>
            <a:r>
              <a:rPr lang="en-US" altLang="zh-CN" sz="1800" dirty="0">
                <a:solidFill>
                  <a:schemeClr val="tx1"/>
                </a:solidFill>
              </a:rPr>
              <a:t>apps</a:t>
            </a:r>
            <a:r>
              <a:rPr lang="zh-CN" altLang="en-US" sz="1800" dirty="0">
                <a:solidFill>
                  <a:schemeClr val="tx1"/>
                </a:solidFill>
              </a:rPr>
              <a:t> </a:t>
            </a:r>
            <a:r>
              <a:rPr lang="en-US" altLang="zh-CN" sz="1800" dirty="0">
                <a:solidFill>
                  <a:schemeClr val="tx1"/>
                </a:solidFill>
              </a:rPr>
              <a:t>from</a:t>
            </a:r>
            <a:r>
              <a:rPr lang="zh-CN" altLang="en-US" sz="1800" dirty="0">
                <a:solidFill>
                  <a:schemeClr val="tx1"/>
                </a:solidFill>
              </a:rPr>
              <a:t> </a:t>
            </a:r>
            <a:r>
              <a:rPr lang="en-US" altLang="zh-CN" sz="1800" dirty="0">
                <a:solidFill>
                  <a:schemeClr val="tx1"/>
                </a:solidFill>
              </a:rPr>
              <a:t>an alternative app store (Xiaomi App Store).</a:t>
            </a:r>
            <a:r>
              <a:rPr lang="en-SG" altLang="zh-CN" sz="1800" dirty="0">
                <a:solidFill>
                  <a:schemeClr val="tx1"/>
                </a:solidFill>
              </a:rPr>
              <a:t> </a:t>
            </a:r>
            <a:endParaRPr lang="en-US" sz="1800" dirty="0">
              <a:solidFill>
                <a:schemeClr val="tx1"/>
              </a:solidFill>
            </a:endParaRPr>
          </a:p>
          <a:p>
            <a:pPr lvl="1">
              <a:spcBef>
                <a:spcPts val="0"/>
              </a:spcBef>
              <a:spcAft>
                <a:spcPts val="1200"/>
              </a:spcAft>
              <a:buFont typeface="Arial" panose="020B0604020202020204" pitchFamily="34" charset="0"/>
              <a:buChar char="•"/>
            </a:pPr>
            <a:r>
              <a:rPr lang="en-US" sz="1800" b="1" dirty="0">
                <a:solidFill>
                  <a:schemeClr val="tx1"/>
                </a:solidFill>
              </a:rPr>
              <a:t>12 out of </a:t>
            </a:r>
            <a:r>
              <a:rPr lang="en-US" altLang="zh-CN" sz="1800" b="1" dirty="0">
                <a:solidFill>
                  <a:schemeClr val="tx1"/>
                </a:solidFill>
              </a:rPr>
              <a:t>300</a:t>
            </a:r>
            <a:r>
              <a:rPr lang="zh-CN" altLang="en-US" sz="1800" b="1" dirty="0">
                <a:solidFill>
                  <a:schemeClr val="tx1"/>
                </a:solidFill>
              </a:rPr>
              <a:t> </a:t>
            </a:r>
            <a:r>
              <a:rPr lang="en-US" sz="1800" b="1" dirty="0">
                <a:solidFill>
                  <a:schemeClr val="tx1"/>
                </a:solidFill>
              </a:rPr>
              <a:t>analyzed apps</a:t>
            </a:r>
            <a:r>
              <a:rPr lang="en-US" sz="1800" dirty="0">
                <a:solidFill>
                  <a:schemeClr val="tx1"/>
                </a:solidFill>
              </a:rPr>
              <a:t> have relevant behaviors. </a:t>
            </a:r>
          </a:p>
          <a:p>
            <a:pPr lvl="1">
              <a:spcBef>
                <a:spcPts val="0"/>
              </a:spcBef>
              <a:spcAft>
                <a:spcPts val="1200"/>
              </a:spcAft>
              <a:buFont typeface="Arial" panose="020B0604020202020204" pitchFamily="34" charset="0"/>
              <a:buChar char="•"/>
            </a:pPr>
            <a:r>
              <a:rPr lang="en-US" sz="1800" dirty="0">
                <a:solidFill>
                  <a:schemeClr val="tx1"/>
                </a:solidFill>
              </a:rPr>
              <a:t>All their accesses are through </a:t>
            </a:r>
            <a:r>
              <a:rPr lang="en-US" sz="1800" b="1" dirty="0">
                <a:solidFill>
                  <a:schemeClr val="tx1"/>
                </a:solidFill>
              </a:rPr>
              <a:t>undocumented</a:t>
            </a:r>
            <a:r>
              <a:rPr lang="en-US" sz="1800" dirty="0">
                <a:solidFill>
                  <a:schemeClr val="tx1"/>
                </a:solidFill>
              </a:rPr>
              <a:t> access channels.</a:t>
            </a:r>
          </a:p>
          <a:p>
            <a:pPr lvl="1">
              <a:spcBef>
                <a:spcPts val="0"/>
              </a:spcBef>
              <a:spcAft>
                <a:spcPts val="1200"/>
              </a:spcAft>
              <a:buFont typeface="Arial" panose="020B0604020202020204" pitchFamily="34" charset="0"/>
              <a:buChar char="•"/>
            </a:pPr>
            <a:r>
              <a:rPr lang="en-US" altLang="zh-CN" sz="1800" dirty="0"/>
              <a:t>The</a:t>
            </a:r>
            <a:r>
              <a:rPr lang="zh-CN" altLang="en-US" sz="1800" dirty="0"/>
              <a:t> </a:t>
            </a:r>
            <a:r>
              <a:rPr lang="en-US" altLang="zh-CN" sz="1800" dirty="0"/>
              <a:t>broad</a:t>
            </a:r>
            <a:r>
              <a:rPr lang="zh-CN" altLang="en-US" sz="1800" dirty="0"/>
              <a:t> </a:t>
            </a:r>
            <a:r>
              <a:rPr lang="en-US" altLang="zh-CN" sz="1800" dirty="0"/>
              <a:t>UUI</a:t>
            </a:r>
            <a:r>
              <a:rPr lang="zh-CN" altLang="en-US" sz="1800" dirty="0"/>
              <a:t> </a:t>
            </a:r>
            <a:r>
              <a:rPr lang="en-US" altLang="zh-CN" sz="1800" dirty="0"/>
              <a:t>collection</a:t>
            </a:r>
            <a:r>
              <a:rPr lang="zh-CN" altLang="en-US" sz="1800" dirty="0"/>
              <a:t> </a:t>
            </a:r>
            <a:r>
              <a:rPr lang="en-US" altLang="zh-CN" sz="1800" dirty="0"/>
              <a:t>by</a:t>
            </a:r>
            <a:r>
              <a:rPr lang="zh-CN" altLang="en-US" sz="1800" dirty="0"/>
              <a:t> </a:t>
            </a:r>
            <a:r>
              <a:rPr lang="en-US" altLang="zh-CN" sz="1800" dirty="0"/>
              <a:t>apps</a:t>
            </a:r>
            <a:r>
              <a:rPr lang="zh-CN" altLang="en-US" sz="1800" dirty="0"/>
              <a:t> </a:t>
            </a:r>
            <a:r>
              <a:rPr lang="en-US" altLang="zh-CN" sz="1800" dirty="0"/>
              <a:t>in</a:t>
            </a:r>
            <a:r>
              <a:rPr lang="zh-CN" altLang="en-US" sz="1800" dirty="0"/>
              <a:t> </a:t>
            </a:r>
            <a:r>
              <a:rPr lang="en-US" altLang="zh-CN" sz="1800" dirty="0"/>
              <a:t>the</a:t>
            </a:r>
            <a:r>
              <a:rPr lang="zh-CN" altLang="en-US" sz="1800" dirty="0"/>
              <a:t> </a:t>
            </a:r>
            <a:r>
              <a:rPr lang="en-US" altLang="zh-CN" sz="1800" dirty="0"/>
              <a:t>wild</a:t>
            </a:r>
            <a:r>
              <a:rPr lang="zh-CN" altLang="en-US" sz="1800" dirty="0"/>
              <a:t> </a:t>
            </a:r>
            <a:r>
              <a:rPr lang="en-US" altLang="zh-CN" sz="1800" dirty="0"/>
              <a:t>is</a:t>
            </a:r>
            <a:r>
              <a:rPr lang="zh-CN" altLang="en-US" sz="1800" dirty="0"/>
              <a:t> </a:t>
            </a:r>
            <a:r>
              <a:rPr lang="en-US" altLang="zh-CN" sz="1800" dirty="0"/>
              <a:t>not</a:t>
            </a:r>
            <a:r>
              <a:rPr lang="zh-CN" altLang="en-US" sz="1800" dirty="0"/>
              <a:t> </a:t>
            </a:r>
            <a:r>
              <a:rPr lang="en-US" altLang="zh-CN" sz="1800" dirty="0"/>
              <a:t>observed</a:t>
            </a:r>
            <a:r>
              <a:rPr lang="zh-CN" altLang="en-US" sz="1800" dirty="0"/>
              <a:t> </a:t>
            </a:r>
            <a:r>
              <a:rPr lang="en-US" altLang="zh-CN" sz="1800" dirty="0"/>
              <a:t>in</a:t>
            </a:r>
            <a:r>
              <a:rPr lang="zh-CN" altLang="en-US" sz="1800" dirty="0"/>
              <a:t> </a:t>
            </a:r>
            <a:r>
              <a:rPr lang="en-US" altLang="zh-CN" sz="1800" dirty="0"/>
              <a:t>our</a:t>
            </a:r>
            <a:r>
              <a:rPr lang="zh-CN" altLang="en-US" sz="1800" dirty="0"/>
              <a:t> </a:t>
            </a:r>
            <a:r>
              <a:rPr lang="en-US" altLang="zh-CN" sz="1800" dirty="0"/>
              <a:t>study.</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0F7727E5-E482-3527-9227-A63F13EE28CD}"/>
              </a:ext>
            </a:extLst>
          </p:cNvPr>
          <p:cNvSpPr>
            <a:spLocks noGrp="1"/>
          </p:cNvSpPr>
          <p:nvPr>
            <p:ph type="sldNum" sz="quarter" idx="13"/>
          </p:nvPr>
        </p:nvSpPr>
        <p:spPr/>
        <p:txBody>
          <a:bodyPr/>
          <a:lstStyle/>
          <a:p>
            <a:fld id="{71C63AB4-6DC0-4902-8E9D-B5377E74E401}" type="slidenum">
              <a:rPr lang="en-SG" smtClean="0"/>
              <a:t>22</a:t>
            </a:fld>
            <a:endParaRPr lang="en-SG"/>
          </a:p>
        </p:txBody>
      </p:sp>
      <p:sp>
        <p:nvSpPr>
          <p:cNvPr id="7" name="TextBox 6">
            <a:extLst>
              <a:ext uri="{FF2B5EF4-FFF2-40B4-BE49-F238E27FC236}">
                <a16:creationId xmlns:a16="http://schemas.microsoft.com/office/drawing/2014/main" id="{7AE03C15-D0E6-D764-7FED-55421E46717B}"/>
              </a:ext>
            </a:extLst>
          </p:cNvPr>
          <p:cNvSpPr txBox="1"/>
          <p:nvPr/>
        </p:nvSpPr>
        <p:spPr>
          <a:xfrm>
            <a:off x="8069297" y="1940122"/>
            <a:ext cx="3764987" cy="276999"/>
          </a:xfrm>
          <a:prstGeom prst="rect">
            <a:avLst/>
          </a:prstGeom>
          <a:noFill/>
        </p:spPr>
        <p:txBody>
          <a:bodyPr wrap="square">
            <a:spAutoFit/>
          </a:bodyPr>
          <a:lstStyle/>
          <a:p>
            <a:pPr algn="r"/>
            <a:r>
              <a:rPr lang="en-US" sz="1200" i="1" dirty="0">
                <a:solidFill>
                  <a:schemeClr val="tx2">
                    <a:lumMod val="75000"/>
                  </a:schemeClr>
                </a:solidFill>
              </a:rPr>
              <a:t>List of apps found potential UUI collection</a:t>
            </a:r>
            <a:endParaRPr lang="en-SG" sz="1200" i="1" dirty="0">
              <a:solidFill>
                <a:schemeClr val="tx2">
                  <a:lumMod val="75000"/>
                </a:schemeClr>
              </a:solidFill>
            </a:endParaRPr>
          </a:p>
        </p:txBody>
      </p:sp>
      <p:graphicFrame>
        <p:nvGraphicFramePr>
          <p:cNvPr id="5" name="Table 5">
            <a:extLst>
              <a:ext uri="{FF2B5EF4-FFF2-40B4-BE49-F238E27FC236}">
                <a16:creationId xmlns:a16="http://schemas.microsoft.com/office/drawing/2014/main" id="{0C275A90-A8D2-3363-5BCA-2D378A346157}"/>
              </a:ext>
            </a:extLst>
          </p:cNvPr>
          <p:cNvGraphicFramePr>
            <a:graphicFrameLocks noGrp="1"/>
          </p:cNvGraphicFramePr>
          <p:nvPr>
            <p:extLst>
              <p:ext uri="{D42A27DB-BD31-4B8C-83A1-F6EECF244321}">
                <p14:modId xmlns:p14="http://schemas.microsoft.com/office/powerpoint/2010/main" val="468144437"/>
              </p:ext>
            </p:extLst>
          </p:nvPr>
        </p:nvGraphicFramePr>
        <p:xfrm>
          <a:off x="6487794" y="2217121"/>
          <a:ext cx="5297005" cy="3322320"/>
        </p:xfrm>
        <a:graphic>
          <a:graphicData uri="http://schemas.openxmlformats.org/drawingml/2006/table">
            <a:tbl>
              <a:tblPr firstRow="1" bandRow="1">
                <a:tableStyleId>{5C22544A-7EE6-4342-B048-85BDC9FD1C3A}</a:tableStyleId>
              </a:tblPr>
              <a:tblGrid>
                <a:gridCol w="232011">
                  <a:extLst>
                    <a:ext uri="{9D8B030D-6E8A-4147-A177-3AD203B41FA5}">
                      <a16:colId xmlns:a16="http://schemas.microsoft.com/office/drawing/2014/main" val="2324827753"/>
                    </a:ext>
                  </a:extLst>
                </a:gridCol>
                <a:gridCol w="1542197">
                  <a:extLst>
                    <a:ext uri="{9D8B030D-6E8A-4147-A177-3AD203B41FA5}">
                      <a16:colId xmlns:a16="http://schemas.microsoft.com/office/drawing/2014/main" val="108896954"/>
                    </a:ext>
                  </a:extLst>
                </a:gridCol>
                <a:gridCol w="921223">
                  <a:extLst>
                    <a:ext uri="{9D8B030D-6E8A-4147-A177-3AD203B41FA5}">
                      <a16:colId xmlns:a16="http://schemas.microsoft.com/office/drawing/2014/main" val="3323633230"/>
                    </a:ext>
                  </a:extLst>
                </a:gridCol>
                <a:gridCol w="1371600">
                  <a:extLst>
                    <a:ext uri="{9D8B030D-6E8A-4147-A177-3AD203B41FA5}">
                      <a16:colId xmlns:a16="http://schemas.microsoft.com/office/drawing/2014/main" val="1498704853"/>
                    </a:ext>
                  </a:extLst>
                </a:gridCol>
                <a:gridCol w="1229974">
                  <a:extLst>
                    <a:ext uri="{9D8B030D-6E8A-4147-A177-3AD203B41FA5}">
                      <a16:colId xmlns:a16="http://schemas.microsoft.com/office/drawing/2014/main" val="3328117894"/>
                    </a:ext>
                  </a:extLst>
                </a:gridCol>
              </a:tblGrid>
              <a:tr h="239151">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App package name</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Downloads (by Dec 2021)</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Involved UUIs</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Access channels</a:t>
                      </a:r>
                    </a:p>
                  </a:txBody>
                  <a:tcPr marL="45720" marR="45720" anchor="ctr"/>
                </a:tc>
                <a:extLst>
                  <a:ext uri="{0D108BD9-81ED-4DB2-BD59-A6C34878D82A}">
                    <a16:rowId xmlns:a16="http://schemas.microsoft.com/office/drawing/2014/main" val="3184225613"/>
                  </a:ext>
                </a:extLst>
              </a:tr>
              <a:tr h="239151">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com.kwai.m2u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81mil+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 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61820575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com.kwai.videoeditor</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86mil+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 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71796205"/>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3</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com.lbe.parallel.intl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100mil+</a:t>
                      </a:r>
                    </a:p>
                  </a:txBody>
                  <a:tcPr marL="45720" marR="45720" anchor="ctr"/>
                </a:tc>
                <a:tc>
                  <a:txBody>
                    <a:bodyPr/>
                    <a:lstStyle/>
                    <a:p>
                      <a:pPr algn="l"/>
                      <a:r>
                        <a:rPr lang="en-US" altLang="zh-CN" sz="1000" dirty="0">
                          <a:latin typeface="Calibri" panose="020F0502020204030204" pitchFamily="34" charset="0"/>
                          <a:ea typeface="Calibri" panose="020F0502020204030204" pitchFamily="34" charset="0"/>
                          <a:cs typeface="Calibri" panose="020F0502020204030204" pitchFamily="34" charset="0"/>
                        </a:rPr>
                        <a:t>IMSI</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Services</a:t>
                      </a:r>
                    </a:p>
                  </a:txBody>
                  <a:tcPr marL="45720" marR="45720" anchor="ctr"/>
                </a:tc>
                <a:extLst>
                  <a:ext uri="{0D108BD9-81ED-4DB2-BD59-A6C34878D82A}">
                    <a16:rowId xmlns:a16="http://schemas.microsoft.com/office/drawing/2014/main" val="126613498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4</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com.liulishuo.engzo</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116mil+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2608633751"/>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com.oppo.store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3mil+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Misc. UUI</a:t>
                      </a:r>
                      <a:r>
                        <a:rPr lang="en-AU" sz="1000" b="0" i="0" u="none" strike="noStrike" baseline="30000" dirty="0">
                          <a:solidFill>
                            <a:srgbClr val="000000"/>
                          </a:solidFill>
                          <a:effectLst/>
                          <a:latin typeface="Calibri" panose="020F0502020204030204" pitchFamily="34" charset="0"/>
                        </a:rPr>
                        <a:t>+ </a:t>
                      </a:r>
                      <a:endParaRPr lang="en-AU" sz="1000" dirty="0">
                        <a:latin typeface="Calibri" panose="020F0502020204030204" pitchFamily="34" charset="0"/>
                        <a:ea typeface="Calibri" panose="020F0502020204030204" pitchFamily="34" charset="0"/>
                        <a:cs typeface="Calibri" panose="020F0502020204030204" pitchFamily="34" charset="0"/>
                      </a:endParaRP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087871906"/>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com.renrendai.haohuan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25mil+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605912296"/>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7</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com.tencent.qqimsecure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682mil+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IMSI</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315919320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8</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com.tencent.wifimanager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192mil+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IMSI</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Settings</a:t>
                      </a:r>
                    </a:p>
                  </a:txBody>
                  <a:tcPr marL="45720" marR="45720" anchor="ctr"/>
                </a:tc>
                <a:extLst>
                  <a:ext uri="{0D108BD9-81ED-4DB2-BD59-A6C34878D82A}">
                    <a16:rowId xmlns:a16="http://schemas.microsoft.com/office/drawing/2014/main" val="4275283218"/>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9</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com.wuba.zhuanzhuan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234mil+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312932124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10</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com.xunmeng.merchant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50mil+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Serial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789272220"/>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11</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com.xunmeng.pinduoduo    </a:t>
                      </a:r>
                    </a:p>
                  </a:txBody>
                  <a:tcPr marL="45720" marR="45720" anchor="ctr"/>
                </a:tc>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5bil+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Serial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1184326259"/>
                  </a:ext>
                </a:extLst>
              </a:tr>
              <a:tr h="239151">
                <a:tc>
                  <a:txBody>
                    <a:bodyPr/>
                    <a:lstStyle/>
                    <a:p>
                      <a:pPr algn="l" fontAlgn="b"/>
                      <a:r>
                        <a:rPr lang="en-AU" sz="10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rPr>
                        <a:t>12</a:t>
                      </a:r>
                    </a:p>
                  </a:txBody>
                  <a:tcPr marL="45720" marR="45720" anchor="ctr"/>
                </a:tc>
                <a:tc>
                  <a:txBody>
                    <a:bodyPr/>
                    <a:lstStyle/>
                    <a:p>
                      <a:pPr algn="l" fontAlgn="b"/>
                      <a:r>
                        <a:rPr lang="en-AU" sz="1000" b="0" i="0" u="none" strike="noStrike"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ru.yandex.searchplugin</a:t>
                      </a:r>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p>
                  </a:txBody>
                  <a:tcPr marL="45720" marR="45720" anchor="ctr"/>
                </a:tc>
                <a:tc>
                  <a:txBody>
                    <a:bodyPr/>
                    <a:lstStyle/>
                    <a:p>
                      <a:pPr algn="l" fontAlgn="b"/>
                      <a:r>
                        <a:rPr lang="en-AU" sz="10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100mil+</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Device ID</a:t>
                      </a:r>
                    </a:p>
                  </a:txBody>
                  <a:tcPr marL="45720" marR="45720" anchor="ctr"/>
                </a:tc>
                <a:tc>
                  <a:txBody>
                    <a:bodyPr/>
                    <a:lstStyle/>
                    <a:p>
                      <a:pPr algn="l"/>
                      <a:r>
                        <a:rPr lang="en-AU" sz="1000" dirty="0">
                          <a:latin typeface="Calibri" panose="020F0502020204030204" pitchFamily="34" charset="0"/>
                          <a:ea typeface="Calibri" panose="020F0502020204030204" pitchFamily="34" charset="0"/>
                          <a:cs typeface="Calibri" panose="020F0502020204030204" pitchFamily="34" charset="0"/>
                        </a:rPr>
                        <a:t>Properties</a:t>
                      </a:r>
                    </a:p>
                  </a:txBody>
                  <a:tcPr marL="45720" marR="45720" anchor="ctr"/>
                </a:tc>
                <a:extLst>
                  <a:ext uri="{0D108BD9-81ED-4DB2-BD59-A6C34878D82A}">
                    <a16:rowId xmlns:a16="http://schemas.microsoft.com/office/drawing/2014/main" val="56843620"/>
                  </a:ext>
                </a:extLst>
              </a:tr>
            </a:tbl>
          </a:graphicData>
        </a:graphic>
      </p:graphicFrame>
      <p:sp>
        <p:nvSpPr>
          <p:cNvPr id="6" name="TextBox 5">
            <a:extLst>
              <a:ext uri="{FF2B5EF4-FFF2-40B4-BE49-F238E27FC236}">
                <a16:creationId xmlns:a16="http://schemas.microsoft.com/office/drawing/2014/main" id="{DFA49F2C-4B10-446B-5047-94C865210741}"/>
              </a:ext>
            </a:extLst>
          </p:cNvPr>
          <p:cNvSpPr txBox="1"/>
          <p:nvPr/>
        </p:nvSpPr>
        <p:spPr>
          <a:xfrm>
            <a:off x="6487794" y="5613134"/>
            <a:ext cx="5297005" cy="338554"/>
          </a:xfrm>
          <a:prstGeom prst="rect">
            <a:avLst/>
          </a:prstGeom>
          <a:noFill/>
        </p:spPr>
        <p:txBody>
          <a:bodyPr wrap="square">
            <a:spAutoFit/>
          </a:bodyPr>
          <a:lstStyle/>
          <a:p>
            <a:r>
              <a:rPr lang="en-AU" sz="1600" b="0" i="0" u="none" strike="noStrike" baseline="30000" dirty="0">
                <a:solidFill>
                  <a:srgbClr val="000000"/>
                </a:solidFill>
                <a:effectLst/>
                <a:latin typeface="Calibri" panose="020F0502020204030204" pitchFamily="34" charset="0"/>
              </a:rPr>
              <a:t>+ </a:t>
            </a:r>
            <a:r>
              <a:rPr lang="en-US" altLang="zh-CN" sz="1600" b="0" i="0" u="none" strike="noStrike" baseline="30000" dirty="0">
                <a:solidFill>
                  <a:srgbClr val="000000"/>
                </a:solidFill>
                <a:effectLst/>
                <a:latin typeface="Calibri" panose="020F0502020204030204" pitchFamily="34" charset="0"/>
              </a:rPr>
              <a:t>The caught UUI </a:t>
            </a:r>
            <a:r>
              <a:rPr lang="en-US" altLang="zh-CN" sz="1600" baseline="30000" dirty="0">
                <a:solidFill>
                  <a:srgbClr val="000000"/>
                </a:solidFill>
                <a:latin typeface="Calibri" panose="020F0502020204030204" pitchFamily="34" charset="0"/>
              </a:rPr>
              <a:t>access is through requesting the system property “</a:t>
            </a:r>
            <a:r>
              <a:rPr lang="en-US" altLang="zh-CN" sz="1600" baseline="30000" dirty="0" err="1">
                <a:solidFill>
                  <a:srgbClr val="000000"/>
                </a:solidFill>
                <a:latin typeface="Calibri" panose="020F0502020204030204" pitchFamily="34" charset="0"/>
              </a:rPr>
              <a:t>gsm.serial</a:t>
            </a:r>
            <a:r>
              <a:rPr lang="en-US" altLang="zh-CN" sz="1600" baseline="30000" dirty="0">
                <a:solidFill>
                  <a:srgbClr val="000000"/>
                </a:solidFill>
                <a:latin typeface="Calibri" panose="020F0502020204030204" pitchFamily="34" charset="0"/>
              </a:rPr>
              <a:t>”</a:t>
            </a:r>
            <a:r>
              <a:rPr lang="en-US" altLang="zh-CN" sz="1600" b="0" i="0" u="none" strike="noStrike" baseline="30000" dirty="0">
                <a:solidFill>
                  <a:srgbClr val="000000"/>
                </a:solidFill>
                <a:effectLst/>
                <a:latin typeface="Calibri" panose="020F0502020204030204" pitchFamily="34" charset="0"/>
              </a:rPr>
              <a:t>.</a:t>
            </a:r>
            <a:endParaRPr lang="en-AU" sz="1600" dirty="0"/>
          </a:p>
        </p:txBody>
      </p:sp>
      <p:sp>
        <p:nvSpPr>
          <p:cNvPr id="12" name="Title 1">
            <a:extLst>
              <a:ext uri="{FF2B5EF4-FFF2-40B4-BE49-F238E27FC236}">
                <a16:creationId xmlns:a16="http://schemas.microsoft.com/office/drawing/2014/main" id="{22D8423F-663D-7817-08B1-60C923FCA9DA}"/>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Key Finding </a:t>
            </a:r>
            <a:r>
              <a:rPr lang="en-US" altLang="zh-CN" sz="3200" b="1" dirty="0">
                <a:solidFill>
                  <a:srgbClr val="033F7D"/>
                </a:solidFill>
              </a:rPr>
              <a:t>for</a:t>
            </a:r>
            <a:r>
              <a:rPr lang="zh-CN" altLang="en-US" sz="3200" b="1" dirty="0">
                <a:solidFill>
                  <a:srgbClr val="033F7D"/>
                </a:solidFill>
              </a:rPr>
              <a:t> </a:t>
            </a:r>
            <a:r>
              <a:rPr lang="en-US" altLang="zh-CN" sz="3200" b="1" dirty="0">
                <a:solidFill>
                  <a:srgbClr val="033F7D"/>
                </a:solidFill>
              </a:rPr>
              <a:t>RQ</a:t>
            </a:r>
            <a:r>
              <a:rPr lang="en-US" sz="3200" b="1" dirty="0">
                <a:solidFill>
                  <a:srgbClr val="033F7D"/>
                </a:solidFill>
              </a:rPr>
              <a:t>3</a:t>
            </a:r>
          </a:p>
          <a:p>
            <a:pPr algn="l">
              <a:lnSpc>
                <a:spcPct val="100000"/>
              </a:lnSpc>
            </a:pPr>
            <a:r>
              <a:rPr lang="en-US" sz="2000" dirty="0">
                <a:solidFill>
                  <a:srgbClr val="033F7D"/>
                </a:solidFill>
              </a:rPr>
              <a:t>Exploits in the wild</a:t>
            </a:r>
            <a:endParaRPr lang="en-SG" sz="2000" dirty="0">
              <a:solidFill>
                <a:srgbClr val="033F7D"/>
              </a:solidFill>
            </a:endParaRPr>
          </a:p>
        </p:txBody>
      </p:sp>
      <p:sp>
        <p:nvSpPr>
          <p:cNvPr id="2" name="TextBox 1">
            <a:extLst>
              <a:ext uri="{FF2B5EF4-FFF2-40B4-BE49-F238E27FC236}">
                <a16:creationId xmlns:a16="http://schemas.microsoft.com/office/drawing/2014/main" id="{5EA71F29-9AF4-DD74-C960-EB550B4BB09A}"/>
              </a:ext>
            </a:extLst>
          </p:cNvPr>
          <p:cNvSpPr txBox="1"/>
          <p:nvPr/>
        </p:nvSpPr>
        <p:spPr>
          <a:xfrm>
            <a:off x="876300" y="1398346"/>
            <a:ext cx="548640" cy="1107996"/>
          </a:xfrm>
          <a:prstGeom prst="rect">
            <a:avLst/>
          </a:prstGeom>
          <a:noFill/>
        </p:spPr>
        <p:txBody>
          <a:bodyPr wrap="square" rtlCol="0">
            <a:spAutoFit/>
          </a:bodyPr>
          <a:lstStyle/>
          <a:p>
            <a:r>
              <a:rPr lang="en-US" altLang="zh-CN" sz="6600" dirty="0">
                <a:solidFill>
                  <a:schemeClr val="bg1">
                    <a:lumMod val="50000"/>
                  </a:schemeClr>
                </a:solidFill>
                <a:latin typeface="+mn-lt"/>
              </a:rPr>
              <a:t>“</a:t>
            </a:r>
            <a:endParaRPr lang="en-US" sz="6600" dirty="0">
              <a:solidFill>
                <a:schemeClr val="bg1">
                  <a:lumMod val="50000"/>
                </a:schemeClr>
              </a:solidFill>
              <a:latin typeface="+mn-lt"/>
            </a:endParaRPr>
          </a:p>
        </p:txBody>
      </p:sp>
    </p:spTree>
    <p:extLst>
      <p:ext uri="{BB962C8B-B14F-4D97-AF65-F5344CB8AC3E}">
        <p14:creationId xmlns:p14="http://schemas.microsoft.com/office/powerpoint/2010/main" val="3119994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1" y="1844003"/>
            <a:ext cx="5219700" cy="3449221"/>
          </a:xfrm>
        </p:spPr>
        <p:txBody>
          <a:bodyPr>
            <a:normAutofit/>
          </a:bodyPr>
          <a:lstStyle/>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reported all our findings to the relevant parties</a:t>
            </a:r>
            <a:r>
              <a:rPr lang="en-US" altLang="zh-CN" sz="1800" dirty="0">
                <a:solidFill>
                  <a:schemeClr val="tx1"/>
                </a:solidFill>
              </a:rPr>
              <a:t>/stakeholders</a:t>
            </a:r>
            <a:r>
              <a:rPr lang="en-US" sz="1800" dirty="0">
                <a:solidFill>
                  <a:schemeClr val="tx1"/>
                </a:solidFill>
              </a:rPr>
              <a:t>.</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We have received </a:t>
            </a:r>
            <a:r>
              <a:rPr lang="en-US" sz="1800" b="1" dirty="0">
                <a:solidFill>
                  <a:schemeClr val="tx1"/>
                </a:solidFill>
              </a:rPr>
              <a:t>8</a:t>
            </a:r>
            <a:r>
              <a:rPr lang="en-US" sz="1800" dirty="0">
                <a:solidFill>
                  <a:schemeClr val="tx1"/>
                </a:solidFill>
              </a:rPr>
              <a:t> </a:t>
            </a:r>
            <a:r>
              <a:rPr lang="en-US" altLang="zh-CN" sz="1800" dirty="0">
                <a:solidFill>
                  <a:schemeClr val="tx1"/>
                </a:solidFill>
              </a:rPr>
              <a:t>CVE</a:t>
            </a:r>
            <a:r>
              <a:rPr lang="zh-CN" altLang="en-US" sz="1800" b="1" dirty="0">
                <a:solidFill>
                  <a:schemeClr val="tx1"/>
                </a:solidFill>
              </a:rPr>
              <a:t> </a:t>
            </a:r>
            <a:r>
              <a:rPr lang="en-US" sz="1800" dirty="0">
                <a:solidFill>
                  <a:schemeClr val="tx1"/>
                </a:solidFill>
              </a:rPr>
              <a:t>entries registered by Google and four other manufacturers.</a:t>
            </a:r>
            <a:endParaRPr lang="en-SG" sz="1800" dirty="0">
              <a:solidFill>
                <a:schemeClr val="tx1"/>
              </a:solidFill>
            </a:endParaRPr>
          </a:p>
        </p:txBody>
      </p:sp>
      <p:sp>
        <p:nvSpPr>
          <p:cNvPr id="4" name="Slide Number Placeholder 3">
            <a:extLst>
              <a:ext uri="{FF2B5EF4-FFF2-40B4-BE49-F238E27FC236}">
                <a16:creationId xmlns:a16="http://schemas.microsoft.com/office/drawing/2014/main" id="{14F4657C-0904-CA88-7A17-B0A334BC08F5}"/>
              </a:ext>
            </a:extLst>
          </p:cNvPr>
          <p:cNvSpPr>
            <a:spLocks noGrp="1"/>
          </p:cNvSpPr>
          <p:nvPr>
            <p:ph type="sldNum" sz="quarter" idx="13"/>
          </p:nvPr>
        </p:nvSpPr>
        <p:spPr/>
        <p:txBody>
          <a:bodyPr/>
          <a:lstStyle/>
          <a:p>
            <a:fld id="{71C63AB4-6DC0-4902-8E9D-B5377E74E401}" type="slidenum">
              <a:rPr lang="en-SG" smtClean="0"/>
              <a:t>23</a:t>
            </a:fld>
            <a:endParaRPr lang="en-SG"/>
          </a:p>
        </p:txBody>
      </p:sp>
      <p:sp>
        <p:nvSpPr>
          <p:cNvPr id="5" name="TextBox 4">
            <a:extLst>
              <a:ext uri="{FF2B5EF4-FFF2-40B4-BE49-F238E27FC236}">
                <a16:creationId xmlns:a16="http://schemas.microsoft.com/office/drawing/2014/main" id="{115EABDB-D67B-1ECD-30DA-FA35A0B2B4B5}"/>
              </a:ext>
            </a:extLst>
          </p:cNvPr>
          <p:cNvSpPr txBox="1"/>
          <p:nvPr/>
        </p:nvSpPr>
        <p:spPr>
          <a:xfrm>
            <a:off x="7468023" y="2671998"/>
            <a:ext cx="4114796" cy="307777"/>
          </a:xfrm>
          <a:prstGeom prst="rect">
            <a:avLst/>
          </a:prstGeom>
          <a:noFill/>
        </p:spPr>
        <p:txBody>
          <a:bodyPr wrap="square" rtlCol="0">
            <a:spAutoFit/>
          </a:bodyPr>
          <a:lstStyle/>
          <a:p>
            <a:pPr algn="ctr"/>
            <a:r>
              <a:rPr lang="en-US" sz="1400" i="1" dirty="0">
                <a:solidFill>
                  <a:schemeClr val="tx2">
                    <a:lumMod val="75000"/>
                  </a:schemeClr>
                </a:solidFill>
              </a:rPr>
              <a:t>CVE-listed vulnerabilities found by U2-I2</a:t>
            </a:r>
            <a:endParaRPr lang="en-SG" sz="1400" i="1" dirty="0">
              <a:solidFill>
                <a:schemeClr val="tx2">
                  <a:lumMod val="75000"/>
                </a:schemeClr>
              </a:solidFill>
            </a:endParaRPr>
          </a:p>
        </p:txBody>
      </p:sp>
      <p:graphicFrame>
        <p:nvGraphicFramePr>
          <p:cNvPr id="6" name="Table 7">
            <a:extLst>
              <a:ext uri="{FF2B5EF4-FFF2-40B4-BE49-F238E27FC236}">
                <a16:creationId xmlns:a16="http://schemas.microsoft.com/office/drawing/2014/main" id="{DE833840-6575-6745-CADD-AA6AC8CF5116}"/>
              </a:ext>
            </a:extLst>
          </p:cNvPr>
          <p:cNvGraphicFramePr>
            <a:graphicFrameLocks noGrp="1"/>
          </p:cNvGraphicFramePr>
          <p:nvPr>
            <p:extLst>
              <p:ext uri="{D42A27DB-BD31-4B8C-83A1-F6EECF244321}">
                <p14:modId xmlns:p14="http://schemas.microsoft.com/office/powerpoint/2010/main" val="2029149133"/>
              </p:ext>
            </p:extLst>
          </p:nvPr>
        </p:nvGraphicFramePr>
        <p:xfrm>
          <a:off x="7296572" y="3029879"/>
          <a:ext cx="4457699" cy="2651760"/>
        </p:xfrm>
        <a:graphic>
          <a:graphicData uri="http://schemas.openxmlformats.org/drawingml/2006/table">
            <a:tbl>
              <a:tblPr firstRow="1" bandRow="1">
                <a:tableStyleId>{5C22544A-7EE6-4342-B048-85BDC9FD1C3A}</a:tableStyleId>
              </a:tblPr>
              <a:tblGrid>
                <a:gridCol w="222250">
                  <a:extLst>
                    <a:ext uri="{9D8B030D-6E8A-4147-A177-3AD203B41FA5}">
                      <a16:colId xmlns:a16="http://schemas.microsoft.com/office/drawing/2014/main" val="1153195914"/>
                    </a:ext>
                  </a:extLst>
                </a:gridCol>
                <a:gridCol w="1353396">
                  <a:extLst>
                    <a:ext uri="{9D8B030D-6E8A-4147-A177-3AD203B41FA5}">
                      <a16:colId xmlns:a16="http://schemas.microsoft.com/office/drawing/2014/main" val="2487633910"/>
                    </a:ext>
                  </a:extLst>
                </a:gridCol>
                <a:gridCol w="922020">
                  <a:extLst>
                    <a:ext uri="{9D8B030D-6E8A-4147-A177-3AD203B41FA5}">
                      <a16:colId xmlns:a16="http://schemas.microsoft.com/office/drawing/2014/main" val="2126167314"/>
                    </a:ext>
                  </a:extLst>
                </a:gridCol>
                <a:gridCol w="1960033">
                  <a:extLst>
                    <a:ext uri="{9D8B030D-6E8A-4147-A177-3AD203B41FA5}">
                      <a16:colId xmlns:a16="http://schemas.microsoft.com/office/drawing/2014/main" val="879350670"/>
                    </a:ext>
                  </a:extLst>
                </a:gridCol>
              </a:tblGrid>
              <a:tr h="264160">
                <a:tc>
                  <a:txBody>
                    <a:bodyPr/>
                    <a:lstStyle/>
                    <a:p>
                      <a:r>
                        <a:rPr lang="en-AU" sz="1200" dirty="0"/>
                        <a:t>#</a:t>
                      </a:r>
                    </a:p>
                  </a:txBody>
                  <a:tcPr marL="45720" marR="45720"/>
                </a:tc>
                <a:tc>
                  <a:txBody>
                    <a:bodyPr/>
                    <a:lstStyle/>
                    <a:p>
                      <a:r>
                        <a:rPr lang="en-AU" sz="1200" dirty="0"/>
                        <a:t>CVE ID</a:t>
                      </a:r>
                    </a:p>
                  </a:txBody>
                  <a:tcPr marL="45720" marR="45720"/>
                </a:tc>
                <a:tc>
                  <a:txBody>
                    <a:bodyPr/>
                    <a:lstStyle/>
                    <a:p>
                      <a:r>
                        <a:rPr lang="en-AU" sz="1200" dirty="0"/>
                        <a:t>Affected devices</a:t>
                      </a:r>
                    </a:p>
                  </a:txBody>
                  <a:tcPr marL="45720" marR="45720"/>
                </a:tc>
                <a:tc>
                  <a:txBody>
                    <a:bodyPr/>
                    <a:lstStyle/>
                    <a:p>
                      <a:r>
                        <a:rPr lang="en-AU" sz="1200" dirty="0"/>
                        <a:t>Involved UUIs</a:t>
                      </a:r>
                    </a:p>
                  </a:txBody>
                  <a:tcPr marL="45720" marR="45720"/>
                </a:tc>
                <a:extLst>
                  <a:ext uri="{0D108BD9-81ED-4DB2-BD59-A6C34878D82A}">
                    <a16:rowId xmlns:a16="http://schemas.microsoft.com/office/drawing/2014/main" val="2543625209"/>
                  </a:ext>
                </a:extLst>
              </a:tr>
              <a:tr h="264160">
                <a:tc>
                  <a:txBody>
                    <a:bodyPr/>
                    <a:lstStyle/>
                    <a:p>
                      <a:r>
                        <a:rPr lang="en-AU" sz="1200" dirty="0"/>
                        <a:t>1</a:t>
                      </a:r>
                    </a:p>
                  </a:txBody>
                  <a:tcPr marL="45720" marR="45720"/>
                </a:tc>
                <a:tc>
                  <a:txBody>
                    <a:bodyPr/>
                    <a:lstStyle/>
                    <a:p>
                      <a:r>
                        <a:rPr lang="en-AU" sz="1200" dirty="0"/>
                        <a:t>CVE-2020-12488</a:t>
                      </a:r>
                    </a:p>
                  </a:txBody>
                  <a:tcPr marL="45720" marR="45720"/>
                </a:tc>
                <a:tc>
                  <a:txBody>
                    <a:bodyPr/>
                    <a:lstStyle/>
                    <a:p>
                      <a:pPr marL="0" marR="0" lvl="0" indent="0" algn="l" defTabSz="342874" rtl="0" eaLnBrk="1" fontAlgn="auto" latinLnBrk="0" hangingPunct="1">
                        <a:lnSpc>
                          <a:spcPct val="100000"/>
                        </a:lnSpc>
                        <a:spcBef>
                          <a:spcPts val="0"/>
                        </a:spcBef>
                        <a:spcAft>
                          <a:spcPts val="0"/>
                        </a:spcAft>
                        <a:buClrTx/>
                        <a:buSzTx/>
                        <a:buFontTx/>
                        <a:buNone/>
                        <a:tabLst/>
                        <a:defRPr/>
                      </a:pPr>
                      <a:r>
                        <a:rPr lang="en-AU" sz="1200" dirty="0"/>
                        <a:t>Vivo</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2065514807"/>
                  </a:ext>
                </a:extLst>
              </a:tr>
              <a:tr h="264160">
                <a:tc>
                  <a:txBody>
                    <a:bodyPr/>
                    <a:lstStyle/>
                    <a:p>
                      <a:r>
                        <a:rPr lang="en-AU" sz="1200" dirty="0"/>
                        <a:t>2</a:t>
                      </a:r>
                    </a:p>
                  </a:txBody>
                  <a:tcPr marL="45720" marR="45720"/>
                </a:tc>
                <a:tc>
                  <a:txBody>
                    <a:bodyPr/>
                    <a:lstStyle/>
                    <a:p>
                      <a:r>
                        <a:rPr lang="en-AU" sz="1200" dirty="0"/>
                        <a:t>CVE-2020-14103</a:t>
                      </a:r>
                    </a:p>
                  </a:txBody>
                  <a:tcPr marL="45720" marR="45720"/>
                </a:tc>
                <a:tc>
                  <a:txBody>
                    <a:bodyPr/>
                    <a:lstStyle/>
                    <a:p>
                      <a:r>
                        <a:rPr lang="en-AU" sz="1200" dirty="0"/>
                        <a:t>Xiaomi</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1210413177"/>
                  </a:ext>
                </a:extLst>
              </a:tr>
              <a:tr h="264160">
                <a:tc>
                  <a:txBody>
                    <a:bodyPr/>
                    <a:lstStyle/>
                    <a:p>
                      <a:r>
                        <a:rPr lang="en-AU" sz="1200" dirty="0"/>
                        <a:t>3</a:t>
                      </a:r>
                    </a:p>
                  </a:txBody>
                  <a:tcPr marL="45720" marR="45720"/>
                </a:tc>
                <a:tc>
                  <a:txBody>
                    <a:bodyPr/>
                    <a:lstStyle/>
                    <a:p>
                      <a:r>
                        <a:rPr lang="en-AU" sz="1200" dirty="0"/>
                        <a:t>CVE-2020-14105</a:t>
                      </a:r>
                    </a:p>
                  </a:txBody>
                  <a:tcPr marL="45720" marR="45720"/>
                </a:tc>
                <a:tc>
                  <a:txBody>
                    <a:bodyPr/>
                    <a:lstStyle/>
                    <a:p>
                      <a:r>
                        <a:rPr lang="en-AU" sz="1200" dirty="0"/>
                        <a:t>Xiaomi</a:t>
                      </a:r>
                    </a:p>
                  </a:txBody>
                  <a:tcPr marL="45720" marR="45720"/>
                </a:tc>
                <a:tc>
                  <a:txBody>
                    <a:bodyPr/>
                    <a:lstStyle/>
                    <a:p>
                      <a:r>
                        <a:rPr lang="en-AU" sz="1200" dirty="0"/>
                        <a:t>Misc. UUI (</a:t>
                      </a:r>
                      <a:r>
                        <a:rPr lang="en-AU" sz="1200" dirty="0" err="1"/>
                        <a:t>ro.ril.oem.sno</a:t>
                      </a:r>
                      <a:r>
                        <a:rPr lang="en-AU" sz="1200" dirty="0"/>
                        <a:t>)</a:t>
                      </a:r>
                    </a:p>
                  </a:txBody>
                  <a:tcPr marL="45720" marR="45720"/>
                </a:tc>
                <a:extLst>
                  <a:ext uri="{0D108BD9-81ED-4DB2-BD59-A6C34878D82A}">
                    <a16:rowId xmlns:a16="http://schemas.microsoft.com/office/drawing/2014/main" val="455104036"/>
                  </a:ext>
                </a:extLst>
              </a:tr>
              <a:tr h="264160">
                <a:tc>
                  <a:txBody>
                    <a:bodyPr/>
                    <a:lstStyle/>
                    <a:p>
                      <a:r>
                        <a:rPr lang="en-AU" sz="1200" dirty="0"/>
                        <a:t>4</a:t>
                      </a:r>
                    </a:p>
                  </a:txBody>
                  <a:tcPr marL="45720" marR="45720"/>
                </a:tc>
                <a:tc>
                  <a:txBody>
                    <a:bodyPr/>
                    <a:lstStyle/>
                    <a:p>
                      <a:r>
                        <a:rPr lang="en-AU" sz="1200" dirty="0"/>
                        <a:t>CVE-2021-0428</a:t>
                      </a:r>
                    </a:p>
                  </a:txBody>
                  <a:tcPr marL="45720" marR="45720"/>
                </a:tc>
                <a:tc>
                  <a:txBody>
                    <a:bodyPr/>
                    <a:lstStyle/>
                    <a:p>
                      <a:r>
                        <a:rPr lang="en-AU" sz="1200" dirty="0"/>
                        <a:t>Pixel</a:t>
                      </a:r>
                    </a:p>
                  </a:txBody>
                  <a:tcPr marL="45720" marR="45720"/>
                </a:tc>
                <a:tc>
                  <a:txBody>
                    <a:bodyPr/>
                    <a:lstStyle/>
                    <a:p>
                      <a:r>
                        <a:rPr lang="en-AU" sz="1200" dirty="0"/>
                        <a:t>ICCID</a:t>
                      </a:r>
                    </a:p>
                  </a:txBody>
                  <a:tcPr marL="45720" marR="45720"/>
                </a:tc>
                <a:extLst>
                  <a:ext uri="{0D108BD9-81ED-4DB2-BD59-A6C34878D82A}">
                    <a16:rowId xmlns:a16="http://schemas.microsoft.com/office/drawing/2014/main" val="3761423302"/>
                  </a:ext>
                </a:extLst>
              </a:tr>
              <a:tr h="264160">
                <a:tc>
                  <a:txBody>
                    <a:bodyPr/>
                    <a:lstStyle/>
                    <a:p>
                      <a:r>
                        <a:rPr lang="en-AU" sz="1200" dirty="0"/>
                        <a:t>5</a:t>
                      </a:r>
                    </a:p>
                  </a:txBody>
                  <a:tcPr marL="45720" marR="45720"/>
                </a:tc>
                <a:tc>
                  <a:txBody>
                    <a:bodyPr/>
                    <a:lstStyle/>
                    <a:p>
                      <a:r>
                        <a:rPr lang="en-AU" sz="1200" dirty="0"/>
                        <a:t>CVE-2021-25344</a:t>
                      </a:r>
                    </a:p>
                  </a:txBody>
                  <a:tcPr marL="45720" marR="45720"/>
                </a:tc>
                <a:tc>
                  <a:txBody>
                    <a:bodyPr/>
                    <a:lstStyle/>
                    <a:p>
                      <a:r>
                        <a:rPr lang="en-AU" sz="1200" dirty="0"/>
                        <a:t>Samsung</a:t>
                      </a:r>
                    </a:p>
                  </a:txBody>
                  <a:tcPr marL="45720" marR="45720"/>
                </a:tc>
                <a:tc>
                  <a:txBody>
                    <a:bodyPr/>
                    <a:lstStyle/>
                    <a:p>
                      <a:r>
                        <a:rPr lang="en-AU" sz="1200" dirty="0"/>
                        <a:t>Serial</a:t>
                      </a:r>
                    </a:p>
                  </a:txBody>
                  <a:tcPr marL="45720" marR="45720"/>
                </a:tc>
                <a:extLst>
                  <a:ext uri="{0D108BD9-81ED-4DB2-BD59-A6C34878D82A}">
                    <a16:rowId xmlns:a16="http://schemas.microsoft.com/office/drawing/2014/main" val="1279507460"/>
                  </a:ext>
                </a:extLst>
              </a:tr>
              <a:tr h="264160">
                <a:tc>
                  <a:txBody>
                    <a:bodyPr/>
                    <a:lstStyle/>
                    <a:p>
                      <a:r>
                        <a:rPr lang="en-AU" sz="1200" dirty="0"/>
                        <a:t>6</a:t>
                      </a:r>
                    </a:p>
                  </a:txBody>
                  <a:tcPr marL="45720" marR="45720"/>
                </a:tc>
                <a:tc>
                  <a:txBody>
                    <a:bodyPr/>
                    <a:lstStyle/>
                    <a:p>
                      <a:r>
                        <a:rPr lang="en-AU" sz="1200" dirty="0"/>
                        <a:t>CVE-2021-25358</a:t>
                      </a:r>
                    </a:p>
                  </a:txBody>
                  <a:tcPr marL="45720" marR="45720"/>
                </a:tc>
                <a:tc>
                  <a:txBody>
                    <a:bodyPr/>
                    <a:lstStyle/>
                    <a:p>
                      <a:r>
                        <a:rPr lang="en-AU" altLang="zh-CN" sz="1200" dirty="0"/>
                        <a:t>Samsung</a:t>
                      </a:r>
                      <a:endParaRPr lang="en-AU" sz="1200" dirty="0"/>
                    </a:p>
                  </a:txBody>
                  <a:tcPr marL="45720" marR="45720"/>
                </a:tc>
                <a:tc>
                  <a:txBody>
                    <a:bodyPr/>
                    <a:lstStyle/>
                    <a:p>
                      <a:r>
                        <a:rPr lang="en-AU" sz="1200" dirty="0"/>
                        <a:t>IMSI</a:t>
                      </a:r>
                    </a:p>
                  </a:txBody>
                  <a:tcPr marL="45720" marR="45720"/>
                </a:tc>
                <a:extLst>
                  <a:ext uri="{0D108BD9-81ED-4DB2-BD59-A6C34878D82A}">
                    <a16:rowId xmlns:a16="http://schemas.microsoft.com/office/drawing/2014/main" val="1051651483"/>
                  </a:ext>
                </a:extLst>
              </a:tr>
              <a:tr h="264160">
                <a:tc>
                  <a:txBody>
                    <a:bodyPr/>
                    <a:lstStyle/>
                    <a:p>
                      <a:r>
                        <a:rPr lang="en-AU" sz="1200" dirty="0"/>
                        <a:t>7</a:t>
                      </a:r>
                    </a:p>
                  </a:txBody>
                  <a:tcPr marL="45720" marR="45720"/>
                </a:tc>
                <a:tc>
                  <a:txBody>
                    <a:bodyPr/>
                    <a:lstStyle/>
                    <a:p>
                      <a:r>
                        <a:rPr lang="en-AU" sz="1200" dirty="0"/>
                        <a:t>CVE-2021-26278</a:t>
                      </a:r>
                    </a:p>
                  </a:txBody>
                  <a:tcPr marL="45720" marR="45720"/>
                </a:tc>
                <a:tc>
                  <a:txBody>
                    <a:bodyPr/>
                    <a:lstStyle/>
                    <a:p>
                      <a:r>
                        <a:rPr lang="en-AU" sz="1200" dirty="0"/>
                        <a:t>Vivo</a:t>
                      </a:r>
                    </a:p>
                  </a:txBody>
                  <a:tcPr marL="45720" marR="45720"/>
                </a:tc>
                <a:tc>
                  <a:txBody>
                    <a:bodyPr/>
                    <a:lstStyle/>
                    <a:p>
                      <a:r>
                        <a:rPr lang="en-AU" sz="1200" dirty="0" err="1"/>
                        <a:t>WiFi</a:t>
                      </a:r>
                      <a:r>
                        <a:rPr lang="en-AU" sz="1200" dirty="0"/>
                        <a:t> MAC address</a:t>
                      </a:r>
                    </a:p>
                  </a:txBody>
                  <a:tcPr marL="45720" marR="45720"/>
                </a:tc>
                <a:extLst>
                  <a:ext uri="{0D108BD9-81ED-4DB2-BD59-A6C34878D82A}">
                    <a16:rowId xmlns:a16="http://schemas.microsoft.com/office/drawing/2014/main" val="2468187202"/>
                  </a:ext>
                </a:extLst>
              </a:tr>
              <a:tr h="264160">
                <a:tc>
                  <a:txBody>
                    <a:bodyPr/>
                    <a:lstStyle/>
                    <a:p>
                      <a:r>
                        <a:rPr lang="en-AU" sz="1200" dirty="0"/>
                        <a:t>8</a:t>
                      </a:r>
                    </a:p>
                  </a:txBody>
                  <a:tcPr marL="45720" marR="45720"/>
                </a:tc>
                <a:tc>
                  <a:txBody>
                    <a:bodyPr/>
                    <a:lstStyle/>
                    <a:p>
                      <a:r>
                        <a:rPr lang="en-AU" sz="1200" dirty="0"/>
                        <a:t>CVE-2021-37055</a:t>
                      </a:r>
                    </a:p>
                  </a:txBody>
                  <a:tcPr marL="45720" marR="45720"/>
                </a:tc>
                <a:tc>
                  <a:txBody>
                    <a:bodyPr/>
                    <a:lstStyle/>
                    <a:p>
                      <a:r>
                        <a:rPr lang="en-AU" sz="1200" dirty="0"/>
                        <a:t>Huawei</a:t>
                      </a:r>
                    </a:p>
                  </a:txBody>
                  <a:tcPr marL="45720" marR="45720"/>
                </a:tc>
                <a:tc>
                  <a:txBody>
                    <a:bodyPr/>
                    <a:lstStyle/>
                    <a:p>
                      <a:r>
                        <a:rPr lang="en-AU" sz="1200" dirty="0"/>
                        <a:t>ICCID</a:t>
                      </a:r>
                    </a:p>
                  </a:txBody>
                  <a:tcPr marL="45720" marR="45720"/>
                </a:tc>
                <a:extLst>
                  <a:ext uri="{0D108BD9-81ED-4DB2-BD59-A6C34878D82A}">
                    <a16:rowId xmlns:a16="http://schemas.microsoft.com/office/drawing/2014/main" val="1606495490"/>
                  </a:ext>
                </a:extLst>
              </a:tr>
            </a:tbl>
          </a:graphicData>
        </a:graphic>
      </p:graphicFrame>
      <p:sp>
        <p:nvSpPr>
          <p:cNvPr id="7" name="Title 1">
            <a:extLst>
              <a:ext uri="{FF2B5EF4-FFF2-40B4-BE49-F238E27FC236}">
                <a16:creationId xmlns:a16="http://schemas.microsoft.com/office/drawing/2014/main" id="{E8D21863-87B3-43E0-42CD-4FA9B820F97C}"/>
              </a:ext>
            </a:extLst>
          </p:cNvPr>
          <p:cNvSpPr txBox="1">
            <a:spLocks/>
          </p:cNvSpPr>
          <p:nvPr/>
        </p:nvSpPr>
        <p:spPr>
          <a:xfrm>
            <a:off x="876300" y="480243"/>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altLang="zh-CN" sz="3200" b="1" dirty="0">
                <a:solidFill>
                  <a:srgbClr val="033F7D"/>
                </a:solidFill>
              </a:rPr>
              <a:t>Responsible Disclosure</a:t>
            </a:r>
            <a:r>
              <a:rPr lang="zh-CN" altLang="en-US" sz="3200" b="1" dirty="0">
                <a:solidFill>
                  <a:srgbClr val="033F7D"/>
                </a:solidFill>
              </a:rPr>
              <a:t> </a:t>
            </a:r>
            <a:r>
              <a:rPr lang="en-US" altLang="zh-CN" sz="3200" b="1" dirty="0">
                <a:solidFill>
                  <a:srgbClr val="033F7D"/>
                </a:solidFill>
              </a:rPr>
              <a:t>&amp;</a:t>
            </a:r>
            <a:r>
              <a:rPr lang="zh-CN" altLang="en-US" sz="3200" b="1" dirty="0">
                <a:solidFill>
                  <a:srgbClr val="033F7D"/>
                </a:solidFill>
              </a:rPr>
              <a:t> </a:t>
            </a:r>
            <a:r>
              <a:rPr lang="en-US" altLang="zh-CN" sz="3200" b="1" dirty="0">
                <a:solidFill>
                  <a:srgbClr val="033F7D"/>
                </a:solidFill>
              </a:rPr>
              <a:t>Impact</a:t>
            </a:r>
            <a:endParaRPr lang="en-SG" sz="2000" b="1" dirty="0">
              <a:solidFill>
                <a:srgbClr val="033F7D"/>
              </a:solidFill>
            </a:endParaRPr>
          </a:p>
        </p:txBody>
      </p:sp>
    </p:spTree>
    <p:extLst>
      <p:ext uri="{BB962C8B-B14F-4D97-AF65-F5344CB8AC3E}">
        <p14:creationId xmlns:p14="http://schemas.microsoft.com/office/powerpoint/2010/main" val="22992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912973" y="988556"/>
            <a:ext cx="8076511" cy="918103"/>
          </a:xfrm>
        </p:spPr>
        <p:txBody>
          <a:bodyPr/>
          <a:lstStyle/>
          <a:p>
            <a:pPr algn="l"/>
            <a:r>
              <a:rPr lang="en-US" altLang="zh-CN" sz="3200" b="1" dirty="0">
                <a:solidFill>
                  <a:srgbClr val="033F7D"/>
                </a:solidFill>
              </a:rPr>
              <a:t>Contributions</a:t>
            </a:r>
            <a:br>
              <a:rPr lang="en-US" sz="3200" dirty="0">
                <a:solidFill>
                  <a:srgbClr val="033F7D"/>
                </a:solidFill>
              </a:rPr>
            </a:br>
            <a:endParaRPr lang="en-SG" sz="1400" dirty="0">
              <a:solidFill>
                <a:srgbClr val="033F7D"/>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1097280" y="1906659"/>
            <a:ext cx="10181747" cy="3724386"/>
          </a:xfrm>
        </p:spPr>
        <p:txBody>
          <a:bodyPr>
            <a:noAutofit/>
          </a:bodyPr>
          <a:lstStyle/>
          <a:p>
            <a:pPr marL="457200" indent="-457200">
              <a:lnSpc>
                <a:spcPct val="200000"/>
              </a:lnSpc>
              <a:buFont typeface="Arial" panose="020B0604020202020204" pitchFamily="34" charset="0"/>
              <a:buChar char="•"/>
            </a:pPr>
            <a:r>
              <a:rPr lang="en-US" altLang="zh-CN" sz="2200" dirty="0">
                <a:solidFill>
                  <a:schemeClr val="tx1"/>
                </a:solidFill>
              </a:rPr>
              <a:t>The</a:t>
            </a:r>
            <a:r>
              <a:rPr lang="zh-CN" altLang="en-US" sz="2200" dirty="0">
                <a:solidFill>
                  <a:schemeClr val="tx1"/>
                </a:solidFill>
              </a:rPr>
              <a:t> </a:t>
            </a:r>
            <a:r>
              <a:rPr lang="en-US" altLang="zh-CN" sz="2200" dirty="0">
                <a:solidFill>
                  <a:schemeClr val="tx1"/>
                </a:solidFill>
              </a:rPr>
              <a:t>first</a:t>
            </a:r>
            <a:r>
              <a:rPr lang="zh-CN" altLang="en-US" sz="2200" dirty="0">
                <a:solidFill>
                  <a:schemeClr val="tx1"/>
                </a:solidFill>
              </a:rPr>
              <a:t> </a:t>
            </a:r>
            <a:r>
              <a:rPr lang="en-US" sz="2200" dirty="0">
                <a:solidFill>
                  <a:schemeClr val="tx1"/>
                </a:solidFill>
              </a:rPr>
              <a:t>comprehensive study to understand OS-level UUI protection. </a:t>
            </a:r>
          </a:p>
          <a:p>
            <a:pPr marL="457200" indent="-457200">
              <a:lnSpc>
                <a:spcPct val="200000"/>
              </a:lnSpc>
              <a:buFont typeface="Arial" panose="020B0604020202020204" pitchFamily="34" charset="0"/>
              <a:buChar char="•"/>
            </a:pPr>
            <a:r>
              <a:rPr lang="en-US" sz="2200" dirty="0">
                <a:solidFill>
                  <a:schemeClr val="tx1"/>
                </a:solidFill>
              </a:rPr>
              <a:t>A systematic assessment approach</a:t>
            </a:r>
            <a:r>
              <a:rPr lang="zh-CN" altLang="en-US" sz="2200" dirty="0">
                <a:solidFill>
                  <a:schemeClr val="tx1"/>
                </a:solidFill>
              </a:rPr>
              <a:t> </a:t>
            </a:r>
            <a:r>
              <a:rPr lang="en-SG" altLang="zh-CN" sz="2200" dirty="0">
                <a:solidFill>
                  <a:schemeClr val="tx1"/>
                </a:solidFill>
              </a:rPr>
              <a:t>to explore undocumented channels</a:t>
            </a:r>
            <a:r>
              <a:rPr lang="en-US" sz="2200" dirty="0">
                <a:solidFill>
                  <a:schemeClr val="tx1"/>
                </a:solidFill>
              </a:rPr>
              <a:t>. </a:t>
            </a:r>
          </a:p>
          <a:p>
            <a:pPr marL="457200" indent="-457200">
              <a:lnSpc>
                <a:spcPct val="200000"/>
              </a:lnSpc>
              <a:buFont typeface="Arial" panose="020B0604020202020204" pitchFamily="34" charset="0"/>
              <a:buChar char="•"/>
            </a:pPr>
            <a:r>
              <a:rPr lang="en-US" sz="2200" dirty="0">
                <a:solidFill>
                  <a:schemeClr val="tx1"/>
                </a:solidFill>
              </a:rPr>
              <a:t>Revealing the status quo of UUI protection</a:t>
            </a:r>
            <a:r>
              <a:rPr lang="zh-CN" altLang="en-US" sz="2200" dirty="0">
                <a:solidFill>
                  <a:schemeClr val="tx1"/>
                </a:solidFill>
              </a:rPr>
              <a:t> </a:t>
            </a:r>
            <a:r>
              <a:rPr lang="en-SG" altLang="zh-CN" sz="2200" dirty="0">
                <a:solidFill>
                  <a:schemeClr val="tx1"/>
                </a:solidFill>
              </a:rPr>
              <a:t>on the latest versions of Android</a:t>
            </a:r>
            <a:r>
              <a:rPr lang="en-US" sz="2200" dirty="0">
                <a:solidFill>
                  <a:schemeClr val="tx1"/>
                </a:solidFill>
              </a:rPr>
              <a:t>. </a:t>
            </a:r>
          </a:p>
        </p:txBody>
      </p:sp>
      <p:sp>
        <p:nvSpPr>
          <p:cNvPr id="4" name="Slide Number Placeholder 3">
            <a:extLst>
              <a:ext uri="{FF2B5EF4-FFF2-40B4-BE49-F238E27FC236}">
                <a16:creationId xmlns:a16="http://schemas.microsoft.com/office/drawing/2014/main" id="{447413A7-8B53-67D4-F94A-E9A01B348F3B}"/>
              </a:ext>
            </a:extLst>
          </p:cNvPr>
          <p:cNvSpPr>
            <a:spLocks noGrp="1"/>
          </p:cNvSpPr>
          <p:nvPr>
            <p:ph type="sldNum" sz="quarter" idx="13"/>
          </p:nvPr>
        </p:nvSpPr>
        <p:spPr/>
        <p:txBody>
          <a:bodyPr/>
          <a:lstStyle/>
          <a:p>
            <a:fld id="{71C63AB4-6DC0-4902-8E9D-B5377E74E401}" type="slidenum">
              <a:rPr lang="en-SG" smtClean="0"/>
              <a:t>24</a:t>
            </a:fld>
            <a:endParaRPr lang="en-SG"/>
          </a:p>
        </p:txBody>
      </p:sp>
    </p:spTree>
    <p:extLst>
      <p:ext uri="{BB962C8B-B14F-4D97-AF65-F5344CB8AC3E}">
        <p14:creationId xmlns:p14="http://schemas.microsoft.com/office/powerpoint/2010/main" val="45959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6F1-5F8B-A84F-6D5D-5FB12F4A55E7}"/>
              </a:ext>
            </a:extLst>
          </p:cNvPr>
          <p:cNvSpPr>
            <a:spLocks noGrp="1"/>
          </p:cNvSpPr>
          <p:nvPr>
            <p:ph type="title"/>
          </p:nvPr>
        </p:nvSpPr>
        <p:spPr>
          <a:xfrm>
            <a:off x="673292" y="1615296"/>
            <a:ext cx="10363200" cy="788374"/>
          </a:xfrm>
        </p:spPr>
        <p:txBody>
          <a:bodyPr/>
          <a:lstStyle/>
          <a:p>
            <a:r>
              <a:rPr lang="en-US" sz="3600" b="1" cap="none" dirty="0"/>
              <a:t>A Large-Scale Privacy Measurement at the Third-Party SDK Level</a:t>
            </a:r>
            <a:endParaRPr lang="en-SG" sz="3200" b="1" dirty="0"/>
          </a:p>
        </p:txBody>
      </p:sp>
      <p:sp>
        <p:nvSpPr>
          <p:cNvPr id="3" name="Text Placeholder 2">
            <a:extLst>
              <a:ext uri="{FF2B5EF4-FFF2-40B4-BE49-F238E27FC236}">
                <a16:creationId xmlns:a16="http://schemas.microsoft.com/office/drawing/2014/main" id="{E0AAE9AE-A1AC-BEBC-6104-FE00EBF4B886}"/>
              </a:ext>
            </a:extLst>
          </p:cNvPr>
          <p:cNvSpPr>
            <a:spLocks noGrp="1"/>
          </p:cNvSpPr>
          <p:nvPr>
            <p:ph type="body" idx="1"/>
          </p:nvPr>
        </p:nvSpPr>
        <p:spPr>
          <a:xfrm>
            <a:off x="673292" y="1218681"/>
            <a:ext cx="10363200" cy="396602"/>
          </a:xfrm>
        </p:spPr>
        <p:txBody>
          <a:bodyPr/>
          <a:lstStyle/>
          <a:p>
            <a:r>
              <a:rPr lang="en-US" altLang="zh-CN" sz="1800" b="1" dirty="0"/>
              <a:t>The</a:t>
            </a:r>
            <a:r>
              <a:rPr lang="en-US" sz="1800" b="1" dirty="0"/>
              <a:t> 2</a:t>
            </a:r>
            <a:r>
              <a:rPr lang="en-US" altLang="zh-CN" sz="1800" b="1" baseline="30000" dirty="0"/>
              <a:t>nd</a:t>
            </a:r>
            <a:r>
              <a:rPr lang="zh-CN" altLang="en-US" sz="1800" b="1" dirty="0"/>
              <a:t> </a:t>
            </a:r>
            <a:r>
              <a:rPr lang="en-US" altLang="zh-CN" sz="1800" b="1" dirty="0"/>
              <a:t>Work</a:t>
            </a:r>
            <a:endParaRPr lang="en-SG" sz="1800" b="1" dirty="0"/>
          </a:p>
        </p:txBody>
      </p:sp>
      <p:sp>
        <p:nvSpPr>
          <p:cNvPr id="5" name="Slide Number Placeholder 4">
            <a:extLst>
              <a:ext uri="{FF2B5EF4-FFF2-40B4-BE49-F238E27FC236}">
                <a16:creationId xmlns:a16="http://schemas.microsoft.com/office/drawing/2014/main" id="{31E849D6-B98F-4A44-95DB-A3874336A9CB}"/>
              </a:ext>
            </a:extLst>
          </p:cNvPr>
          <p:cNvSpPr>
            <a:spLocks noGrp="1"/>
          </p:cNvSpPr>
          <p:nvPr>
            <p:ph type="sldNum" sz="quarter" idx="11"/>
          </p:nvPr>
        </p:nvSpPr>
        <p:spPr/>
        <p:txBody>
          <a:bodyPr/>
          <a:lstStyle/>
          <a:p>
            <a:fld id="{71C63AB4-6DC0-4902-8E9D-B5377E74E401}" type="slidenum">
              <a:rPr lang="en-SG" smtClean="0"/>
              <a:t>25</a:t>
            </a:fld>
            <a:endParaRPr lang="en-SG"/>
          </a:p>
        </p:txBody>
      </p:sp>
      <p:sp>
        <p:nvSpPr>
          <p:cNvPr id="4" name="Content Placeholder 2">
            <a:extLst>
              <a:ext uri="{FF2B5EF4-FFF2-40B4-BE49-F238E27FC236}">
                <a16:creationId xmlns:a16="http://schemas.microsoft.com/office/drawing/2014/main" id="{ACAB0567-A8B4-21EF-D402-7765D7F8E578}"/>
              </a:ext>
            </a:extLst>
          </p:cNvPr>
          <p:cNvSpPr txBox="1">
            <a:spLocks/>
          </p:cNvSpPr>
          <p:nvPr/>
        </p:nvSpPr>
        <p:spPr>
          <a:xfrm>
            <a:off x="677679" y="5147672"/>
            <a:ext cx="9601438" cy="918592"/>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buFontTx/>
              <a:buNone/>
            </a:pPr>
            <a:r>
              <a:rPr lang="en-AU" sz="1400" b="1" i="1" kern="0" dirty="0">
                <a:solidFill>
                  <a:schemeClr val="accent2">
                    <a:lumMod val="40000"/>
                    <a:lumOff val="60000"/>
                  </a:schemeClr>
                </a:solidFill>
                <a:latin typeface="+mn-lt"/>
              </a:rPr>
              <a:t>This work has been submitted and is under </a:t>
            </a:r>
            <a:r>
              <a:rPr lang="en-US" altLang="zh-CN" sz="1400" b="1" i="1" kern="0" dirty="0">
                <a:solidFill>
                  <a:schemeClr val="accent2">
                    <a:lumMod val="40000"/>
                    <a:lumOff val="60000"/>
                  </a:schemeClr>
                </a:solidFill>
                <a:latin typeface="+mn-lt"/>
              </a:rPr>
              <a:t>peer review</a:t>
            </a:r>
            <a:r>
              <a:rPr lang="en-AU" sz="1400" b="1" i="1" kern="0" dirty="0">
                <a:solidFill>
                  <a:schemeClr val="accent2">
                    <a:lumMod val="40000"/>
                    <a:lumOff val="60000"/>
                  </a:schemeClr>
                </a:solidFill>
                <a:latin typeface="+mn-lt"/>
              </a:rPr>
              <a:t>.</a:t>
            </a:r>
          </a:p>
          <a:p>
            <a:pPr marL="0" indent="0">
              <a:buNone/>
            </a:pPr>
            <a:r>
              <a:rPr lang="en-AU" sz="1400" u="sng" kern="0" dirty="0">
                <a:solidFill>
                  <a:schemeClr val="accent2">
                    <a:lumMod val="40000"/>
                    <a:lumOff val="60000"/>
                  </a:schemeClr>
                </a:solidFill>
                <a:latin typeface="+mn-lt"/>
              </a:rPr>
              <a:t>M. H. Meng</a:t>
            </a:r>
            <a:r>
              <a:rPr lang="en-AU" sz="1400" kern="0" dirty="0">
                <a:solidFill>
                  <a:schemeClr val="accent2">
                    <a:lumMod val="40000"/>
                    <a:lumOff val="60000"/>
                  </a:schemeClr>
                </a:solidFill>
                <a:latin typeface="+mn-lt"/>
              </a:rPr>
              <a:t>,</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C.</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Yan,</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Y.</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Hao,</a:t>
            </a:r>
            <a:r>
              <a:rPr lang="zh-CN" altLang="en-US" sz="1400" kern="0" dirty="0">
                <a:solidFill>
                  <a:schemeClr val="accent2">
                    <a:lumMod val="40000"/>
                    <a:lumOff val="60000"/>
                  </a:schemeClr>
                </a:solidFill>
                <a:latin typeface="+mn-lt"/>
              </a:rPr>
              <a:t> </a:t>
            </a:r>
            <a:r>
              <a:rPr lang="en-AU" sz="1400" kern="0" dirty="0">
                <a:solidFill>
                  <a:schemeClr val="accent2">
                    <a:lumMod val="40000"/>
                    <a:lumOff val="60000"/>
                  </a:schemeClr>
                </a:solidFill>
                <a:latin typeface="+mn-lt"/>
              </a:rPr>
              <a:t>Q. Zhang, </a:t>
            </a:r>
            <a:r>
              <a:rPr lang="en-US" altLang="zh-CN" sz="1400" kern="0" dirty="0">
                <a:solidFill>
                  <a:schemeClr val="accent2">
                    <a:lumMod val="40000"/>
                    <a:lumOff val="60000"/>
                  </a:schemeClr>
                </a:solidFill>
                <a:latin typeface="+mn-lt"/>
              </a:rPr>
              <a:t>Z</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Wang</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K</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Wang</a:t>
            </a:r>
            <a:r>
              <a:rPr lang="en-AU"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S</a:t>
            </a:r>
            <a:r>
              <a:rPr lang="en-AU" sz="1400" kern="0" dirty="0">
                <a:solidFill>
                  <a:schemeClr val="accent2">
                    <a:lumMod val="40000"/>
                    <a:lumOff val="60000"/>
                  </a:schemeClr>
                </a:solidFill>
                <a:latin typeface="+mn-lt"/>
              </a:rPr>
              <a:t>.</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G.</a:t>
            </a:r>
            <a:r>
              <a:rPr lang="zh-CN" altLang="en-US" sz="1400" kern="0" dirty="0">
                <a:solidFill>
                  <a:schemeClr val="accent2">
                    <a:lumMod val="40000"/>
                    <a:lumOff val="60000"/>
                  </a:schemeClr>
                </a:solidFill>
                <a:latin typeface="+mn-lt"/>
              </a:rPr>
              <a:t> </a:t>
            </a:r>
            <a:r>
              <a:rPr lang="en-US" altLang="zh-CN" sz="1400" kern="0" dirty="0">
                <a:solidFill>
                  <a:schemeClr val="accent2">
                    <a:lumMod val="40000"/>
                    <a:lumOff val="60000"/>
                  </a:schemeClr>
                </a:solidFill>
                <a:latin typeface="+mn-lt"/>
              </a:rPr>
              <a:t>Teo,</a:t>
            </a:r>
            <a:r>
              <a:rPr lang="en-AU" sz="1400" kern="0" dirty="0">
                <a:solidFill>
                  <a:schemeClr val="accent2">
                    <a:lumMod val="40000"/>
                    <a:lumOff val="60000"/>
                  </a:schemeClr>
                </a:solidFill>
                <a:latin typeface="+mn-lt"/>
              </a:rPr>
              <a:t> G. Bai, J. S. Dong, “A Large-Scale Privacy Measurement of Android Third-Party SDKs”, </a:t>
            </a:r>
            <a:r>
              <a:rPr lang="en-US" altLang="zh-CN" sz="1400" kern="0" dirty="0">
                <a:solidFill>
                  <a:schemeClr val="accent2">
                    <a:lumMod val="40000"/>
                    <a:lumOff val="60000"/>
                  </a:schemeClr>
                </a:solidFill>
                <a:latin typeface="+mn-lt"/>
              </a:rPr>
              <a:t>Preprint.</a:t>
            </a:r>
            <a:endParaRPr lang="en-AU" sz="1400" kern="0" dirty="0">
              <a:solidFill>
                <a:schemeClr val="accent2">
                  <a:lumMod val="40000"/>
                  <a:lumOff val="60000"/>
                </a:schemeClr>
              </a:solidFill>
              <a:latin typeface="+mn-lt"/>
            </a:endParaRPr>
          </a:p>
          <a:p>
            <a:pPr marL="0" indent="0">
              <a:buFontTx/>
              <a:buNone/>
            </a:pPr>
            <a:r>
              <a:rPr lang="en-AU" sz="1400" b="1" i="1" kern="0" dirty="0">
                <a:solidFill>
                  <a:schemeClr val="accent2">
                    <a:lumMod val="40000"/>
                    <a:lumOff val="60000"/>
                  </a:schemeClr>
                </a:solidFill>
                <a:latin typeface="+mn-lt"/>
              </a:rPr>
              <a:t> </a:t>
            </a:r>
          </a:p>
        </p:txBody>
      </p:sp>
    </p:spTree>
    <p:extLst>
      <p:ext uri="{BB962C8B-B14F-4D97-AF65-F5344CB8AC3E}">
        <p14:creationId xmlns:p14="http://schemas.microsoft.com/office/powerpoint/2010/main" val="3260211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Background</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26</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p:txBody>
          <a:bodyPr/>
          <a:lstStyle/>
          <a:p>
            <a:r>
              <a:rPr lang="en-US" dirty="0">
                <a:solidFill>
                  <a:srgbClr val="033F7D"/>
                </a:solidFill>
              </a:rPr>
              <a:t>A Motivating Example – Mobile Service</a:t>
            </a:r>
            <a:r>
              <a:rPr lang="en-US" altLang="zh-CN" dirty="0">
                <a:solidFill>
                  <a:srgbClr val="033F7D"/>
                </a:solidFill>
              </a:rPr>
              <a:t>s</a:t>
            </a:r>
            <a:r>
              <a:rPr lang="en-US" dirty="0">
                <a:solidFill>
                  <a:srgbClr val="033F7D"/>
                </a:solidFill>
              </a:rPr>
              <a:t> Manager</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1754326"/>
          </a:xfrm>
          <a:prstGeom prst="rect">
            <a:avLst/>
          </a:prstGeom>
          <a:noFill/>
        </p:spPr>
        <p:txBody>
          <a:bodyPr wrap="square" rtlCol="0">
            <a:spAutoFit/>
          </a:bodyPr>
          <a:lstStyle/>
          <a:p>
            <a:r>
              <a:rPr lang="en-US" sz="1800" dirty="0">
                <a:latin typeface="+mn-lt"/>
              </a:rPr>
              <a:t>A well-known rogue SDK that downloads apps without user’s consent and spams notifications without user’s permission.</a:t>
            </a:r>
          </a:p>
          <a:p>
            <a:endParaRPr lang="en-US" sz="1800" dirty="0">
              <a:latin typeface="+mn-lt"/>
            </a:endParaRPr>
          </a:p>
          <a:p>
            <a:r>
              <a:rPr lang="en-US" sz="1800" dirty="0">
                <a:latin typeface="+mn-lt"/>
              </a:rPr>
              <a:t>Embedded in a pre-installed carrier’s app in the same name or named “DT Ignite”.</a:t>
            </a:r>
          </a:p>
          <a:p>
            <a:endParaRPr lang="en-US" sz="1800" dirty="0">
              <a:latin typeface="+mn-lt"/>
            </a:endParaRPr>
          </a:p>
          <a:p>
            <a:r>
              <a:rPr lang="en-US" altLang="zh-CN" sz="1800" dirty="0">
                <a:latin typeface="+mn-lt"/>
              </a:rPr>
              <a:t>Widely</a:t>
            </a:r>
            <a:r>
              <a:rPr lang="zh-CN" altLang="en-US" sz="1800" dirty="0">
                <a:latin typeface="+mn-lt"/>
              </a:rPr>
              <a:t> </a:t>
            </a:r>
            <a:r>
              <a:rPr lang="en-US" altLang="zh-CN" sz="1800" dirty="0">
                <a:latin typeface="+mn-lt"/>
              </a:rPr>
              <a:t>covered</a:t>
            </a:r>
            <a:r>
              <a:rPr lang="zh-CN" altLang="en-US" sz="1800" dirty="0">
                <a:latin typeface="+mn-lt"/>
              </a:rPr>
              <a:t> </a:t>
            </a:r>
            <a:r>
              <a:rPr lang="en-US" altLang="zh-CN" sz="1800" dirty="0">
                <a:latin typeface="+mn-lt"/>
              </a:rPr>
              <a:t>by</a:t>
            </a:r>
            <a:r>
              <a:rPr lang="zh-CN" altLang="en-US" sz="1800" dirty="0">
                <a:latin typeface="+mn-lt"/>
              </a:rPr>
              <a:t> </a:t>
            </a:r>
            <a:r>
              <a:rPr lang="en-US" altLang="zh-CN" sz="1800" dirty="0">
                <a:latin typeface="+mn-lt"/>
              </a:rPr>
              <a:t>media.</a:t>
            </a:r>
            <a:endParaRPr lang="en-SG" sz="1800" dirty="0">
              <a:latin typeface="+mn-lt"/>
            </a:endParaRPr>
          </a:p>
        </p:txBody>
      </p:sp>
      <p:pic>
        <p:nvPicPr>
          <p:cNvPr id="7" name="Picture 6">
            <a:extLst>
              <a:ext uri="{FF2B5EF4-FFF2-40B4-BE49-F238E27FC236}">
                <a16:creationId xmlns:a16="http://schemas.microsoft.com/office/drawing/2014/main" id="{50AC1DAE-FE5B-2F0D-4089-B5ADB14419F9}"/>
              </a:ext>
            </a:extLst>
          </p:cNvPr>
          <p:cNvPicPr>
            <a:picLocks noChangeAspect="1"/>
          </p:cNvPicPr>
          <p:nvPr/>
        </p:nvPicPr>
        <p:blipFill>
          <a:blip r:embed="rId3"/>
          <a:stretch>
            <a:fillRect/>
          </a:stretch>
        </p:blipFill>
        <p:spPr>
          <a:xfrm>
            <a:off x="947714" y="3400376"/>
            <a:ext cx="2370127" cy="190201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68CC6D64-34F7-B520-90EC-04D63E1DA2D7}"/>
              </a:ext>
            </a:extLst>
          </p:cNvPr>
          <p:cNvPicPr>
            <a:picLocks noChangeAspect="1"/>
          </p:cNvPicPr>
          <p:nvPr/>
        </p:nvPicPr>
        <p:blipFill>
          <a:blip r:embed="rId4"/>
          <a:stretch>
            <a:fillRect/>
          </a:stretch>
        </p:blipFill>
        <p:spPr>
          <a:xfrm>
            <a:off x="3659993" y="3400376"/>
            <a:ext cx="2373244" cy="1902019"/>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978787CD-FB00-111B-2727-5CA662578330}"/>
              </a:ext>
            </a:extLst>
          </p:cNvPr>
          <p:cNvPicPr>
            <a:picLocks noChangeAspect="1"/>
          </p:cNvPicPr>
          <p:nvPr/>
        </p:nvPicPr>
        <p:blipFill>
          <a:blip r:embed="rId5"/>
          <a:stretch>
            <a:fillRect/>
          </a:stretch>
        </p:blipFill>
        <p:spPr>
          <a:xfrm>
            <a:off x="6375389" y="3400375"/>
            <a:ext cx="2307942" cy="1902020"/>
          </a:xfrm>
          <a:prstGeom prst="rect">
            <a:avLst/>
          </a:prstGeom>
          <a:ln>
            <a:solidFill>
              <a:schemeClr val="bg1">
                <a:lumMod val="85000"/>
              </a:schemeClr>
            </a:solidFill>
          </a:ln>
          <a:effectLst>
            <a:outerShdw blurRad="50800" dist="38100" dir="2700000" algn="tl" rotWithShape="0">
              <a:prstClr val="black">
                <a:alpha val="40000"/>
              </a:prstClr>
            </a:outerShdw>
          </a:effectLst>
        </p:spPr>
      </p:pic>
      <p:pic>
        <p:nvPicPr>
          <p:cNvPr id="15" name="Picture 14">
            <a:extLst>
              <a:ext uri="{FF2B5EF4-FFF2-40B4-BE49-F238E27FC236}">
                <a16:creationId xmlns:a16="http://schemas.microsoft.com/office/drawing/2014/main" id="{9A6E4E24-4CCE-A032-2D7B-57692EE57D5C}"/>
              </a:ext>
            </a:extLst>
          </p:cNvPr>
          <p:cNvPicPr>
            <a:picLocks noChangeAspect="1"/>
          </p:cNvPicPr>
          <p:nvPr/>
        </p:nvPicPr>
        <p:blipFill>
          <a:blip r:embed="rId6"/>
          <a:stretch>
            <a:fillRect/>
          </a:stretch>
        </p:blipFill>
        <p:spPr>
          <a:xfrm>
            <a:off x="8989484" y="3400375"/>
            <a:ext cx="2480920" cy="1902020"/>
          </a:xfrm>
          <a:prstGeom prst="rect">
            <a:avLst/>
          </a:prstGeom>
          <a:ln>
            <a:solidFill>
              <a:schemeClr val="bg1">
                <a:lumMod val="85000"/>
              </a:schemeClr>
            </a:solidFill>
          </a:ln>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0358FB45-0A2E-4603-11EF-630F74094572}"/>
              </a:ext>
            </a:extLst>
          </p:cNvPr>
          <p:cNvSpPr txBox="1"/>
          <p:nvPr/>
        </p:nvSpPr>
        <p:spPr>
          <a:xfrm>
            <a:off x="651673" y="5463933"/>
            <a:ext cx="2815428" cy="461665"/>
          </a:xfrm>
          <a:prstGeom prst="rect">
            <a:avLst/>
          </a:prstGeom>
          <a:noFill/>
        </p:spPr>
        <p:txBody>
          <a:bodyPr wrap="square" rtlCol="0">
            <a:spAutoFit/>
          </a:bodyPr>
          <a:lstStyle/>
          <a:p>
            <a:pPr algn="ctr"/>
            <a:r>
              <a:rPr lang="en-US" sz="1200" b="1" i="1" dirty="0">
                <a:latin typeface="+mn-lt"/>
              </a:rPr>
              <a:t>What is Mobile Services Manager? Is it a threat? How to fix it?</a:t>
            </a:r>
            <a:endParaRPr lang="en-SG" sz="1200" b="1" i="1" dirty="0">
              <a:latin typeface="+mn-lt"/>
            </a:endParaRPr>
          </a:p>
        </p:txBody>
      </p:sp>
      <p:sp>
        <p:nvSpPr>
          <p:cNvPr id="17" name="TextBox 16">
            <a:extLst>
              <a:ext uri="{FF2B5EF4-FFF2-40B4-BE49-F238E27FC236}">
                <a16:creationId xmlns:a16="http://schemas.microsoft.com/office/drawing/2014/main" id="{020C47B0-44C1-B317-EF8C-3D61E42878CB}"/>
              </a:ext>
            </a:extLst>
          </p:cNvPr>
          <p:cNvSpPr txBox="1"/>
          <p:nvPr/>
        </p:nvSpPr>
        <p:spPr>
          <a:xfrm>
            <a:off x="3541498" y="5463933"/>
            <a:ext cx="2491739" cy="461665"/>
          </a:xfrm>
          <a:prstGeom prst="rect">
            <a:avLst/>
          </a:prstGeom>
          <a:noFill/>
        </p:spPr>
        <p:txBody>
          <a:bodyPr wrap="square" rtlCol="0">
            <a:spAutoFit/>
          </a:bodyPr>
          <a:lstStyle/>
          <a:p>
            <a:pPr algn="ctr"/>
            <a:r>
              <a:rPr lang="en-US" sz="1200" b="1" i="1" dirty="0">
                <a:latin typeface="+mn-lt"/>
              </a:rPr>
              <a:t>What is Mobile Services Manager and how to disable it?</a:t>
            </a:r>
            <a:endParaRPr lang="en-SG" sz="1200" b="1" i="1" dirty="0">
              <a:latin typeface="+mn-lt"/>
            </a:endParaRPr>
          </a:p>
        </p:txBody>
      </p:sp>
      <p:sp>
        <p:nvSpPr>
          <p:cNvPr id="18" name="TextBox 17">
            <a:extLst>
              <a:ext uri="{FF2B5EF4-FFF2-40B4-BE49-F238E27FC236}">
                <a16:creationId xmlns:a16="http://schemas.microsoft.com/office/drawing/2014/main" id="{04883A76-2562-766F-EAF1-FB5AE01FA6CE}"/>
              </a:ext>
            </a:extLst>
          </p:cNvPr>
          <p:cNvSpPr txBox="1"/>
          <p:nvPr/>
        </p:nvSpPr>
        <p:spPr>
          <a:xfrm>
            <a:off x="6283490" y="5463933"/>
            <a:ext cx="2491739" cy="461665"/>
          </a:xfrm>
          <a:prstGeom prst="rect">
            <a:avLst/>
          </a:prstGeom>
          <a:noFill/>
        </p:spPr>
        <p:txBody>
          <a:bodyPr wrap="square" rtlCol="0">
            <a:spAutoFit/>
          </a:bodyPr>
          <a:lstStyle/>
          <a:p>
            <a:pPr algn="ctr"/>
            <a:r>
              <a:rPr lang="en-US" sz="1200" b="1" i="1" dirty="0">
                <a:latin typeface="+mn-lt"/>
              </a:rPr>
              <a:t>Mobile Services Manager – is this a threat?</a:t>
            </a:r>
            <a:endParaRPr lang="en-SG" sz="1200" b="1" i="1" dirty="0">
              <a:latin typeface="+mn-lt"/>
            </a:endParaRPr>
          </a:p>
        </p:txBody>
      </p:sp>
      <p:sp>
        <p:nvSpPr>
          <p:cNvPr id="19" name="TextBox 18">
            <a:extLst>
              <a:ext uri="{FF2B5EF4-FFF2-40B4-BE49-F238E27FC236}">
                <a16:creationId xmlns:a16="http://schemas.microsoft.com/office/drawing/2014/main" id="{2EE9DE6D-FBE6-03E5-AF9D-48ADB92F8EF0}"/>
              </a:ext>
            </a:extLst>
          </p:cNvPr>
          <p:cNvSpPr txBox="1"/>
          <p:nvPr/>
        </p:nvSpPr>
        <p:spPr>
          <a:xfrm>
            <a:off x="8837096" y="5371599"/>
            <a:ext cx="2785696" cy="646331"/>
          </a:xfrm>
          <a:prstGeom prst="rect">
            <a:avLst/>
          </a:prstGeom>
          <a:noFill/>
        </p:spPr>
        <p:txBody>
          <a:bodyPr wrap="square" rtlCol="0">
            <a:spAutoFit/>
          </a:bodyPr>
          <a:lstStyle/>
          <a:p>
            <a:pPr algn="ctr"/>
            <a:r>
              <a:rPr lang="en-US" altLang="zh-CN" sz="1200" b="1" i="1" dirty="0">
                <a:latin typeface="+mn-lt"/>
              </a:rPr>
              <a:t>Beware: DT Ignite/Mobile Services Manager now seems to be built into Samsung’s Galaxy Apps</a:t>
            </a:r>
            <a:endParaRPr lang="en-SG" sz="1200" b="1" i="1" dirty="0">
              <a:latin typeface="+mn-lt"/>
            </a:endParaRPr>
          </a:p>
        </p:txBody>
      </p:sp>
    </p:spTree>
    <p:extLst>
      <p:ext uri="{BB962C8B-B14F-4D97-AF65-F5344CB8AC3E}">
        <p14:creationId xmlns:p14="http://schemas.microsoft.com/office/powerpoint/2010/main" val="4264456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Background</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27</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p:txBody>
          <a:bodyPr/>
          <a:lstStyle/>
          <a:p>
            <a:r>
              <a:rPr lang="en-US" dirty="0">
                <a:solidFill>
                  <a:srgbClr val="033F7D"/>
                </a:solidFill>
              </a:rPr>
              <a:t>Privacy Protection in SDKs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170099"/>
          </a:xfrm>
          <a:prstGeom prst="rect">
            <a:avLst/>
          </a:prstGeom>
          <a:noFill/>
        </p:spPr>
        <p:txBody>
          <a:bodyPr wrap="square" rtlCol="0">
            <a:spAutoFit/>
          </a:bodyPr>
          <a:lstStyle/>
          <a:p>
            <a:r>
              <a:rPr lang="en-US" sz="2000" dirty="0">
                <a:latin typeface="+mn-lt"/>
              </a:rPr>
              <a:t>Lack of Transparency</a:t>
            </a:r>
          </a:p>
          <a:p>
            <a:pPr marL="285750" indent="-285750">
              <a:buFont typeface="Arial" panose="020B0604020202020204" pitchFamily="34" charset="0"/>
              <a:buChar char="•"/>
            </a:pPr>
            <a:r>
              <a:rPr lang="en-US" sz="2000" dirty="0">
                <a:latin typeface="+mn-lt"/>
              </a:rPr>
              <a:t>Implementation of third-party SDKs is black-box to app developers</a:t>
            </a:r>
          </a:p>
          <a:p>
            <a:pPr marL="285750" indent="-285750">
              <a:buFont typeface="Arial" panose="020B0604020202020204" pitchFamily="34" charset="0"/>
              <a:buChar char="•"/>
            </a:pPr>
            <a:r>
              <a:rPr lang="en-US" sz="2000" dirty="0">
                <a:latin typeface="+mn-lt"/>
              </a:rPr>
              <a:t>Hard to manage personal data access when there is a permission requested and granted by the embedding app</a:t>
            </a:r>
          </a:p>
          <a:p>
            <a:pPr marL="285750" indent="-285750">
              <a:buFont typeface="Arial" panose="020B0604020202020204" pitchFamily="34" charset="0"/>
              <a:buChar char="•"/>
            </a:pPr>
            <a:endParaRPr lang="en-US" sz="2000" dirty="0">
              <a:latin typeface="+mn-lt"/>
            </a:endParaRPr>
          </a:p>
          <a:p>
            <a:r>
              <a:rPr lang="en-US" sz="2000" dirty="0">
                <a:latin typeface="+mn-lt"/>
              </a:rPr>
              <a:t>Insufficient Regulations</a:t>
            </a:r>
          </a:p>
          <a:p>
            <a:pPr marL="285750" indent="-285750">
              <a:buFont typeface="Arial" panose="020B0604020202020204" pitchFamily="34" charset="0"/>
              <a:buChar char="•"/>
            </a:pPr>
            <a:r>
              <a:rPr lang="en-US" sz="2000" dirty="0">
                <a:latin typeface="+mn-lt"/>
              </a:rPr>
              <a:t>Markets do not impose a strict regulation (like apps)</a:t>
            </a:r>
          </a:p>
          <a:p>
            <a:pPr marL="285750" indent="-285750">
              <a:buFont typeface="Arial" panose="020B0604020202020204" pitchFamily="34" charset="0"/>
              <a:buChar char="•"/>
            </a:pPr>
            <a:r>
              <a:rPr lang="en-US" sz="2000" dirty="0">
                <a:latin typeface="+mn-lt"/>
              </a:rPr>
              <a:t>Privacy policies are often composed of vague and ambiguous guidelines</a:t>
            </a:r>
          </a:p>
          <a:p>
            <a:endParaRPr lang="en-US" sz="2000" dirty="0">
              <a:latin typeface="+mn-lt"/>
            </a:endParaRPr>
          </a:p>
          <a:p>
            <a:r>
              <a:rPr lang="en-US" sz="2000" b="1" dirty="0">
                <a:latin typeface="+mn-lt"/>
              </a:rPr>
              <a:t>SDK users </a:t>
            </a:r>
            <a:r>
              <a:rPr lang="en-US" sz="2000" dirty="0">
                <a:latin typeface="+mn-lt"/>
              </a:rPr>
              <a:t>(developers of the embedding apps) </a:t>
            </a:r>
            <a:r>
              <a:rPr lang="en-US" sz="2000" b="1" dirty="0">
                <a:latin typeface="+mn-lt"/>
              </a:rPr>
              <a:t>are often left in the dark</a:t>
            </a:r>
            <a:r>
              <a:rPr lang="en-US" altLang="zh-CN" sz="2000" b="1" dirty="0">
                <a:latin typeface="+mn-lt"/>
              </a:rPr>
              <a:t>ness</a:t>
            </a:r>
            <a:r>
              <a:rPr lang="en-US" sz="2000" b="1" dirty="0">
                <a:latin typeface="+mn-lt"/>
              </a:rPr>
              <a:t>.</a:t>
            </a:r>
            <a:endParaRPr lang="en-SG" sz="2000" b="1" dirty="0">
              <a:latin typeface="+mn-lt"/>
            </a:endParaRPr>
          </a:p>
        </p:txBody>
      </p:sp>
    </p:spTree>
    <p:extLst>
      <p:ext uri="{BB962C8B-B14F-4D97-AF65-F5344CB8AC3E}">
        <p14:creationId xmlns:p14="http://schemas.microsoft.com/office/powerpoint/2010/main" val="21277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3FEA8-00CD-5607-A458-775EAD94BDA1}"/>
              </a:ext>
            </a:extLst>
          </p:cNvPr>
          <p:cNvSpPr>
            <a:spLocks noGrp="1"/>
          </p:cNvSpPr>
          <p:nvPr>
            <p:ph type="title"/>
          </p:nvPr>
        </p:nvSpPr>
        <p:spPr/>
        <p:txBody>
          <a:bodyPr/>
          <a:lstStyle/>
          <a:p>
            <a:r>
              <a:rPr lang="en-US" altLang="zh-CN" dirty="0">
                <a:solidFill>
                  <a:schemeClr val="tx2"/>
                </a:solidFill>
              </a:rPr>
              <a:t>Related</a:t>
            </a:r>
            <a:r>
              <a:rPr lang="zh-CN" altLang="en-US" dirty="0">
                <a:solidFill>
                  <a:schemeClr val="tx2"/>
                </a:solidFill>
              </a:rPr>
              <a:t> </a:t>
            </a:r>
            <a:r>
              <a:rPr lang="en-US" altLang="zh-CN" dirty="0">
                <a:solidFill>
                  <a:schemeClr val="tx2"/>
                </a:solidFill>
              </a:rPr>
              <a:t>Work</a:t>
            </a:r>
            <a:endParaRPr lang="en-US" dirty="0">
              <a:solidFill>
                <a:schemeClr val="tx2"/>
              </a:solidFill>
            </a:endParaRPr>
          </a:p>
        </p:txBody>
      </p:sp>
      <p:sp>
        <p:nvSpPr>
          <p:cNvPr id="3" name="Slide Number Placeholder 2">
            <a:extLst>
              <a:ext uri="{FF2B5EF4-FFF2-40B4-BE49-F238E27FC236}">
                <a16:creationId xmlns:a16="http://schemas.microsoft.com/office/drawing/2014/main" id="{ED6CB11D-8C4B-97E5-DF40-E175D3BC9FEA}"/>
              </a:ext>
            </a:extLst>
          </p:cNvPr>
          <p:cNvSpPr>
            <a:spLocks noGrp="1"/>
          </p:cNvSpPr>
          <p:nvPr>
            <p:ph type="sldNum" sz="quarter" idx="10"/>
          </p:nvPr>
        </p:nvSpPr>
        <p:spPr/>
        <p:txBody>
          <a:bodyPr/>
          <a:lstStyle/>
          <a:p>
            <a:fld id="{5F396457-15B3-4E2E-8B13-7B7D237986EE}" type="slidenum">
              <a:rPr lang="en-US" altLang="en-US" smtClean="0"/>
              <a:pPr/>
              <a:t>28</a:t>
            </a:fld>
            <a:endParaRPr lang="en-US" altLang="en-US"/>
          </a:p>
        </p:txBody>
      </p:sp>
      <p:sp>
        <p:nvSpPr>
          <p:cNvPr id="5" name="TextBox 4">
            <a:extLst>
              <a:ext uri="{FF2B5EF4-FFF2-40B4-BE49-F238E27FC236}">
                <a16:creationId xmlns:a16="http://schemas.microsoft.com/office/drawing/2014/main" id="{6A98DFC5-697C-224B-448F-4F319CF85020}"/>
              </a:ext>
            </a:extLst>
          </p:cNvPr>
          <p:cNvSpPr txBox="1"/>
          <p:nvPr/>
        </p:nvSpPr>
        <p:spPr>
          <a:xfrm>
            <a:off x="651672" y="1014853"/>
            <a:ext cx="11182612" cy="4447371"/>
          </a:xfrm>
          <a:prstGeom prst="rect">
            <a:avLst/>
          </a:prstGeom>
          <a:noFill/>
        </p:spPr>
        <p:txBody>
          <a:bodyPr wrap="square" rtlCol="0">
            <a:spAutoFit/>
          </a:bodyPr>
          <a:lstStyle/>
          <a:p>
            <a:pPr>
              <a:spcAft>
                <a:spcPts val="600"/>
              </a:spcAft>
            </a:pPr>
            <a:r>
              <a:rPr lang="en-US" sz="1800" b="1" dirty="0">
                <a:latin typeface="+mn-lt"/>
              </a:rPr>
              <a:t>Third-Party SDKs Privacy Leakage Analysis</a:t>
            </a:r>
          </a:p>
          <a:p>
            <a:pPr marL="285750" indent="-285750">
              <a:spcAft>
                <a:spcPts val="600"/>
              </a:spcAft>
              <a:buFont typeface="Arial" panose="020B0604020202020204" pitchFamily="34" charset="0"/>
              <a:buChar char="•"/>
            </a:pPr>
            <a:r>
              <a:rPr lang="en-US" sz="1800" dirty="0">
                <a:latin typeface="+mn-lt"/>
              </a:rPr>
              <a:t>There is a substantial body of literature addressing various aspects of privacy concerns in the Android ecosystem, which mainly focusing on the privacy preservation OS level </a:t>
            </a:r>
            <a:r>
              <a:rPr lang="en-US" sz="1200" dirty="0">
                <a:solidFill>
                  <a:schemeClr val="tx2"/>
                </a:solidFill>
                <a:latin typeface="+mn-lt"/>
              </a:rPr>
              <a:t>[Meng et al., 2023]</a:t>
            </a:r>
            <a:r>
              <a:rPr lang="en-US" sz="1600" dirty="0">
                <a:solidFill>
                  <a:schemeClr val="tx2"/>
                </a:solidFill>
                <a:latin typeface="+mn-lt"/>
              </a:rPr>
              <a:t> </a:t>
            </a:r>
            <a:r>
              <a:rPr lang="en-US" sz="1800" dirty="0">
                <a:latin typeface="+mn-lt"/>
              </a:rPr>
              <a:t>and app level </a:t>
            </a:r>
            <a:r>
              <a:rPr lang="en-US" sz="1200" dirty="0">
                <a:solidFill>
                  <a:schemeClr val="tx2"/>
                </a:solidFill>
                <a:latin typeface="+mn-lt"/>
              </a:rPr>
              <a:t>[</a:t>
            </a:r>
            <a:r>
              <a:rPr lang="en-US" sz="1200" dirty="0" err="1">
                <a:solidFill>
                  <a:schemeClr val="tx2"/>
                </a:solidFill>
                <a:latin typeface="+mn-lt"/>
              </a:rPr>
              <a:t>Enck</a:t>
            </a:r>
            <a:r>
              <a:rPr lang="en-US" sz="1200" dirty="0">
                <a:solidFill>
                  <a:schemeClr val="tx2"/>
                </a:solidFill>
                <a:latin typeface="+mn-lt"/>
              </a:rPr>
              <a:t> et al., 2010, Zhang et al., 2009, Zhou et al., 2013]</a:t>
            </a:r>
            <a:r>
              <a:rPr lang="en-US" sz="1400" dirty="0">
                <a:latin typeface="+mn-lt"/>
              </a:rPr>
              <a:t>. </a:t>
            </a:r>
          </a:p>
          <a:p>
            <a:pPr marL="285750" indent="-285750">
              <a:spcAft>
                <a:spcPts val="600"/>
              </a:spcAft>
              <a:buFont typeface="Arial" panose="020B0604020202020204" pitchFamily="34" charset="0"/>
              <a:buChar char="•"/>
            </a:pPr>
            <a:r>
              <a:rPr lang="en-US" sz="1800" dirty="0">
                <a:latin typeface="+mn-lt"/>
              </a:rPr>
              <a:t>Various analysis techniques have been explored, including dynamic analysis </a:t>
            </a:r>
            <a:r>
              <a:rPr lang="en-US" sz="1200" dirty="0">
                <a:solidFill>
                  <a:schemeClr val="tx2"/>
                </a:solidFill>
                <a:latin typeface="+mn-lt"/>
              </a:rPr>
              <a:t>[He et al., 2018, </a:t>
            </a:r>
            <a:r>
              <a:rPr lang="en-US" sz="1200" dirty="0" err="1">
                <a:solidFill>
                  <a:schemeClr val="tx2"/>
                </a:solidFill>
                <a:latin typeface="+mn-lt"/>
              </a:rPr>
              <a:t>Razaghpanah</a:t>
            </a:r>
            <a:r>
              <a:rPr lang="en-US" sz="1200" dirty="0">
                <a:solidFill>
                  <a:schemeClr val="tx2"/>
                </a:solidFill>
                <a:latin typeface="+mn-lt"/>
              </a:rPr>
              <a:t> et al., 2018]</a:t>
            </a:r>
            <a:r>
              <a:rPr lang="en-US" sz="1600" i="1" dirty="0">
                <a:solidFill>
                  <a:schemeClr val="tx2"/>
                </a:solidFill>
                <a:latin typeface="+mn-lt"/>
              </a:rPr>
              <a:t> </a:t>
            </a:r>
            <a:r>
              <a:rPr lang="en-US" sz="1800" dirty="0">
                <a:latin typeface="+mn-lt"/>
              </a:rPr>
              <a:t>and static analysis </a:t>
            </a:r>
            <a:r>
              <a:rPr lang="en-US" sz="1200" dirty="0">
                <a:solidFill>
                  <a:schemeClr val="tx2"/>
                </a:solidFill>
                <a:latin typeface="+mn-lt"/>
              </a:rPr>
              <a:t>[</a:t>
            </a:r>
            <a:r>
              <a:rPr lang="en-US" sz="1200" dirty="0" err="1">
                <a:solidFill>
                  <a:schemeClr val="tx2"/>
                </a:solidFill>
                <a:latin typeface="+mn-lt"/>
              </a:rPr>
              <a:t>Enck</a:t>
            </a:r>
            <a:r>
              <a:rPr lang="en-US" sz="1200" dirty="0">
                <a:solidFill>
                  <a:schemeClr val="tx2"/>
                </a:solidFill>
                <a:latin typeface="+mn-lt"/>
              </a:rPr>
              <a:t> et al., 2010, Meng et al., 2023]</a:t>
            </a:r>
            <a:r>
              <a:rPr lang="en-US" sz="1800" dirty="0">
                <a:latin typeface="+mn-lt"/>
              </a:rPr>
              <a:t>.</a:t>
            </a:r>
          </a:p>
          <a:p>
            <a:pPr marL="285750" indent="-285750">
              <a:spcAft>
                <a:spcPts val="600"/>
              </a:spcAft>
              <a:buFont typeface="Arial" panose="020B0604020202020204" pitchFamily="34" charset="0"/>
              <a:buChar char="•"/>
            </a:pPr>
            <a:r>
              <a:rPr lang="en-US" sz="1800" dirty="0">
                <a:latin typeface="+mn-lt"/>
              </a:rPr>
              <a:t>Privacy protection of third-party libraries has been explored in </a:t>
            </a:r>
            <a:r>
              <a:rPr lang="en-US" sz="1200" dirty="0">
                <a:solidFill>
                  <a:schemeClr val="tx2"/>
                </a:solidFill>
                <a:latin typeface="+mn-lt"/>
              </a:rPr>
              <a:t>[He et al., 2018, Liu et al., 2020]</a:t>
            </a:r>
            <a:r>
              <a:rPr lang="en-US" sz="1600" i="1" dirty="0">
                <a:solidFill>
                  <a:schemeClr val="tx2"/>
                </a:solidFill>
                <a:latin typeface="+mn-lt"/>
              </a:rPr>
              <a:t> </a:t>
            </a:r>
            <a:r>
              <a:rPr lang="en-US" sz="1800" dirty="0">
                <a:latin typeface="+mn-lt"/>
              </a:rPr>
              <a:t>although there lacks a study in large scale.</a:t>
            </a:r>
          </a:p>
          <a:p>
            <a:pPr>
              <a:spcAft>
                <a:spcPts val="600"/>
              </a:spcAft>
            </a:pPr>
            <a:r>
              <a:rPr lang="en-US" sz="1800" b="1" dirty="0">
                <a:latin typeface="+mn-lt"/>
              </a:rPr>
              <a:t>Privacy Compliance Evaluation</a:t>
            </a:r>
            <a:r>
              <a:rPr lang="zh-CN" altLang="en-US" sz="1800" b="1" dirty="0">
                <a:latin typeface="+mn-lt"/>
              </a:rPr>
              <a:t> </a:t>
            </a:r>
            <a:r>
              <a:rPr lang="en-US" altLang="zh-CN" sz="1800" b="1" dirty="0">
                <a:latin typeface="+mn-lt"/>
              </a:rPr>
              <a:t>in</a:t>
            </a:r>
            <a:r>
              <a:rPr lang="zh-CN" altLang="en-US" sz="1800" b="1" dirty="0">
                <a:latin typeface="+mn-lt"/>
              </a:rPr>
              <a:t> </a:t>
            </a:r>
            <a:r>
              <a:rPr lang="en-US" altLang="zh-CN" sz="1800" b="1" dirty="0">
                <a:latin typeface="+mn-lt"/>
              </a:rPr>
              <a:t>Other</a:t>
            </a:r>
            <a:r>
              <a:rPr lang="zh-CN" altLang="en-US" sz="1800" b="1" dirty="0">
                <a:latin typeface="+mn-lt"/>
              </a:rPr>
              <a:t> </a:t>
            </a:r>
            <a:r>
              <a:rPr lang="en-US" altLang="zh-CN" sz="1800" b="1" dirty="0">
                <a:latin typeface="+mn-lt"/>
              </a:rPr>
              <a:t>Fields</a:t>
            </a:r>
            <a:endParaRPr lang="en-US" sz="1800" b="1" dirty="0">
              <a:latin typeface="+mn-lt"/>
            </a:endParaRPr>
          </a:p>
          <a:p>
            <a:pPr marL="285750" indent="-285750">
              <a:spcAft>
                <a:spcPts val="600"/>
              </a:spcAft>
              <a:buFont typeface="Arial" panose="020B0604020202020204" pitchFamily="34" charset="0"/>
              <a:buChar char="•"/>
            </a:pPr>
            <a:r>
              <a:rPr lang="en-US" sz="1800" dirty="0">
                <a:latin typeface="+mn-lt"/>
              </a:rPr>
              <a:t>Numerous works focus on detecting inconsistencies between the privacy practices of an app and its descriptions/privacy polices </a:t>
            </a:r>
            <a:r>
              <a:rPr lang="en-US" sz="1200" dirty="0">
                <a:solidFill>
                  <a:schemeClr val="tx2"/>
                </a:solidFill>
                <a:latin typeface="+mn-lt"/>
              </a:rPr>
              <a:t>[</a:t>
            </a:r>
            <a:r>
              <a:rPr lang="en-US" sz="1200" dirty="0" err="1">
                <a:solidFill>
                  <a:schemeClr val="tx2"/>
                </a:solidFill>
                <a:latin typeface="+mn-lt"/>
              </a:rPr>
              <a:t>Andow</a:t>
            </a:r>
            <a:r>
              <a:rPr lang="en-US" sz="1200" dirty="0">
                <a:solidFill>
                  <a:schemeClr val="tx2"/>
                </a:solidFill>
                <a:latin typeface="+mn-lt"/>
              </a:rPr>
              <a:t> et al., 2020, Yu et al., 2021]</a:t>
            </a:r>
            <a:r>
              <a:rPr lang="en-US" sz="1800" dirty="0">
                <a:latin typeface="+mn-lt"/>
              </a:rPr>
              <a:t>.</a:t>
            </a:r>
          </a:p>
          <a:p>
            <a:pPr marL="285750" indent="-285750">
              <a:spcAft>
                <a:spcPts val="600"/>
              </a:spcAft>
              <a:buFont typeface="Arial" panose="020B0604020202020204" pitchFamily="34" charset="0"/>
              <a:buChar char="•"/>
            </a:pPr>
            <a:r>
              <a:rPr lang="en-US" sz="1800" dirty="0">
                <a:latin typeface="+mn-lt"/>
              </a:rPr>
              <a:t>Recent literature </a:t>
            </a:r>
            <a:r>
              <a:rPr lang="en-US" sz="1200" dirty="0">
                <a:solidFill>
                  <a:schemeClr val="tx2"/>
                </a:solidFill>
                <a:latin typeface="+mn-lt"/>
              </a:rPr>
              <a:t>[Yan et al., 2024]</a:t>
            </a:r>
            <a:r>
              <a:rPr lang="en-US" sz="1600" i="1" dirty="0">
                <a:solidFill>
                  <a:schemeClr val="tx2"/>
                </a:solidFill>
                <a:latin typeface="+mn-lt"/>
              </a:rPr>
              <a:t> </a:t>
            </a:r>
            <a:r>
              <a:rPr lang="en-US" sz="1800" dirty="0">
                <a:latin typeface="+mn-lt"/>
              </a:rPr>
              <a:t>resorts to large language models to assess of privacy-related documents that varies in length, structure, and writing quality. </a:t>
            </a:r>
          </a:p>
          <a:p>
            <a:pPr>
              <a:spcAft>
                <a:spcPts val="600"/>
              </a:spcAft>
            </a:pPr>
            <a:endParaRPr lang="en-SG" sz="1800" dirty="0">
              <a:latin typeface="+mn-lt"/>
            </a:endParaRPr>
          </a:p>
        </p:txBody>
      </p:sp>
      <p:sp>
        <p:nvSpPr>
          <p:cNvPr id="6" name="TextBox 5">
            <a:extLst>
              <a:ext uri="{FF2B5EF4-FFF2-40B4-BE49-F238E27FC236}">
                <a16:creationId xmlns:a16="http://schemas.microsoft.com/office/drawing/2014/main" id="{5DEFC0AF-A81B-F2B0-9CF4-D78FB01AD9EF}"/>
              </a:ext>
            </a:extLst>
          </p:cNvPr>
          <p:cNvSpPr txBox="1"/>
          <p:nvPr/>
        </p:nvSpPr>
        <p:spPr>
          <a:xfrm>
            <a:off x="683312" y="5166323"/>
            <a:ext cx="10857016" cy="830997"/>
          </a:xfrm>
          <a:prstGeom prst="rect">
            <a:avLst/>
          </a:prstGeom>
          <a:noFill/>
        </p:spPr>
        <p:txBody>
          <a:bodyPr wrap="square">
            <a:spAutoFit/>
          </a:bodyPr>
          <a:lstStyle/>
          <a:p>
            <a:pPr>
              <a:lnSpc>
                <a:spcPct val="100000"/>
              </a:lnSpc>
              <a:spcBef>
                <a:spcPts val="0"/>
              </a:spcBef>
              <a:spcAft>
                <a:spcPts val="1200"/>
              </a:spcAft>
            </a:pPr>
            <a:r>
              <a:rPr lang="en-US" altLang="zh-CN" sz="2400" b="1" i="1" dirty="0">
                <a:solidFill>
                  <a:schemeClr val="tx2">
                    <a:lumMod val="75000"/>
                  </a:schemeClr>
                </a:solidFill>
                <a:latin typeface="+mn-lt"/>
              </a:rPr>
              <a:t>There</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is</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no</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large-scale</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privacy</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measurement</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in</a:t>
            </a:r>
            <a:r>
              <a:rPr lang="zh-CN" altLang="en-US" sz="2400" b="1" i="1" dirty="0">
                <a:solidFill>
                  <a:schemeClr val="tx2">
                    <a:lumMod val="75000"/>
                  </a:schemeClr>
                </a:solidFill>
                <a:latin typeface="+mn-lt"/>
              </a:rPr>
              <a:t> </a:t>
            </a:r>
            <a:r>
              <a:rPr lang="en-SG" altLang="zh-CN" sz="2400" b="1" i="1" dirty="0">
                <a:solidFill>
                  <a:schemeClr val="tx2">
                    <a:lumMod val="75000"/>
                  </a:schemeClr>
                </a:solidFill>
                <a:latin typeface="+mn-lt"/>
              </a:rPr>
              <a:t>the </a:t>
            </a:r>
            <a:r>
              <a:rPr lang="en-US" altLang="zh-CN" sz="2400" b="1" i="1" dirty="0">
                <a:solidFill>
                  <a:schemeClr val="tx2">
                    <a:lumMod val="75000"/>
                  </a:schemeClr>
                </a:solidFill>
                <a:latin typeface="+mn-lt"/>
              </a:rPr>
              <a:t>Android</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ecosystem</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at</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the</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SDK</a:t>
            </a:r>
            <a:r>
              <a:rPr lang="zh-CN" altLang="en-US" sz="2400" b="1" i="1" dirty="0">
                <a:solidFill>
                  <a:schemeClr val="tx2">
                    <a:lumMod val="75000"/>
                  </a:schemeClr>
                </a:solidFill>
                <a:latin typeface="+mn-lt"/>
              </a:rPr>
              <a:t> </a:t>
            </a:r>
            <a:r>
              <a:rPr lang="en-US" altLang="zh-CN" sz="2400" b="1" i="1" dirty="0">
                <a:solidFill>
                  <a:schemeClr val="tx2">
                    <a:lumMod val="75000"/>
                  </a:schemeClr>
                </a:solidFill>
                <a:latin typeface="+mn-lt"/>
              </a:rPr>
              <a:t>level.</a:t>
            </a:r>
            <a:endParaRPr lang="en-US" sz="2000" dirty="0">
              <a:solidFill>
                <a:schemeClr val="tx1"/>
              </a:solidFill>
              <a:latin typeface="+mn-lt"/>
            </a:endParaRPr>
          </a:p>
        </p:txBody>
      </p:sp>
    </p:spTree>
    <p:extLst>
      <p:ext uri="{BB962C8B-B14F-4D97-AF65-F5344CB8AC3E}">
        <p14:creationId xmlns:p14="http://schemas.microsoft.com/office/powerpoint/2010/main" val="1200814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431610"/>
            <a:ext cx="8771693" cy="500270"/>
          </a:xfrm>
        </p:spPr>
        <p:txBody>
          <a:bodyPr/>
          <a:lstStyle/>
          <a:p>
            <a:r>
              <a:rPr lang="en-US" altLang="zh-CN" dirty="0">
                <a:solidFill>
                  <a:srgbClr val="033F7D"/>
                </a:solidFill>
              </a:rPr>
              <a:t>Goal</a:t>
            </a:r>
            <a:r>
              <a:rPr lang="en-US" dirty="0">
                <a:solidFill>
                  <a:srgbClr val="033F7D"/>
                </a:solidFill>
              </a:rPr>
              <a:t> </a:t>
            </a:r>
            <a:r>
              <a:rPr lang="en-US" altLang="zh-CN" dirty="0">
                <a:solidFill>
                  <a:srgbClr val="033F7D"/>
                </a:solidFill>
              </a:rPr>
              <a:t>&amp;</a:t>
            </a:r>
            <a:r>
              <a:rPr lang="en-US" dirty="0">
                <a:solidFill>
                  <a:srgbClr val="033F7D"/>
                </a:solidFill>
              </a:rPr>
              <a:t> Challenges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29</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2554545"/>
          </a:xfrm>
          <a:prstGeom prst="rect">
            <a:avLst/>
          </a:prstGeom>
          <a:noFill/>
        </p:spPr>
        <p:txBody>
          <a:bodyPr wrap="square" rtlCol="0">
            <a:spAutoFit/>
          </a:bodyPr>
          <a:lstStyle/>
          <a:p>
            <a:r>
              <a:rPr lang="en-US" sz="2000" dirty="0">
                <a:latin typeface="+mn-lt"/>
              </a:rPr>
              <a:t>This work aims to gain insights into the landscape of privacy protection at the SDK level through a large-scale study of existing SDK packages.</a:t>
            </a:r>
          </a:p>
          <a:p>
            <a:endParaRPr lang="en-US" sz="2000" dirty="0">
              <a:latin typeface="+mn-lt"/>
            </a:endParaRPr>
          </a:p>
          <a:p>
            <a:r>
              <a:rPr lang="en-US" altLang="zh-CN" sz="2000" dirty="0">
                <a:latin typeface="+mn-lt"/>
              </a:rPr>
              <a:t>Three</a:t>
            </a:r>
            <a:r>
              <a:rPr lang="zh-CN" altLang="en-US" sz="2000" dirty="0">
                <a:latin typeface="+mn-lt"/>
              </a:rPr>
              <a:t> </a:t>
            </a:r>
            <a:r>
              <a:rPr lang="en-US" altLang="zh-CN" sz="2000" dirty="0">
                <a:latin typeface="+mn-lt"/>
              </a:rPr>
              <a:t>Challenges</a:t>
            </a:r>
          </a:p>
          <a:p>
            <a:endParaRPr lang="en-US" altLang="zh-CN" sz="2000" dirty="0">
              <a:latin typeface="+mn-lt"/>
            </a:endParaRPr>
          </a:p>
          <a:p>
            <a:pPr marL="285750" indent="-285750">
              <a:buFont typeface="Arial" panose="020B0604020202020204" pitchFamily="34" charset="0"/>
              <a:buChar char="•"/>
            </a:pPr>
            <a:r>
              <a:rPr lang="en-US" altLang="zh-CN" sz="2000" dirty="0">
                <a:latin typeface="+mn-lt"/>
              </a:rPr>
              <a:t>Assess</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disclosure</a:t>
            </a:r>
            <a:r>
              <a:rPr lang="zh-CN" altLang="en-US" sz="2000" dirty="0">
                <a:latin typeface="+mn-lt"/>
              </a:rPr>
              <a:t> </a:t>
            </a:r>
            <a:r>
              <a:rPr lang="en-US" altLang="zh-CN" sz="2000" dirty="0">
                <a:latin typeface="+mn-lt"/>
              </a:rPr>
              <a:t>in</a:t>
            </a:r>
            <a:r>
              <a:rPr lang="zh-CN" altLang="en-US" sz="2000" dirty="0">
                <a:latin typeface="+mn-lt"/>
              </a:rPr>
              <a:t> </a:t>
            </a:r>
            <a:r>
              <a:rPr lang="en-US" altLang="zh-CN" sz="2000" dirty="0">
                <a:latin typeface="+mn-lt"/>
              </a:rPr>
              <a:t>natural</a:t>
            </a:r>
            <a:r>
              <a:rPr lang="zh-CN" altLang="en-US" sz="2000" dirty="0">
                <a:latin typeface="+mn-lt"/>
              </a:rPr>
              <a:t> </a:t>
            </a:r>
            <a:r>
              <a:rPr lang="en-US" altLang="zh-CN" sz="2000" dirty="0">
                <a:latin typeface="+mn-lt"/>
              </a:rPr>
              <a:t>language</a:t>
            </a:r>
          </a:p>
          <a:p>
            <a:pPr marL="285750" indent="-285750">
              <a:buFont typeface="Arial" panose="020B0604020202020204" pitchFamily="34" charset="0"/>
              <a:buChar char="•"/>
            </a:pPr>
            <a:r>
              <a:rPr lang="en-US" altLang="zh-CN" sz="2000" dirty="0">
                <a:latin typeface="+mn-lt"/>
              </a:rPr>
              <a:t>Investigate</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behaviors</a:t>
            </a:r>
            <a:r>
              <a:rPr lang="zh-CN" altLang="en-US" sz="2000" dirty="0">
                <a:latin typeface="+mn-lt"/>
              </a:rPr>
              <a:t> </a:t>
            </a:r>
            <a:r>
              <a:rPr lang="en-US" altLang="zh-CN" sz="2000" dirty="0">
                <a:latin typeface="+mn-lt"/>
              </a:rPr>
              <a:t>(read,</a:t>
            </a:r>
            <a:r>
              <a:rPr lang="zh-CN" altLang="en-US" sz="2000" dirty="0">
                <a:latin typeface="+mn-lt"/>
              </a:rPr>
              <a:t> </a:t>
            </a:r>
            <a:r>
              <a:rPr lang="en-US" altLang="zh-CN" sz="2000" dirty="0">
                <a:latin typeface="+mn-lt"/>
              </a:rPr>
              <a:t>collect,</a:t>
            </a:r>
            <a:r>
              <a:rPr lang="zh-CN" altLang="en-US" sz="2000" dirty="0">
                <a:latin typeface="+mn-lt"/>
              </a:rPr>
              <a:t> </a:t>
            </a:r>
            <a:r>
              <a:rPr lang="en-US" altLang="zh-CN" sz="2000" dirty="0">
                <a:latin typeface="+mn-lt"/>
              </a:rPr>
              <a:t>and</a:t>
            </a:r>
            <a:r>
              <a:rPr lang="zh-CN" altLang="en-US" sz="2000" dirty="0">
                <a:latin typeface="+mn-lt"/>
              </a:rPr>
              <a:t> </a:t>
            </a:r>
            <a:r>
              <a:rPr lang="en-US" altLang="zh-CN" sz="2000" dirty="0">
                <a:latin typeface="+mn-lt"/>
              </a:rPr>
              <a:t>share)</a:t>
            </a:r>
          </a:p>
          <a:p>
            <a:pPr marL="285750" indent="-285750">
              <a:buFont typeface="Arial" panose="020B0604020202020204" pitchFamily="34" charset="0"/>
              <a:buChar char="•"/>
            </a:pPr>
            <a:r>
              <a:rPr lang="en-US" altLang="zh-CN" sz="2000" dirty="0">
                <a:latin typeface="+mn-lt"/>
              </a:rPr>
              <a:t>Measure</a:t>
            </a:r>
            <a:r>
              <a:rPr lang="zh-CN" altLang="en-US" sz="2000" dirty="0">
                <a:latin typeface="+mn-lt"/>
              </a:rPr>
              <a:t> </a:t>
            </a:r>
            <a:r>
              <a:rPr lang="en-US" altLang="zh-CN" sz="2000" dirty="0">
                <a:latin typeface="+mn-lt"/>
              </a:rPr>
              <a:t>SDK</a:t>
            </a:r>
            <a:r>
              <a:rPr lang="zh-CN" altLang="en-US" sz="2000" dirty="0">
                <a:latin typeface="+mn-lt"/>
              </a:rPr>
              <a:t> </a:t>
            </a:r>
            <a:r>
              <a:rPr lang="en-US" altLang="zh-CN" sz="2000" dirty="0">
                <a:latin typeface="+mn-lt"/>
              </a:rPr>
              <a:t>privacy</a:t>
            </a:r>
            <a:r>
              <a:rPr lang="zh-CN" altLang="en-US" sz="2000" dirty="0">
                <a:latin typeface="+mn-lt"/>
              </a:rPr>
              <a:t> </a:t>
            </a:r>
            <a:r>
              <a:rPr lang="en-US" altLang="zh-CN" sz="2000" dirty="0">
                <a:latin typeface="+mn-lt"/>
              </a:rPr>
              <a:t>preservation</a:t>
            </a:r>
            <a:r>
              <a:rPr lang="zh-CN" altLang="en-US" sz="2000" dirty="0">
                <a:latin typeface="+mn-lt"/>
              </a:rPr>
              <a:t> </a:t>
            </a:r>
            <a:r>
              <a:rPr lang="en-US" altLang="zh-CN" sz="2000" dirty="0">
                <a:latin typeface="+mn-lt"/>
              </a:rPr>
              <a:t>on</a:t>
            </a:r>
            <a:r>
              <a:rPr lang="zh-CN" altLang="en-US" sz="2000" dirty="0">
                <a:latin typeface="+mn-lt"/>
              </a:rPr>
              <a:t> </a:t>
            </a:r>
            <a:r>
              <a:rPr lang="en-US" altLang="zh-CN" sz="2000" dirty="0">
                <a:latin typeface="+mn-lt"/>
              </a:rPr>
              <a:t>a</a:t>
            </a:r>
            <a:r>
              <a:rPr lang="zh-CN" altLang="en-US" sz="2000" dirty="0">
                <a:latin typeface="+mn-lt"/>
              </a:rPr>
              <a:t> </a:t>
            </a:r>
            <a:r>
              <a:rPr lang="en-US" altLang="zh-CN" sz="2000" dirty="0">
                <a:latin typeface="+mn-lt"/>
              </a:rPr>
              <a:t>large</a:t>
            </a:r>
            <a:r>
              <a:rPr lang="zh-CN" altLang="en-US" sz="2000" dirty="0">
                <a:latin typeface="+mn-lt"/>
              </a:rPr>
              <a:t> </a:t>
            </a:r>
            <a:r>
              <a:rPr lang="en-US" altLang="zh-CN" sz="2000" dirty="0">
                <a:latin typeface="+mn-lt"/>
              </a:rPr>
              <a:t>scale</a:t>
            </a:r>
            <a:endParaRPr lang="en-US" sz="2000" dirty="0">
              <a:latin typeface="+mn-lt"/>
            </a:endParaRPr>
          </a:p>
        </p:txBody>
      </p:sp>
    </p:spTree>
    <p:extLst>
      <p:ext uri="{BB962C8B-B14F-4D97-AF65-F5344CB8AC3E}">
        <p14:creationId xmlns:p14="http://schemas.microsoft.com/office/powerpoint/2010/main" val="3730725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3</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dirty="0">
                <a:solidFill>
                  <a:srgbClr val="033F7D"/>
                </a:solidFill>
              </a:rPr>
              <a:t>Android Ecosystem</a:t>
            </a:r>
          </a:p>
        </p:txBody>
      </p:sp>
      <p:sp>
        <p:nvSpPr>
          <p:cNvPr id="8" name="TextBox 7">
            <a:extLst>
              <a:ext uri="{FF2B5EF4-FFF2-40B4-BE49-F238E27FC236}">
                <a16:creationId xmlns:a16="http://schemas.microsoft.com/office/drawing/2014/main" id="{57ACA5FC-DD2F-7285-F582-5A06E66CF93B}"/>
              </a:ext>
            </a:extLst>
          </p:cNvPr>
          <p:cNvSpPr txBox="1"/>
          <p:nvPr/>
        </p:nvSpPr>
        <p:spPr>
          <a:xfrm>
            <a:off x="789738" y="1583697"/>
            <a:ext cx="10707040" cy="1200329"/>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The Android ecosystem is well-known for the great number of third-party applications (apps).</a:t>
            </a:r>
            <a:br>
              <a:rPr lang="en-US" dirty="0">
                <a:latin typeface="+mn-lt"/>
              </a:rPr>
            </a:br>
            <a:endParaRPr lang="en-US" dirty="0">
              <a:latin typeface="+mn-lt"/>
            </a:endParaRPr>
          </a:p>
        </p:txBody>
      </p:sp>
      <p:sp>
        <p:nvSpPr>
          <p:cNvPr id="9" name="TextBox 8">
            <a:extLst>
              <a:ext uri="{FF2B5EF4-FFF2-40B4-BE49-F238E27FC236}">
                <a16:creationId xmlns:a16="http://schemas.microsoft.com/office/drawing/2014/main" id="{3FCAB25C-1F4E-FC9F-83D1-1B6B8D6E73AD}"/>
              </a:ext>
            </a:extLst>
          </p:cNvPr>
          <p:cNvSpPr txBox="1"/>
          <p:nvPr/>
        </p:nvSpPr>
        <p:spPr>
          <a:xfrm>
            <a:off x="789738" y="2784026"/>
            <a:ext cx="7043474" cy="1200329"/>
          </a:xfrm>
          <a:prstGeom prst="rect">
            <a:avLst/>
          </a:prstGeom>
          <a:noFill/>
        </p:spPr>
        <p:txBody>
          <a:bodyPr wrap="square">
            <a:spAutoFit/>
          </a:bodyPr>
          <a:lstStyle/>
          <a:p>
            <a:pPr rtl="0">
              <a:spcBef>
                <a:spcPts val="0"/>
              </a:spcBef>
              <a:spcAft>
                <a:spcPts val="0"/>
              </a:spcAft>
            </a:pPr>
            <a:r>
              <a:rPr lang="en-US" b="0" i="0" u="none" strike="noStrike" dirty="0">
                <a:solidFill>
                  <a:srgbClr val="000000"/>
                </a:solidFill>
                <a:effectLst/>
                <a:latin typeface="+mn-lt"/>
              </a:rPr>
              <a:t>Our personal data are pervasively accessed and utilized by apps in the name of data analytics and personalized advertising.</a:t>
            </a:r>
            <a:endParaRPr lang="en-US" b="0" dirty="0">
              <a:effectLst/>
              <a:latin typeface="+mn-lt"/>
            </a:endParaRPr>
          </a:p>
        </p:txBody>
      </p:sp>
      <p:pic>
        <p:nvPicPr>
          <p:cNvPr id="1026" name="Picture 2" descr="How to Spend $97,000 Building an App Nobody Wants to Buy - StrategyPeak">
            <a:extLst>
              <a:ext uri="{FF2B5EF4-FFF2-40B4-BE49-F238E27FC236}">
                <a16:creationId xmlns:a16="http://schemas.microsoft.com/office/drawing/2014/main" id="{5BB6883E-EDF4-E478-91EE-0130F8E55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3212" y="2723854"/>
            <a:ext cx="3663566" cy="2884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726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574508"/>
            <a:ext cx="8771693" cy="500270"/>
          </a:xfrm>
        </p:spPr>
        <p:txBody>
          <a:bodyPr/>
          <a:lstStyle/>
          <a:p>
            <a:r>
              <a:rPr lang="en-US" altLang="zh-CN" dirty="0">
                <a:solidFill>
                  <a:srgbClr val="033F7D"/>
                </a:solidFill>
              </a:rPr>
              <a:t>Potential</a:t>
            </a:r>
            <a:r>
              <a:rPr lang="zh-CN" altLang="en-US" dirty="0">
                <a:solidFill>
                  <a:srgbClr val="033F7D"/>
                </a:solidFill>
              </a:rPr>
              <a:t> </a:t>
            </a:r>
            <a:r>
              <a:rPr lang="en-US" altLang="zh-CN" dirty="0">
                <a:solidFill>
                  <a:srgbClr val="033F7D"/>
                </a:solidFill>
              </a:rPr>
              <a:t>Compliance</a:t>
            </a:r>
            <a:r>
              <a:rPr lang="zh-CN" altLang="en-US" dirty="0">
                <a:solidFill>
                  <a:srgbClr val="033F7D"/>
                </a:solidFill>
              </a:rPr>
              <a:t> </a:t>
            </a:r>
            <a:r>
              <a:rPr lang="en-US" altLang="zh-CN" dirty="0">
                <a:solidFill>
                  <a:srgbClr val="033F7D"/>
                </a:solidFill>
              </a:rPr>
              <a:t>Issues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30</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477875"/>
          </a:xfrm>
          <a:prstGeom prst="rect">
            <a:avLst/>
          </a:prstGeom>
          <a:noFill/>
        </p:spPr>
        <p:txBody>
          <a:bodyPr wrap="square" rtlCol="0">
            <a:spAutoFit/>
          </a:bodyPr>
          <a:lstStyle/>
          <a:p>
            <a:r>
              <a:rPr lang="en-US" sz="2000" dirty="0">
                <a:latin typeface="+mn-lt"/>
              </a:rPr>
              <a:t>Three types of issues are investigated:</a:t>
            </a:r>
          </a:p>
          <a:p>
            <a:endParaRPr lang="en-US" sz="2000" b="1" dirty="0">
              <a:latin typeface="+mn-lt"/>
            </a:endParaRPr>
          </a:p>
          <a:p>
            <a:pPr marL="342900" indent="-342900">
              <a:buFont typeface="Arial" panose="020B0604020202020204" pitchFamily="34" charset="0"/>
              <a:buChar char="•"/>
            </a:pPr>
            <a:r>
              <a:rPr lang="en-US" sz="2000" b="1" dirty="0">
                <a:latin typeface="+mn-lt"/>
              </a:rPr>
              <a:t>(Type I) Privacy leakage</a:t>
            </a:r>
          </a:p>
          <a:p>
            <a:pPr marL="800100" lvl="1" indent="-342900">
              <a:buFont typeface="Arial" panose="020B0604020202020204" pitchFamily="34" charset="0"/>
              <a:buChar char="•"/>
            </a:pPr>
            <a:r>
              <a:rPr lang="en-US" sz="2000" dirty="0">
                <a:latin typeface="+mn-lt"/>
              </a:rPr>
              <a:t>An SDK shares users’ privacy in public spaces.</a:t>
            </a:r>
          </a:p>
          <a:p>
            <a:pPr marL="800100" lvl="1"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latin typeface="+mn-lt"/>
              </a:rPr>
              <a:t>(Type II) Excessive collection</a:t>
            </a:r>
          </a:p>
          <a:p>
            <a:pPr marL="800100" lvl="1" indent="-342900">
              <a:buFont typeface="Arial" panose="020B0604020202020204" pitchFamily="34" charset="0"/>
              <a:buChar char="•"/>
            </a:pPr>
            <a:r>
              <a:rPr lang="en-US" sz="2000" dirty="0">
                <a:latin typeface="+mn-lt"/>
              </a:rPr>
              <a:t>An SDK attempts to read more types of privacy data than what it requests/claims in its privacy policy</a:t>
            </a:r>
          </a:p>
          <a:p>
            <a:pPr marL="800100" lvl="1" indent="-342900">
              <a:buFont typeface="Arial" panose="020B0604020202020204" pitchFamily="34" charset="0"/>
              <a:buChar char="•"/>
            </a:pPr>
            <a:endParaRPr lang="en-US" sz="2000" dirty="0">
              <a:latin typeface="+mn-lt"/>
            </a:endParaRPr>
          </a:p>
          <a:p>
            <a:pPr marL="342900" indent="-342900">
              <a:buFont typeface="Arial" panose="020B0604020202020204" pitchFamily="34" charset="0"/>
              <a:buChar char="•"/>
            </a:pPr>
            <a:r>
              <a:rPr lang="en-US" sz="2000" b="1" dirty="0">
                <a:latin typeface="+mn-lt"/>
              </a:rPr>
              <a:t>(Type III) Over-claiming</a:t>
            </a:r>
          </a:p>
          <a:p>
            <a:pPr marL="800100" lvl="1" indent="-342900">
              <a:buFont typeface="Arial" panose="020B0604020202020204" pitchFamily="34" charset="0"/>
              <a:buChar char="•"/>
            </a:pPr>
            <a:r>
              <a:rPr lang="en-US" sz="2000" dirty="0">
                <a:latin typeface="+mn-lt"/>
              </a:rPr>
              <a:t>An SDK is found to claim its access to more types of data than what it reads</a:t>
            </a:r>
            <a:endParaRPr lang="en-SG" sz="2000" dirty="0">
              <a:latin typeface="+mn-lt"/>
            </a:endParaRPr>
          </a:p>
        </p:txBody>
      </p:sp>
    </p:spTree>
    <p:extLst>
      <p:ext uri="{BB962C8B-B14F-4D97-AF65-F5344CB8AC3E}">
        <p14:creationId xmlns:p14="http://schemas.microsoft.com/office/powerpoint/2010/main" val="3491679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372233"/>
            <a:ext cx="8771693" cy="500270"/>
          </a:xfrm>
        </p:spPr>
        <p:txBody>
          <a:bodyPr/>
          <a:lstStyle/>
          <a:p>
            <a:r>
              <a:rPr lang="en-US" altLang="zh-CN" dirty="0">
                <a:solidFill>
                  <a:srgbClr val="033F7D"/>
                </a:solidFill>
              </a:rPr>
              <a:t>Scope</a:t>
            </a:r>
            <a:r>
              <a:rPr lang="zh-CN" altLang="en-US" dirty="0">
                <a:solidFill>
                  <a:srgbClr val="033F7D"/>
                </a:solidFill>
              </a:rPr>
              <a:t> </a:t>
            </a:r>
            <a:r>
              <a:rPr lang="en-US" altLang="zh-CN" dirty="0">
                <a:solidFill>
                  <a:srgbClr val="033F7D"/>
                </a:solidFill>
              </a:rPr>
              <a:t>of</a:t>
            </a:r>
            <a:r>
              <a:rPr lang="zh-CN" altLang="en-US" dirty="0">
                <a:solidFill>
                  <a:srgbClr val="033F7D"/>
                </a:solidFill>
              </a:rPr>
              <a:t> </a:t>
            </a:r>
            <a:r>
              <a:rPr lang="en-US" altLang="zh-CN" dirty="0">
                <a:solidFill>
                  <a:srgbClr val="033F7D"/>
                </a:solidFill>
              </a:rPr>
              <a:t>Privacy</a:t>
            </a:r>
            <a:r>
              <a:rPr lang="zh-CN" altLang="en-US" dirty="0">
                <a:solidFill>
                  <a:srgbClr val="033F7D"/>
                </a:solidFill>
              </a:rPr>
              <a:t> </a:t>
            </a:r>
            <a:r>
              <a:rPr lang="en-US" altLang="zh-CN" dirty="0">
                <a:solidFill>
                  <a:srgbClr val="033F7D"/>
                </a:solidFill>
              </a:rPr>
              <a:t>Data</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31</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3477875"/>
          </a:xfrm>
          <a:prstGeom prst="rect">
            <a:avLst/>
          </a:prstGeom>
          <a:noFill/>
        </p:spPr>
        <p:txBody>
          <a:bodyPr wrap="square" rtlCol="0">
            <a:spAutoFit/>
          </a:bodyPr>
          <a:lstStyle/>
          <a:p>
            <a:r>
              <a:rPr lang="en-US" altLang="zh-CN" sz="2000" dirty="0">
                <a:latin typeface="+mn-lt"/>
              </a:rPr>
              <a:t>We resort to the privacy-related changes in each Android OS release and existing literature </a:t>
            </a:r>
            <a:r>
              <a:rPr lang="en-US" sz="1600" dirty="0">
                <a:solidFill>
                  <a:srgbClr val="023E7C"/>
                </a:solidFill>
                <a:latin typeface="+mn-lt"/>
              </a:rPr>
              <a:t>[</a:t>
            </a:r>
            <a:r>
              <a:rPr lang="en-US" sz="1600" dirty="0" err="1">
                <a:solidFill>
                  <a:srgbClr val="023E7C"/>
                </a:solidFill>
                <a:latin typeface="+mn-lt"/>
              </a:rPr>
              <a:t>Enck</a:t>
            </a:r>
            <a:r>
              <a:rPr lang="en-US" sz="1600" dirty="0">
                <a:solidFill>
                  <a:srgbClr val="023E7C"/>
                </a:solidFill>
                <a:latin typeface="+mn-lt"/>
              </a:rPr>
              <a:t> et al., 2010, Zhou et al., 2013, Meng et al., 2023, etc.</a:t>
            </a:r>
            <a:r>
              <a:rPr lang="en-US" altLang="zh-CN" sz="1600" dirty="0">
                <a:solidFill>
                  <a:srgbClr val="023E7C"/>
                </a:solidFill>
                <a:latin typeface="+mn-lt"/>
              </a:rPr>
              <a:t>]</a:t>
            </a:r>
            <a:r>
              <a:rPr lang="en-US" altLang="zh-CN" sz="2000" dirty="0">
                <a:latin typeface="+mn-lt"/>
              </a:rPr>
              <a:t> to complement the list of privacy data (e.g., user-unresettable identifiers</a:t>
            </a:r>
            <a:r>
              <a:rPr lang="zh-CN" altLang="en-US" sz="2000" dirty="0">
                <a:latin typeface="+mn-lt"/>
              </a:rPr>
              <a:t> </a:t>
            </a:r>
            <a:r>
              <a:rPr lang="en-US" altLang="zh-CN" sz="2000" dirty="0">
                <a:latin typeface="+mn-lt"/>
              </a:rPr>
              <a:t>(UUIs)).</a:t>
            </a:r>
          </a:p>
          <a:p>
            <a:endParaRPr lang="en-US" altLang="zh-CN" sz="2000" dirty="0">
              <a:latin typeface="+mn-lt"/>
            </a:endParaRPr>
          </a:p>
          <a:p>
            <a:r>
              <a:rPr lang="en-US" altLang="zh-CN" sz="2000" dirty="0">
                <a:latin typeface="+mn-lt"/>
              </a:rPr>
              <a:t>41 types of privacy data categorized into 5 classes are recognized</a:t>
            </a:r>
          </a:p>
          <a:p>
            <a:endParaRPr lang="en-US" altLang="zh-CN" sz="2000" dirty="0">
              <a:latin typeface="+mn-lt"/>
            </a:endParaRPr>
          </a:p>
          <a:p>
            <a:pPr marL="285750" indent="-285750">
              <a:buFont typeface="Arial" panose="020B0604020202020204" pitchFamily="34" charset="0"/>
              <a:buChar char="•"/>
            </a:pPr>
            <a:r>
              <a:rPr lang="en-US" altLang="zh-CN" sz="2000" b="1" dirty="0">
                <a:latin typeface="+mn-lt"/>
              </a:rPr>
              <a:t>Class 1</a:t>
            </a:r>
            <a:r>
              <a:rPr lang="en-US" altLang="zh-CN" sz="2000" dirty="0">
                <a:latin typeface="+mn-lt"/>
              </a:rPr>
              <a:t>: Chip, Cellular and Peripheral (e.g., IMEI, serial, telephone number)</a:t>
            </a:r>
          </a:p>
          <a:p>
            <a:pPr marL="285750" indent="-285750">
              <a:buFont typeface="Arial" panose="020B0604020202020204" pitchFamily="34" charset="0"/>
              <a:buChar char="•"/>
            </a:pPr>
            <a:r>
              <a:rPr lang="en-US" altLang="zh-CN" sz="2000" b="1" dirty="0">
                <a:latin typeface="+mn-lt"/>
              </a:rPr>
              <a:t>Class 2</a:t>
            </a:r>
            <a:r>
              <a:rPr lang="en-US" altLang="zh-CN" sz="2000" dirty="0">
                <a:latin typeface="+mn-lt"/>
              </a:rPr>
              <a:t>: Wireless Communication (e.g., Bluetooth MAC, SSID/BSSID, IP address)</a:t>
            </a:r>
          </a:p>
          <a:p>
            <a:pPr marL="285750" indent="-285750">
              <a:buFont typeface="Arial" panose="020B0604020202020204" pitchFamily="34" charset="0"/>
              <a:buChar char="•"/>
            </a:pPr>
            <a:r>
              <a:rPr lang="en-US" altLang="zh-CN" sz="2000" b="1" dirty="0">
                <a:latin typeface="+mn-lt"/>
              </a:rPr>
              <a:t>Class 3</a:t>
            </a:r>
            <a:r>
              <a:rPr lang="en-US" altLang="zh-CN" sz="2000" dirty="0">
                <a:latin typeface="+mn-lt"/>
              </a:rPr>
              <a:t>: Location and Sensors (e.g., camera, fine and coarse locations)</a:t>
            </a:r>
          </a:p>
          <a:p>
            <a:pPr marL="285750" indent="-285750">
              <a:buFont typeface="Arial" panose="020B0604020202020204" pitchFamily="34" charset="0"/>
              <a:buChar char="•"/>
            </a:pPr>
            <a:r>
              <a:rPr lang="en-US" altLang="zh-CN" sz="2000" b="1" dirty="0">
                <a:latin typeface="+mn-lt"/>
              </a:rPr>
              <a:t>Class 4</a:t>
            </a:r>
            <a:r>
              <a:rPr lang="en-US" altLang="zh-CN" sz="2000" dirty="0">
                <a:latin typeface="+mn-lt"/>
              </a:rPr>
              <a:t>: Media and Software Specific Data (e.g., app list, media location, GAID)</a:t>
            </a:r>
          </a:p>
          <a:p>
            <a:pPr marL="285750" indent="-285750">
              <a:buFont typeface="Arial" panose="020B0604020202020204" pitchFamily="34" charset="0"/>
              <a:buChar char="•"/>
            </a:pPr>
            <a:r>
              <a:rPr lang="en-US" altLang="zh-CN" sz="2000" b="1" dirty="0">
                <a:latin typeface="+mn-lt"/>
              </a:rPr>
              <a:t>Class 5</a:t>
            </a:r>
            <a:r>
              <a:rPr lang="en-US" altLang="zh-CN" sz="2000" dirty="0">
                <a:latin typeface="+mn-lt"/>
              </a:rPr>
              <a:t>: Personal Data (e.g., account info, contact list, browser bookmarks)</a:t>
            </a:r>
          </a:p>
        </p:txBody>
      </p:sp>
    </p:spTree>
    <p:extLst>
      <p:ext uri="{BB962C8B-B14F-4D97-AF65-F5344CB8AC3E}">
        <p14:creationId xmlns:p14="http://schemas.microsoft.com/office/powerpoint/2010/main" val="2625579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6543C09-07AB-A9C3-6FF1-C821D7B33AC3}"/>
              </a:ext>
            </a:extLst>
          </p:cNvPr>
          <p:cNvGrpSpPr/>
          <p:nvPr/>
        </p:nvGrpSpPr>
        <p:grpSpPr>
          <a:xfrm rot="10800000">
            <a:off x="782052" y="5933562"/>
            <a:ext cx="11514221" cy="365125"/>
            <a:chOff x="3084065" y="5852158"/>
            <a:chExt cx="7650165" cy="594362"/>
          </a:xfrm>
        </p:grpSpPr>
        <p:sp>
          <p:nvSpPr>
            <p:cNvPr id="7" name="Rectangle 6">
              <a:extLst>
                <a:ext uri="{FF2B5EF4-FFF2-40B4-BE49-F238E27FC236}">
                  <a16:creationId xmlns:a16="http://schemas.microsoft.com/office/drawing/2014/main" id="{BB825D20-1B8B-013A-036D-9DBAD5D784ED}"/>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C3F4EE1-7AA0-D056-6124-FC4E181F91AA}"/>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Our Approach</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32</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An overview</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411696"/>
            <a:ext cx="10463348" cy="369332"/>
          </a:xfrm>
          <a:prstGeom prst="rect">
            <a:avLst/>
          </a:prstGeom>
          <a:noFill/>
        </p:spPr>
        <p:txBody>
          <a:bodyPr wrap="square" rtlCol="0">
            <a:spAutoFit/>
          </a:bodyPr>
          <a:lstStyle/>
          <a:p>
            <a:r>
              <a:rPr lang="en-US" sz="1800" dirty="0">
                <a:latin typeface="+mn-lt"/>
              </a:rPr>
              <a:t>A large-scale study to analyze what do SDKs collect and what do SDKs claim to collect.</a:t>
            </a:r>
            <a:endParaRPr lang="en-SG" sz="1800" dirty="0">
              <a:latin typeface="+mn-lt"/>
            </a:endParaRPr>
          </a:p>
        </p:txBody>
      </p:sp>
      <p:pic>
        <p:nvPicPr>
          <p:cNvPr id="16" name="Picture 15">
            <a:extLst>
              <a:ext uri="{FF2B5EF4-FFF2-40B4-BE49-F238E27FC236}">
                <a16:creationId xmlns:a16="http://schemas.microsoft.com/office/drawing/2014/main" id="{17926A4E-2808-0E78-5EAC-E2B3D3606706}"/>
              </a:ext>
            </a:extLst>
          </p:cNvPr>
          <p:cNvPicPr>
            <a:picLocks noChangeAspect="1"/>
          </p:cNvPicPr>
          <p:nvPr/>
        </p:nvPicPr>
        <p:blipFill>
          <a:blip r:embed="rId3"/>
          <a:stretch>
            <a:fillRect/>
          </a:stretch>
        </p:blipFill>
        <p:spPr>
          <a:xfrm>
            <a:off x="220338" y="2428482"/>
            <a:ext cx="11751324" cy="2992604"/>
          </a:xfrm>
          <a:prstGeom prst="rect">
            <a:avLst/>
          </a:prstGeom>
        </p:spPr>
      </p:pic>
      <p:grpSp>
        <p:nvGrpSpPr>
          <p:cNvPr id="12" name="Group 11">
            <a:extLst>
              <a:ext uri="{FF2B5EF4-FFF2-40B4-BE49-F238E27FC236}">
                <a16:creationId xmlns:a16="http://schemas.microsoft.com/office/drawing/2014/main" id="{E7C2EC7D-585A-EBB5-7553-2960011D149F}"/>
              </a:ext>
            </a:extLst>
          </p:cNvPr>
          <p:cNvGrpSpPr/>
          <p:nvPr/>
        </p:nvGrpSpPr>
        <p:grpSpPr>
          <a:xfrm>
            <a:off x="4476996" y="1884096"/>
            <a:ext cx="5000116" cy="4185418"/>
            <a:chOff x="4476996" y="1884096"/>
            <a:chExt cx="5000116" cy="4185418"/>
          </a:xfrm>
        </p:grpSpPr>
        <p:sp>
          <p:nvSpPr>
            <p:cNvPr id="9" name="Rectangle: Rounded Corners 8">
              <a:extLst>
                <a:ext uri="{FF2B5EF4-FFF2-40B4-BE49-F238E27FC236}">
                  <a16:creationId xmlns:a16="http://schemas.microsoft.com/office/drawing/2014/main" id="{337B87F2-9F3C-61D0-B42C-4970D33DF82B}"/>
                </a:ext>
              </a:extLst>
            </p:cNvPr>
            <p:cNvSpPr/>
            <p:nvPr/>
          </p:nvSpPr>
          <p:spPr>
            <a:xfrm>
              <a:off x="4476996" y="3995721"/>
              <a:ext cx="2781881" cy="1425363"/>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1" name="Straight Arrow Connector 10">
              <a:extLst>
                <a:ext uri="{FF2B5EF4-FFF2-40B4-BE49-F238E27FC236}">
                  <a16:creationId xmlns:a16="http://schemas.microsoft.com/office/drawing/2014/main" id="{10B9FB9C-4B2D-1B2A-75AC-3C0E2E3F540E}"/>
                </a:ext>
              </a:extLst>
            </p:cNvPr>
            <p:cNvCxnSpPr>
              <a:cxnSpLocks/>
              <a:stCxn id="9" idx="2"/>
            </p:cNvCxnSpPr>
            <p:nvPr/>
          </p:nvCxnSpPr>
          <p:spPr>
            <a:xfrm>
              <a:off x="5867937" y="5421084"/>
              <a:ext cx="1080777" cy="306343"/>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Rounded Corners 12">
              <a:extLst>
                <a:ext uri="{FF2B5EF4-FFF2-40B4-BE49-F238E27FC236}">
                  <a16:creationId xmlns:a16="http://schemas.microsoft.com/office/drawing/2014/main" id="{BB4F21A5-B90E-3E3E-148D-2041CD877104}"/>
                </a:ext>
              </a:extLst>
            </p:cNvPr>
            <p:cNvSpPr/>
            <p:nvPr/>
          </p:nvSpPr>
          <p:spPr>
            <a:xfrm flipV="1">
              <a:off x="4476996" y="2493819"/>
              <a:ext cx="2781881" cy="1367709"/>
            </a:xfrm>
            <a:prstGeom prst="roundRect">
              <a:avLst>
                <a:gd name="adj" fmla="val 5849"/>
              </a:avLst>
            </a:prstGeom>
            <a:noFill/>
            <a:ln w="38100">
              <a:solidFill>
                <a:schemeClr val="accent5">
                  <a:lumMod val="50000"/>
                  <a:alpha val="50196"/>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E7C981C0-3377-2C89-525A-9BBC81E2FA04}"/>
                </a:ext>
              </a:extLst>
            </p:cNvPr>
            <p:cNvCxnSpPr>
              <a:cxnSpLocks/>
              <a:stCxn id="13" idx="2"/>
            </p:cNvCxnSpPr>
            <p:nvPr/>
          </p:nvCxnSpPr>
          <p:spPr>
            <a:xfrm flipV="1">
              <a:off x="5867937" y="2176484"/>
              <a:ext cx="1568405" cy="317335"/>
            </a:xfrm>
            <a:prstGeom prst="straightConnector1">
              <a:avLst/>
            </a:prstGeom>
            <a:ln w="57150">
              <a:solidFill>
                <a:schemeClr val="accent5">
                  <a:lumMod val="50000"/>
                  <a:alpha val="50196"/>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CE5B9EEE-A30F-C695-9444-35E2D85DD636}"/>
                </a:ext>
              </a:extLst>
            </p:cNvPr>
            <p:cNvSpPr txBox="1"/>
            <p:nvPr/>
          </p:nvSpPr>
          <p:spPr>
            <a:xfrm>
              <a:off x="6948714" y="5484739"/>
              <a:ext cx="2040770" cy="584775"/>
            </a:xfrm>
            <a:prstGeom prst="rect">
              <a:avLst/>
            </a:prstGeom>
            <a:noFill/>
          </p:spPr>
          <p:txBody>
            <a:bodyPr wrap="square" rtlCol="0">
              <a:spAutoFit/>
            </a:bodyPr>
            <a:lstStyle/>
            <a:p>
              <a:pPr algn="ctr"/>
              <a:r>
                <a:rPr lang="en-US" sz="1600" dirty="0">
                  <a:solidFill>
                    <a:srgbClr val="FF0000"/>
                  </a:solidFill>
                  <a:latin typeface="+mn-lt"/>
                </a:rPr>
                <a:t>What does an SDK (really) collect?</a:t>
              </a:r>
            </a:p>
          </p:txBody>
        </p:sp>
        <p:sp>
          <p:nvSpPr>
            <p:cNvPr id="20" name="TextBox 19">
              <a:extLst>
                <a:ext uri="{FF2B5EF4-FFF2-40B4-BE49-F238E27FC236}">
                  <a16:creationId xmlns:a16="http://schemas.microsoft.com/office/drawing/2014/main" id="{C1C2BF23-B53A-F23E-26F6-831B119AC333}"/>
                </a:ext>
              </a:extLst>
            </p:cNvPr>
            <p:cNvSpPr txBox="1"/>
            <p:nvPr/>
          </p:nvSpPr>
          <p:spPr>
            <a:xfrm>
              <a:off x="7436342" y="1884096"/>
              <a:ext cx="2040770" cy="584775"/>
            </a:xfrm>
            <a:prstGeom prst="rect">
              <a:avLst/>
            </a:prstGeom>
            <a:noFill/>
          </p:spPr>
          <p:txBody>
            <a:bodyPr wrap="square" rtlCol="0">
              <a:spAutoFit/>
            </a:bodyPr>
            <a:lstStyle/>
            <a:p>
              <a:pPr algn="ctr"/>
              <a:r>
                <a:rPr lang="en-US" sz="1600" dirty="0">
                  <a:solidFill>
                    <a:schemeClr val="accent5">
                      <a:lumMod val="50000"/>
                    </a:schemeClr>
                  </a:solidFill>
                  <a:latin typeface="+mn-lt"/>
                </a:rPr>
                <a:t>What does an SDK claim to collect?</a:t>
              </a:r>
            </a:p>
          </p:txBody>
        </p:sp>
      </p:grpSp>
    </p:spTree>
    <p:extLst>
      <p:ext uri="{BB962C8B-B14F-4D97-AF65-F5344CB8AC3E}">
        <p14:creationId xmlns:p14="http://schemas.microsoft.com/office/powerpoint/2010/main" val="195578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241604"/>
            <a:ext cx="11182612" cy="500270"/>
          </a:xfrm>
        </p:spPr>
        <p:txBody>
          <a:bodyPr/>
          <a:lstStyle/>
          <a:p>
            <a:r>
              <a:rPr lang="en-US" dirty="0">
                <a:solidFill>
                  <a:srgbClr val="033F7D"/>
                </a:solidFill>
              </a:rPr>
              <a:t>Identifying Data Requested in Privacy Policies</a:t>
            </a:r>
            <a:r>
              <a:rPr lang="zh-CN" altLang="en-US" dirty="0">
                <a:solidFill>
                  <a:srgbClr val="033F7D"/>
                </a:solidFill>
              </a:rPr>
              <a:t> </a:t>
            </a:r>
            <a:r>
              <a:rPr lang="en-US" altLang="zh-CN" dirty="0">
                <a:solidFill>
                  <a:srgbClr val="033F7D"/>
                </a:solidFill>
              </a:rPr>
              <a:t>(Phase</a:t>
            </a:r>
            <a:r>
              <a:rPr lang="zh-CN" altLang="en-US" dirty="0">
                <a:solidFill>
                  <a:srgbClr val="033F7D"/>
                </a:solidFill>
              </a:rPr>
              <a:t> </a:t>
            </a:r>
            <a:r>
              <a:rPr lang="en-US" altLang="zh-CN" dirty="0">
                <a:solidFill>
                  <a:srgbClr val="033F7D"/>
                </a:solidFill>
              </a:rPr>
              <a:t>2)</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33</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Adoption of NLI model</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2519" y="1306611"/>
            <a:ext cx="10644411" cy="369332"/>
          </a:xfrm>
          <a:prstGeom prst="rect">
            <a:avLst/>
          </a:prstGeom>
          <a:noFill/>
        </p:spPr>
        <p:txBody>
          <a:bodyPr wrap="square" rtlCol="0">
            <a:spAutoFit/>
          </a:bodyPr>
          <a:lstStyle/>
          <a:p>
            <a:r>
              <a:rPr lang="en-US" altLang="zh-CN" sz="1800" dirty="0">
                <a:latin typeface="+mn-lt"/>
              </a:rPr>
              <a:t>We resort to the state-of-the-art large language model to i</a:t>
            </a:r>
            <a:r>
              <a:rPr lang="en-US" sz="1800" dirty="0">
                <a:latin typeface="+mn-lt"/>
              </a:rPr>
              <a:t>nfer privacy data collection.</a:t>
            </a:r>
            <a:endParaRPr lang="en-SG" sz="1800" dirty="0">
              <a:latin typeface="+mn-lt"/>
            </a:endParaRPr>
          </a:p>
        </p:txBody>
      </p:sp>
      <p:sp>
        <p:nvSpPr>
          <p:cNvPr id="20" name="TextBox 19">
            <a:extLst>
              <a:ext uri="{FF2B5EF4-FFF2-40B4-BE49-F238E27FC236}">
                <a16:creationId xmlns:a16="http://schemas.microsoft.com/office/drawing/2014/main" id="{CB012B70-2562-0B99-0428-701E691E1881}"/>
              </a:ext>
            </a:extLst>
          </p:cNvPr>
          <p:cNvSpPr txBox="1"/>
          <p:nvPr/>
        </p:nvSpPr>
        <p:spPr>
          <a:xfrm>
            <a:off x="-104525" y="6214678"/>
            <a:ext cx="6812677" cy="276999"/>
          </a:xfrm>
          <a:prstGeom prst="rect">
            <a:avLst/>
          </a:prstGeom>
          <a:noFill/>
        </p:spPr>
        <p:txBody>
          <a:bodyPr wrap="square">
            <a:spAutoFit/>
          </a:bodyPr>
          <a:lstStyle/>
          <a:p>
            <a:pPr algn="r"/>
            <a:r>
              <a:rPr lang="pt-BR" sz="1200" i="0" dirty="0">
                <a:effectLst/>
                <a:latin typeface="+mn-lt"/>
              </a:rPr>
              <a:t>* We adopt the model named </a:t>
            </a:r>
            <a:r>
              <a:rPr lang="pt-BR" sz="1200" i="0" dirty="0">
                <a:effectLst/>
                <a:latin typeface="Consolas" panose="020B0609020204030204" pitchFamily="49" charset="0"/>
              </a:rPr>
              <a:t>roberta-large-snli_mnli_fever_anli_R1_R2_R3-nli</a:t>
            </a:r>
            <a:endParaRPr lang="en-US" sz="1200" dirty="0">
              <a:latin typeface="Consolas" panose="020B0609020204030204" pitchFamily="49" charset="0"/>
            </a:endParaRPr>
          </a:p>
        </p:txBody>
      </p:sp>
      <p:sp>
        <p:nvSpPr>
          <p:cNvPr id="10" name="Rectangle 9">
            <a:extLst>
              <a:ext uri="{FF2B5EF4-FFF2-40B4-BE49-F238E27FC236}">
                <a16:creationId xmlns:a16="http://schemas.microsoft.com/office/drawing/2014/main" id="{DA42FB9D-355A-6806-705A-846087D65BBC}"/>
              </a:ext>
            </a:extLst>
          </p:cNvPr>
          <p:cNvSpPr/>
          <p:nvPr/>
        </p:nvSpPr>
        <p:spPr>
          <a:xfrm rot="10800000">
            <a:off x="-1" y="5890929"/>
            <a:ext cx="12191999"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860023C-959A-961E-473E-16B8F975DAA6}"/>
              </a:ext>
            </a:extLst>
          </p:cNvPr>
          <p:cNvPicPr>
            <a:picLocks noChangeAspect="1"/>
          </p:cNvPicPr>
          <p:nvPr/>
        </p:nvPicPr>
        <p:blipFill>
          <a:blip r:embed="rId3"/>
          <a:stretch>
            <a:fillRect/>
          </a:stretch>
        </p:blipFill>
        <p:spPr>
          <a:xfrm>
            <a:off x="538186" y="1914960"/>
            <a:ext cx="9995228" cy="4242363"/>
          </a:xfrm>
          <a:prstGeom prst="rect">
            <a:avLst/>
          </a:prstGeom>
        </p:spPr>
      </p:pic>
      <p:sp>
        <p:nvSpPr>
          <p:cNvPr id="6" name="Rectangular Callout 5">
            <a:extLst>
              <a:ext uri="{FF2B5EF4-FFF2-40B4-BE49-F238E27FC236}">
                <a16:creationId xmlns:a16="http://schemas.microsoft.com/office/drawing/2014/main" id="{A1472DBB-5CC4-D114-D195-4A862B189D8D}"/>
              </a:ext>
            </a:extLst>
          </p:cNvPr>
          <p:cNvSpPr/>
          <p:nvPr/>
        </p:nvSpPr>
        <p:spPr>
          <a:xfrm>
            <a:off x="1102426" y="2849029"/>
            <a:ext cx="2458192" cy="1194534"/>
          </a:xfrm>
          <a:prstGeom prst="wedgeRectCallout">
            <a:avLst>
              <a:gd name="adj1" fmla="val 36945"/>
              <a:gd name="adj2" fmla="val -62825"/>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W</a:t>
            </a:r>
            <a:r>
              <a:rPr lang="en-US" sz="1600" dirty="0">
                <a:solidFill>
                  <a:schemeClr val="tx1"/>
                </a:solidFill>
              </a:rPr>
              <a:t>e take every sentence from the privacy policy to the language model as the </a:t>
            </a:r>
            <a:r>
              <a:rPr lang="en-US" sz="1600" b="1" dirty="0">
                <a:solidFill>
                  <a:schemeClr val="tx1"/>
                </a:solidFill>
              </a:rPr>
              <a:t>Premise</a:t>
            </a:r>
            <a:r>
              <a:rPr lang="en-US" sz="1600" dirty="0">
                <a:solidFill>
                  <a:schemeClr val="tx1"/>
                </a:solidFill>
              </a:rPr>
              <a:t>.</a:t>
            </a:r>
          </a:p>
        </p:txBody>
      </p:sp>
      <p:sp>
        <p:nvSpPr>
          <p:cNvPr id="8" name="Rectangular Callout 7">
            <a:extLst>
              <a:ext uri="{FF2B5EF4-FFF2-40B4-BE49-F238E27FC236}">
                <a16:creationId xmlns:a16="http://schemas.microsoft.com/office/drawing/2014/main" id="{95E63CDD-857C-59A3-4816-E913AECF4916}"/>
              </a:ext>
            </a:extLst>
          </p:cNvPr>
          <p:cNvSpPr/>
          <p:nvPr/>
        </p:nvSpPr>
        <p:spPr>
          <a:xfrm>
            <a:off x="6137427" y="890685"/>
            <a:ext cx="2852057" cy="925544"/>
          </a:xfrm>
          <a:prstGeom prst="wedgeRectCallout">
            <a:avLst>
              <a:gd name="adj1" fmla="val -38329"/>
              <a:gd name="adj2" fmla="val 70460"/>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We</a:t>
            </a:r>
            <a:r>
              <a:rPr lang="zh-CN" altLang="en-US" sz="1600" dirty="0">
                <a:solidFill>
                  <a:schemeClr val="tx1"/>
                </a:solidFill>
              </a:rPr>
              <a:t> </a:t>
            </a:r>
            <a:r>
              <a:rPr lang="en-US" sz="1600" dirty="0">
                <a:solidFill>
                  <a:schemeClr val="tx1"/>
                </a:solidFill>
              </a:rPr>
              <a:t>use a set of </a:t>
            </a:r>
            <a:r>
              <a:rPr lang="en-US" sz="1600" b="1" dirty="0">
                <a:solidFill>
                  <a:schemeClr val="tx1"/>
                </a:solidFill>
              </a:rPr>
              <a:t>hypotheses</a:t>
            </a:r>
            <a:r>
              <a:rPr lang="en-US" sz="1600" dirty="0">
                <a:solidFill>
                  <a:schemeClr val="tx1"/>
                </a:solidFill>
              </a:rPr>
              <a:t> to query the language model.</a:t>
            </a:r>
          </a:p>
        </p:txBody>
      </p:sp>
      <p:sp>
        <p:nvSpPr>
          <p:cNvPr id="9" name="Rectangular Callout 8">
            <a:extLst>
              <a:ext uri="{FF2B5EF4-FFF2-40B4-BE49-F238E27FC236}">
                <a16:creationId xmlns:a16="http://schemas.microsoft.com/office/drawing/2014/main" id="{B9D75CC5-7246-2ACF-B176-BD87C67DA6AD}"/>
              </a:ext>
            </a:extLst>
          </p:cNvPr>
          <p:cNvSpPr/>
          <p:nvPr/>
        </p:nvSpPr>
        <p:spPr>
          <a:xfrm>
            <a:off x="1855587" y="5366588"/>
            <a:ext cx="2892451" cy="1070990"/>
          </a:xfrm>
          <a:prstGeom prst="wedgeRectCallout">
            <a:avLst>
              <a:gd name="adj1" fmla="val 40783"/>
              <a:gd name="adj2" fmla="val -74526"/>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600" dirty="0">
                <a:solidFill>
                  <a:schemeClr val="tx1"/>
                </a:solidFill>
              </a:rPr>
              <a:t>For</a:t>
            </a:r>
            <a:r>
              <a:rPr lang="zh-CN" altLang="en-US" sz="1600" dirty="0">
                <a:solidFill>
                  <a:schemeClr val="tx1"/>
                </a:solidFill>
              </a:rPr>
              <a:t> </a:t>
            </a:r>
            <a:r>
              <a:rPr lang="en-US" altLang="zh-CN" sz="1600" dirty="0">
                <a:solidFill>
                  <a:schemeClr val="tx1"/>
                </a:solidFill>
              </a:rPr>
              <a:t>each</a:t>
            </a:r>
            <a:r>
              <a:rPr lang="zh-CN" altLang="en-US" sz="1600" dirty="0">
                <a:solidFill>
                  <a:schemeClr val="tx1"/>
                </a:solidFill>
              </a:rPr>
              <a:t> </a:t>
            </a:r>
            <a:r>
              <a:rPr lang="en-US" altLang="zh-CN" sz="1600" dirty="0">
                <a:solidFill>
                  <a:schemeClr val="tx1"/>
                </a:solidFill>
              </a:rPr>
              <a:t>data</a:t>
            </a:r>
            <a:r>
              <a:rPr lang="zh-CN" altLang="en-US" sz="1600" dirty="0">
                <a:solidFill>
                  <a:schemeClr val="tx1"/>
                </a:solidFill>
              </a:rPr>
              <a:t> </a:t>
            </a:r>
            <a:r>
              <a:rPr lang="en-US" altLang="zh-CN" sz="1600" dirty="0">
                <a:solidFill>
                  <a:schemeClr val="tx1"/>
                </a:solidFill>
              </a:rPr>
              <a:t>type,</a:t>
            </a:r>
            <a:r>
              <a:rPr lang="zh-CN" altLang="en-US" sz="1600" dirty="0">
                <a:solidFill>
                  <a:schemeClr val="tx1"/>
                </a:solidFill>
              </a:rPr>
              <a:t> </a:t>
            </a:r>
            <a:r>
              <a:rPr lang="en-US" altLang="zh-CN" sz="1600" dirty="0">
                <a:solidFill>
                  <a:schemeClr val="tx1"/>
                </a:solidFill>
              </a:rPr>
              <a:t>we</a:t>
            </a:r>
            <a:r>
              <a:rPr lang="zh-CN" altLang="en-US" sz="1600" dirty="0">
                <a:solidFill>
                  <a:schemeClr val="tx1"/>
                </a:solidFill>
              </a:rPr>
              <a:t> </a:t>
            </a:r>
            <a:r>
              <a:rPr lang="en-US" altLang="zh-CN" sz="1600" dirty="0">
                <a:solidFill>
                  <a:schemeClr val="tx1"/>
                </a:solidFill>
              </a:rPr>
              <a:t>let</a:t>
            </a:r>
            <a:r>
              <a:rPr lang="zh-CN" altLang="en-US" sz="1600" dirty="0">
                <a:solidFill>
                  <a:schemeClr val="tx1"/>
                </a:solidFill>
              </a:rPr>
              <a:t> </a:t>
            </a:r>
            <a:r>
              <a:rPr lang="en-US" altLang="zh-CN" sz="1600" dirty="0">
                <a:solidFill>
                  <a:schemeClr val="tx1"/>
                </a:solidFill>
              </a:rPr>
              <a:t>LLM</a:t>
            </a:r>
            <a:r>
              <a:rPr lang="zh-CN" altLang="en-US" sz="1600" dirty="0">
                <a:solidFill>
                  <a:schemeClr val="tx1"/>
                </a:solidFill>
              </a:rPr>
              <a:t> </a:t>
            </a:r>
            <a:r>
              <a:rPr lang="en-US" altLang="zh-CN" sz="1600" dirty="0">
                <a:solidFill>
                  <a:schemeClr val="tx1"/>
                </a:solidFill>
              </a:rPr>
              <a:t>determine</a:t>
            </a:r>
            <a:r>
              <a:rPr lang="zh-CN" altLang="en-US" sz="1600" dirty="0">
                <a:solidFill>
                  <a:schemeClr val="tx1"/>
                </a:solidFill>
              </a:rPr>
              <a:t> </a:t>
            </a:r>
            <a:r>
              <a:rPr lang="en-US" altLang="zh-CN" sz="1600" dirty="0">
                <a:solidFill>
                  <a:schemeClr val="tx1"/>
                </a:solidFill>
              </a:rPr>
              <a:t>whether</a:t>
            </a:r>
            <a:r>
              <a:rPr lang="zh-CN" altLang="en-US" sz="1600" dirty="0">
                <a:solidFill>
                  <a:schemeClr val="tx1"/>
                </a:solidFill>
              </a:rPr>
              <a:t> </a:t>
            </a:r>
            <a:r>
              <a:rPr lang="en-US" altLang="zh-CN" sz="1600" dirty="0">
                <a:solidFill>
                  <a:schemeClr val="tx1"/>
                </a:solidFill>
              </a:rPr>
              <a:t>the</a:t>
            </a:r>
            <a:r>
              <a:rPr lang="zh-CN" altLang="en-US" sz="1600" dirty="0">
                <a:solidFill>
                  <a:schemeClr val="tx1"/>
                </a:solidFill>
              </a:rPr>
              <a:t> </a:t>
            </a:r>
            <a:r>
              <a:rPr lang="en-US" altLang="zh-CN" sz="1600" dirty="0">
                <a:solidFill>
                  <a:schemeClr val="tx1"/>
                </a:solidFill>
              </a:rPr>
              <a:t>hypothesis</a:t>
            </a:r>
            <a:r>
              <a:rPr lang="zh-CN" altLang="en-US" sz="1600" dirty="0">
                <a:solidFill>
                  <a:schemeClr val="tx1"/>
                </a:solidFill>
              </a:rPr>
              <a:t> </a:t>
            </a:r>
            <a:r>
              <a:rPr lang="en-US" altLang="zh-CN" sz="1600" b="1" dirty="0">
                <a:solidFill>
                  <a:schemeClr val="tx1"/>
                </a:solidFill>
              </a:rPr>
              <a:t>entails</a:t>
            </a:r>
            <a:r>
              <a:rPr lang="zh-CN" altLang="en-US" sz="1600" dirty="0">
                <a:solidFill>
                  <a:schemeClr val="tx1"/>
                </a:solidFill>
              </a:rPr>
              <a:t> </a:t>
            </a:r>
            <a:r>
              <a:rPr lang="en-US" altLang="zh-CN" sz="1600" dirty="0">
                <a:solidFill>
                  <a:schemeClr val="tx1"/>
                </a:solidFill>
              </a:rPr>
              <a:t>the</a:t>
            </a:r>
            <a:r>
              <a:rPr lang="zh-CN" altLang="en-US" sz="1600" dirty="0">
                <a:solidFill>
                  <a:schemeClr val="tx1"/>
                </a:solidFill>
              </a:rPr>
              <a:t> </a:t>
            </a:r>
            <a:r>
              <a:rPr lang="en-US" altLang="zh-CN" sz="1600" dirty="0">
                <a:solidFill>
                  <a:schemeClr val="tx1"/>
                </a:solidFill>
              </a:rPr>
              <a:t>premise.</a:t>
            </a:r>
            <a:endParaRPr lang="en-US" sz="1600" dirty="0">
              <a:solidFill>
                <a:schemeClr val="tx1"/>
              </a:solidFill>
            </a:endParaRPr>
          </a:p>
        </p:txBody>
      </p:sp>
    </p:spTree>
    <p:extLst>
      <p:ext uri="{BB962C8B-B14F-4D97-AF65-F5344CB8AC3E}">
        <p14:creationId xmlns:p14="http://schemas.microsoft.com/office/powerpoint/2010/main" val="183779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241604"/>
            <a:ext cx="11057398" cy="500270"/>
          </a:xfrm>
        </p:spPr>
        <p:txBody>
          <a:bodyPr/>
          <a:lstStyle/>
          <a:p>
            <a:r>
              <a:rPr lang="en-US" dirty="0">
                <a:solidFill>
                  <a:srgbClr val="033F7D"/>
                </a:solidFill>
              </a:rPr>
              <a:t>Identifying Data Requested in Privacy Policies</a:t>
            </a:r>
            <a:r>
              <a:rPr lang="zh-CN" altLang="en-US" dirty="0">
                <a:solidFill>
                  <a:srgbClr val="033F7D"/>
                </a:solidFill>
              </a:rPr>
              <a:t> </a:t>
            </a:r>
            <a:r>
              <a:rPr lang="en-US" altLang="zh-CN" dirty="0">
                <a:solidFill>
                  <a:srgbClr val="033F7D"/>
                </a:solidFill>
              </a:rPr>
              <a:t>(Phase</a:t>
            </a:r>
            <a:r>
              <a:rPr lang="zh-CN" altLang="en-US" dirty="0">
                <a:solidFill>
                  <a:srgbClr val="033F7D"/>
                </a:solidFill>
              </a:rPr>
              <a:t> </a:t>
            </a:r>
            <a:r>
              <a:rPr lang="en-US" altLang="zh-CN" dirty="0">
                <a:solidFill>
                  <a:srgbClr val="033F7D"/>
                </a:solidFill>
              </a:rPr>
              <a:t>2)</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34</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Inference of Data Requested</a:t>
            </a:r>
            <a:r>
              <a:rPr lang="zh-CN" altLang="en-US" dirty="0">
                <a:solidFill>
                  <a:srgbClr val="033F7D"/>
                </a:solidFill>
              </a:rPr>
              <a:t> </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599103"/>
            <a:ext cx="10644411" cy="646331"/>
          </a:xfrm>
          <a:prstGeom prst="rect">
            <a:avLst/>
          </a:prstGeom>
          <a:noFill/>
        </p:spPr>
        <p:txBody>
          <a:bodyPr wrap="square" rtlCol="0">
            <a:spAutoFit/>
          </a:bodyPr>
          <a:lstStyle/>
          <a:p>
            <a:r>
              <a:rPr lang="en-US" altLang="zh-CN" sz="1800" dirty="0">
                <a:latin typeface="+mn-lt"/>
              </a:rPr>
              <a:t>Each</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set</a:t>
            </a:r>
            <a:r>
              <a:rPr lang="zh-CN" altLang="en-US" sz="1800" dirty="0">
                <a:latin typeface="+mn-lt"/>
              </a:rPr>
              <a:t> </a:t>
            </a:r>
            <a:r>
              <a:rPr lang="en-US" altLang="zh-CN" sz="1800" dirty="0">
                <a:latin typeface="+mn-lt"/>
              </a:rPr>
              <a:t>is</a:t>
            </a:r>
            <a:r>
              <a:rPr lang="zh-CN" altLang="en-US" sz="1800" dirty="0">
                <a:latin typeface="+mn-lt"/>
              </a:rPr>
              <a:t> </a:t>
            </a:r>
            <a:r>
              <a:rPr lang="en-US" altLang="zh-CN" sz="1800" dirty="0">
                <a:latin typeface="+mn-lt"/>
              </a:rPr>
              <a:t>composed</a:t>
            </a:r>
            <a:r>
              <a:rPr lang="zh-CN" altLang="en-US" sz="1800" dirty="0">
                <a:latin typeface="+mn-lt"/>
              </a:rPr>
              <a:t> </a:t>
            </a:r>
            <a:r>
              <a:rPr lang="en-US" altLang="zh-CN" sz="1800" dirty="0">
                <a:latin typeface="+mn-lt"/>
              </a:rPr>
              <a:t>of</a:t>
            </a:r>
            <a:r>
              <a:rPr lang="zh-CN" altLang="en-US" sz="1800" dirty="0">
                <a:latin typeface="+mn-lt"/>
              </a:rPr>
              <a:t> </a:t>
            </a:r>
            <a:r>
              <a:rPr lang="en-US" altLang="zh-CN" sz="1800" dirty="0">
                <a:latin typeface="+mn-lt"/>
              </a:rPr>
              <a:t>three</a:t>
            </a:r>
            <a:r>
              <a:rPr lang="zh-CN" altLang="en-US" sz="1800" dirty="0">
                <a:latin typeface="+mn-lt"/>
              </a:rPr>
              <a:t> </a:t>
            </a:r>
            <a:r>
              <a:rPr lang="en-US" altLang="zh-CN" sz="1800" dirty="0">
                <a:latin typeface="+mn-lt"/>
              </a:rPr>
              <a:t>hypotheses,</a:t>
            </a:r>
            <a:r>
              <a:rPr lang="zh-CN" altLang="en-US" sz="1800" dirty="0">
                <a:latin typeface="+mn-lt"/>
              </a:rPr>
              <a:t> </a:t>
            </a:r>
            <a:r>
              <a:rPr lang="en-US" altLang="zh-CN" sz="1800" dirty="0">
                <a:latin typeface="+mn-lt"/>
              </a:rPr>
              <a:t>i.e.</a:t>
            </a:r>
            <a:r>
              <a:rPr lang="zh-CN" altLang="en-US" sz="1800" dirty="0">
                <a:latin typeface="+mn-lt"/>
              </a:rPr>
              <a:t> </a:t>
            </a:r>
            <a:r>
              <a:rPr lang="en-US" altLang="zh-CN" sz="1800" dirty="0">
                <a:latin typeface="+mn-lt"/>
              </a:rPr>
              <a:t>positive</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(PH),</a:t>
            </a:r>
            <a:r>
              <a:rPr lang="zh-CN" altLang="en-US" sz="1800" dirty="0">
                <a:latin typeface="+mn-lt"/>
              </a:rPr>
              <a:t> </a:t>
            </a:r>
            <a:r>
              <a:rPr lang="en-US" altLang="zh-CN" sz="1800" dirty="0">
                <a:latin typeface="+mn-lt"/>
              </a:rPr>
              <a:t>negative</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(NH),</a:t>
            </a:r>
            <a:r>
              <a:rPr lang="zh-CN" altLang="en-US" sz="1800" dirty="0">
                <a:latin typeface="+mn-lt"/>
              </a:rPr>
              <a:t> </a:t>
            </a:r>
            <a:r>
              <a:rPr lang="en-US" altLang="zh-CN" sz="1800" dirty="0">
                <a:latin typeface="+mn-lt"/>
              </a:rPr>
              <a:t>and</a:t>
            </a:r>
            <a:r>
              <a:rPr lang="zh-CN" altLang="en-US" sz="1800" dirty="0">
                <a:latin typeface="+mn-lt"/>
              </a:rPr>
              <a:t> </a:t>
            </a:r>
            <a:r>
              <a:rPr lang="en-US" altLang="zh-CN" sz="1800" dirty="0">
                <a:latin typeface="+mn-lt"/>
              </a:rPr>
              <a:t>irrelevant</a:t>
            </a:r>
            <a:r>
              <a:rPr lang="zh-CN" altLang="en-US" sz="1800" dirty="0">
                <a:latin typeface="+mn-lt"/>
              </a:rPr>
              <a:t> </a:t>
            </a:r>
            <a:r>
              <a:rPr lang="en-US" altLang="zh-CN" sz="1800" dirty="0">
                <a:latin typeface="+mn-lt"/>
              </a:rPr>
              <a:t>hypothesis</a:t>
            </a:r>
            <a:r>
              <a:rPr lang="zh-CN" altLang="en-US" sz="1800" dirty="0">
                <a:latin typeface="+mn-lt"/>
              </a:rPr>
              <a:t> </a:t>
            </a:r>
            <a:r>
              <a:rPr lang="en-US" altLang="zh-CN" sz="1800" dirty="0">
                <a:latin typeface="+mn-lt"/>
              </a:rPr>
              <a:t>(IH).</a:t>
            </a:r>
            <a:endParaRPr lang="en-SG" sz="1800" dirty="0">
              <a:latin typeface="+mn-lt"/>
            </a:endParaRPr>
          </a:p>
        </p:txBody>
      </p:sp>
      <p:grpSp>
        <p:nvGrpSpPr>
          <p:cNvPr id="6" name="Group 5">
            <a:extLst>
              <a:ext uri="{FF2B5EF4-FFF2-40B4-BE49-F238E27FC236}">
                <a16:creationId xmlns:a16="http://schemas.microsoft.com/office/drawing/2014/main" id="{54C62528-9CBD-496C-DA63-6A54FE930E22}"/>
              </a:ext>
            </a:extLst>
          </p:cNvPr>
          <p:cNvGrpSpPr/>
          <p:nvPr/>
        </p:nvGrpSpPr>
        <p:grpSpPr>
          <a:xfrm>
            <a:off x="1810377" y="2914922"/>
            <a:ext cx="4906975" cy="1373774"/>
            <a:chOff x="7537668" y="977658"/>
            <a:chExt cx="5057987" cy="1373774"/>
          </a:xfrm>
        </p:grpSpPr>
        <p:sp>
          <p:nvSpPr>
            <p:cNvPr id="8" name="TextBox 7">
              <a:extLst>
                <a:ext uri="{FF2B5EF4-FFF2-40B4-BE49-F238E27FC236}">
                  <a16:creationId xmlns:a16="http://schemas.microsoft.com/office/drawing/2014/main" id="{404C868A-5F5C-6B85-D86E-FFBADA6E3E3C}"/>
                </a:ext>
              </a:extLst>
            </p:cNvPr>
            <p:cNvSpPr txBox="1"/>
            <p:nvPr/>
          </p:nvSpPr>
          <p:spPr>
            <a:xfrm>
              <a:off x="7537668" y="977658"/>
              <a:ext cx="5057987" cy="1373774"/>
            </a:xfrm>
            <a:prstGeom prst="rect">
              <a:avLst/>
            </a:prstGeom>
            <a:noFill/>
          </p:spPr>
          <p:txBody>
            <a:bodyPr wrap="square" rtlCol="0">
              <a:spAutoFit/>
            </a:bodyPr>
            <a:lstStyle/>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PH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will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 .</a:t>
              </a:r>
            </a:p>
            <a:p>
              <a:pPr marL="171450" indent="-171450">
                <a:lnSpc>
                  <a:spcPct val="120000"/>
                </a:lnSpc>
                <a:buFont typeface="Arial" panose="020B0604020202020204" pitchFamily="34" charset="0"/>
                <a:buChar char="•"/>
              </a:pPr>
              <a:endParaRPr lang="en-US" sz="1400" u="sng" dirty="0">
                <a:solidFill>
                  <a:schemeClr val="bg1">
                    <a:lumMod val="50000"/>
                  </a:schemeClr>
                </a:solidFill>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IH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does not mention whether to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a:t>
              </a:r>
            </a:p>
            <a:p>
              <a:pPr marL="171450" indent="-171450">
                <a:lnSpc>
                  <a:spcPct val="12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marL="171450" indent="-171450">
                <a:lnSpc>
                  <a:spcPct val="120000"/>
                </a:lnSpc>
                <a:buFont typeface="Arial" panose="020B0604020202020204" pitchFamily="34" charset="0"/>
                <a:buChar char="•"/>
              </a:pPr>
              <a:r>
                <a:rPr lang="en-US" sz="1400" dirty="0">
                  <a:highlight>
                    <a:srgbClr val="000000"/>
                  </a:highlight>
                  <a:latin typeface="Times New Roman" panose="02020603050405020304" pitchFamily="18" charset="0"/>
                  <a:cs typeface="Times New Roman" panose="02020603050405020304" pitchFamily="18" charset="0"/>
                </a:rPr>
                <a:t> </a:t>
              </a:r>
              <a:r>
                <a:rPr lang="en-US" sz="1400" b="1" dirty="0">
                  <a:solidFill>
                    <a:schemeClr val="bg1"/>
                  </a:solidFill>
                  <a:highlight>
                    <a:srgbClr val="000000"/>
                  </a:highlight>
                  <a:latin typeface="Courier New" panose="02070309020205020404" pitchFamily="49" charset="0"/>
                  <a:cs typeface="Courier New" panose="02070309020205020404" pitchFamily="49" charset="0"/>
                </a:rPr>
                <a:t>NH</a:t>
              </a:r>
              <a:r>
                <a:rPr lang="en-US" sz="1400" dirty="0">
                  <a:highlight>
                    <a:srgbClr val="000000"/>
                  </a:highlight>
                  <a:latin typeface="Times New Roman" panose="02020603050405020304" pitchFamily="18" charset="0"/>
                  <a:cs typeface="Times New Roman" panose="02020603050405020304" pitchFamily="18" charset="0"/>
                </a:rPr>
                <a:t> </a:t>
              </a:r>
              <a:r>
                <a:rPr lang="en-US" sz="1400" dirty="0">
                  <a:latin typeface="Times New Roman" panose="02020603050405020304" pitchFamily="18" charset="0"/>
                  <a:cs typeface="Times New Roman" panose="02020603050405020304" pitchFamily="18" charset="0"/>
                </a:rPr>
                <a:t> It does not </a:t>
              </a:r>
              <a:r>
                <a:rPr lang="en-US" sz="1400" dirty="0">
                  <a:solidFill>
                    <a:schemeClr val="bg1">
                      <a:lumMod val="50000"/>
                    </a:schemeClr>
                  </a:solidFill>
                  <a:latin typeface="Times New Roman" panose="02020603050405020304" pitchFamily="18" charset="0"/>
                  <a:cs typeface="Times New Roman" panose="02020603050405020304" pitchFamily="18" charset="0"/>
                </a:rPr>
                <a:t>(Verbal Phrase) (Object)</a:t>
              </a:r>
              <a:r>
                <a:rPr lang="en-US" sz="1400" dirty="0">
                  <a:latin typeface="Times New Roman" panose="02020603050405020304" pitchFamily="18" charset="0"/>
                  <a:cs typeface="Times New Roman" panose="02020603050405020304" pitchFamily="18" charset="0"/>
                </a:rPr>
                <a:t> .</a:t>
              </a:r>
              <a:endParaRPr lang="en-US" sz="1400" u="sng" dirty="0">
                <a:solidFill>
                  <a:schemeClr val="bg1">
                    <a:lumMod val="50000"/>
                  </a:schemeClr>
                </a:solidFill>
                <a:latin typeface="Times New Roman" panose="02020603050405020304" pitchFamily="18" charset="0"/>
                <a:cs typeface="Times New Roman" panose="02020603050405020304" pitchFamily="18" charset="0"/>
              </a:endParaRPr>
            </a:p>
          </p:txBody>
        </p:sp>
        <p:cxnSp>
          <p:nvCxnSpPr>
            <p:cNvPr id="9" name="Straight Connector 8">
              <a:extLst>
                <a:ext uri="{FF2B5EF4-FFF2-40B4-BE49-F238E27FC236}">
                  <a16:creationId xmlns:a16="http://schemas.microsoft.com/office/drawing/2014/main" id="{B01919B9-0043-7739-6512-274D6FA8CB26}"/>
                </a:ext>
              </a:extLst>
            </p:cNvPr>
            <p:cNvCxnSpPr>
              <a:cxnSpLocks/>
            </p:cNvCxnSpPr>
            <p:nvPr/>
          </p:nvCxnSpPr>
          <p:spPr>
            <a:xfrm>
              <a:off x="8702766" y="1272062"/>
              <a:ext cx="176302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A0A0D3A-7583-4C3E-6B75-1A9D14EF2F3F}"/>
                </a:ext>
              </a:extLst>
            </p:cNvPr>
            <p:cNvCxnSpPr>
              <a:cxnSpLocks/>
            </p:cNvCxnSpPr>
            <p:nvPr/>
          </p:nvCxnSpPr>
          <p:spPr>
            <a:xfrm>
              <a:off x="8997310" y="2317268"/>
              <a:ext cx="17801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0347ECDF-D748-14F6-0DBD-C11866251035}"/>
                </a:ext>
              </a:extLst>
            </p:cNvPr>
            <p:cNvCxnSpPr>
              <a:cxnSpLocks/>
            </p:cNvCxnSpPr>
            <p:nvPr/>
          </p:nvCxnSpPr>
          <p:spPr>
            <a:xfrm>
              <a:off x="10465793" y="1779105"/>
              <a:ext cx="1742280"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12" name="Group 11">
            <a:extLst>
              <a:ext uri="{FF2B5EF4-FFF2-40B4-BE49-F238E27FC236}">
                <a16:creationId xmlns:a16="http://schemas.microsoft.com/office/drawing/2014/main" id="{E903FDBA-9B31-EDC8-53E0-4388481B1E9A}"/>
              </a:ext>
            </a:extLst>
          </p:cNvPr>
          <p:cNvGrpSpPr/>
          <p:nvPr/>
        </p:nvGrpSpPr>
        <p:grpSpPr>
          <a:xfrm>
            <a:off x="7563089" y="3238036"/>
            <a:ext cx="846848" cy="956665"/>
            <a:chOff x="9373251" y="4772012"/>
            <a:chExt cx="846848" cy="956665"/>
          </a:xfrm>
        </p:grpSpPr>
        <p:sp>
          <p:nvSpPr>
            <p:cNvPr id="13" name="Rectangle 12">
              <a:extLst>
                <a:ext uri="{FF2B5EF4-FFF2-40B4-BE49-F238E27FC236}">
                  <a16:creationId xmlns:a16="http://schemas.microsoft.com/office/drawing/2014/main" id="{52C0A591-DEBD-DEB7-0725-62371EF62FEC}"/>
                </a:ext>
              </a:extLst>
            </p:cNvPr>
            <p:cNvSpPr/>
            <p:nvPr/>
          </p:nvSpPr>
          <p:spPr>
            <a:xfrm>
              <a:off x="9404724" y="4772012"/>
              <a:ext cx="815375" cy="956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A4A68B55-1C20-B452-DCBB-A83937DBE848}"/>
                </a:ext>
              </a:extLst>
            </p:cNvPr>
            <p:cNvPicPr>
              <a:picLocks noChangeAspect="1"/>
            </p:cNvPicPr>
            <p:nvPr/>
          </p:nvPicPr>
          <p:blipFill>
            <a:blip r:embed="rId3">
              <a:biLevel thresh="25000"/>
            </a:blip>
            <a:stretch>
              <a:fillRect/>
            </a:stretch>
          </p:blipFill>
          <p:spPr>
            <a:xfrm>
              <a:off x="9373251" y="4818981"/>
              <a:ext cx="807437" cy="847627"/>
            </a:xfrm>
            <a:prstGeom prst="rect">
              <a:avLst/>
            </a:prstGeom>
          </p:spPr>
        </p:pic>
      </p:grpSp>
      <p:sp>
        <p:nvSpPr>
          <p:cNvPr id="15" name="TextBox 14">
            <a:extLst>
              <a:ext uri="{FF2B5EF4-FFF2-40B4-BE49-F238E27FC236}">
                <a16:creationId xmlns:a16="http://schemas.microsoft.com/office/drawing/2014/main" id="{5957F2EF-196D-463B-C510-0D3E55147AA9}"/>
              </a:ext>
            </a:extLst>
          </p:cNvPr>
          <p:cNvSpPr txBox="1"/>
          <p:nvPr/>
        </p:nvSpPr>
        <p:spPr>
          <a:xfrm>
            <a:off x="2311427" y="3162831"/>
            <a:ext cx="5109659" cy="1412374"/>
          </a:xfrm>
          <a:prstGeom prst="rect">
            <a:avLst/>
          </a:prstGeom>
          <a:noFill/>
        </p:spPr>
        <p:txBody>
          <a:bodyPr wrap="square" rtlCol="0">
            <a:spAutoFit/>
          </a:bodyPr>
          <a:lstStyle/>
          <a:p>
            <a:pPr>
              <a:lnSpc>
                <a:spcPct val="125000"/>
              </a:lnSpc>
            </a:pPr>
            <a:r>
              <a:rPr lang="en-US" sz="1400" dirty="0">
                <a:solidFill>
                  <a:srgbClr val="00B050"/>
                </a:solidFill>
                <a:latin typeface="+mn-lt"/>
              </a:rPr>
              <a:t>“It will request MAC address.”</a:t>
            </a:r>
          </a:p>
          <a:p>
            <a:pPr>
              <a:lnSpc>
                <a:spcPct val="125000"/>
              </a:lnSpc>
            </a:pPr>
            <a:endParaRPr lang="en-US" sz="1400" dirty="0">
              <a:solidFill>
                <a:schemeClr val="accent1"/>
              </a:solidFill>
              <a:latin typeface="+mn-lt"/>
            </a:endParaRPr>
          </a:p>
          <a:p>
            <a:pPr>
              <a:lnSpc>
                <a:spcPct val="125000"/>
              </a:lnSpc>
            </a:pPr>
            <a:r>
              <a:rPr lang="en-US" sz="1400" dirty="0">
                <a:solidFill>
                  <a:schemeClr val="accent5">
                    <a:lumMod val="75000"/>
                  </a:schemeClr>
                </a:solidFill>
                <a:latin typeface="+mn-lt"/>
              </a:rPr>
              <a:t>“It does not mention whether to request MAC address”</a:t>
            </a:r>
          </a:p>
          <a:p>
            <a:pPr>
              <a:lnSpc>
                <a:spcPct val="125000"/>
              </a:lnSpc>
            </a:pPr>
            <a:endParaRPr lang="en-US" sz="1400" dirty="0">
              <a:solidFill>
                <a:schemeClr val="accent4">
                  <a:lumMod val="50000"/>
                </a:schemeClr>
              </a:solidFill>
              <a:latin typeface="+mn-lt"/>
            </a:endParaRPr>
          </a:p>
          <a:p>
            <a:pPr>
              <a:lnSpc>
                <a:spcPct val="125000"/>
              </a:lnSpc>
            </a:pPr>
            <a:r>
              <a:rPr lang="en-US" sz="1400" dirty="0">
                <a:solidFill>
                  <a:srgbClr val="C00000"/>
                </a:solidFill>
                <a:latin typeface="+mn-lt"/>
              </a:rPr>
              <a:t>“It does not request MAC address”</a:t>
            </a:r>
          </a:p>
        </p:txBody>
      </p:sp>
      <p:cxnSp>
        <p:nvCxnSpPr>
          <p:cNvPr id="16" name="Connector: Elbow 15">
            <a:extLst>
              <a:ext uri="{FF2B5EF4-FFF2-40B4-BE49-F238E27FC236}">
                <a16:creationId xmlns:a16="http://schemas.microsoft.com/office/drawing/2014/main" id="{0C1771C5-5157-380C-3F93-A2E4D3BCB0B9}"/>
              </a:ext>
            </a:extLst>
          </p:cNvPr>
          <p:cNvCxnSpPr>
            <a:endCxn id="14" idx="1"/>
          </p:cNvCxnSpPr>
          <p:nvPr/>
        </p:nvCxnSpPr>
        <p:spPr>
          <a:xfrm>
            <a:off x="4867597" y="3115331"/>
            <a:ext cx="2695492" cy="593488"/>
          </a:xfrm>
          <a:prstGeom prst="bentConnector3">
            <a:avLst>
              <a:gd name="adj1" fmla="val 870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C2CD7AE-1962-DAE8-106B-91270E21D6A9}"/>
              </a:ext>
            </a:extLst>
          </p:cNvPr>
          <p:cNvCxnSpPr>
            <a:cxnSpLocks/>
            <a:endCxn id="14" idx="1"/>
          </p:cNvCxnSpPr>
          <p:nvPr/>
        </p:nvCxnSpPr>
        <p:spPr>
          <a:xfrm flipV="1">
            <a:off x="5240977" y="3708819"/>
            <a:ext cx="2322112" cy="624405"/>
          </a:xfrm>
          <a:prstGeom prst="bentConnector3">
            <a:avLst>
              <a:gd name="adj1" fmla="val 8511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66E3B82-A39C-7FF6-D1C3-8FCABB72345B}"/>
              </a:ext>
            </a:extLst>
          </p:cNvPr>
          <p:cNvCxnSpPr>
            <a:endCxn id="14" idx="1"/>
          </p:cNvCxnSpPr>
          <p:nvPr/>
        </p:nvCxnSpPr>
        <p:spPr>
          <a:xfrm>
            <a:off x="6576466" y="3708818"/>
            <a:ext cx="986623"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9BB15EF-315F-2590-0B5C-7A9677E053A6}"/>
              </a:ext>
            </a:extLst>
          </p:cNvPr>
          <p:cNvCxnSpPr>
            <a:cxnSpLocks/>
            <a:stCxn id="13" idx="3"/>
          </p:cNvCxnSpPr>
          <p:nvPr/>
        </p:nvCxnSpPr>
        <p:spPr>
          <a:xfrm flipV="1">
            <a:off x="8409937" y="3238036"/>
            <a:ext cx="601410" cy="478333"/>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6562E23-26AB-494F-ED0C-DF3E9DA0BA0A}"/>
              </a:ext>
            </a:extLst>
          </p:cNvPr>
          <p:cNvCxnSpPr>
            <a:cxnSpLocks/>
            <a:stCxn id="13" idx="3"/>
          </p:cNvCxnSpPr>
          <p:nvPr/>
        </p:nvCxnSpPr>
        <p:spPr>
          <a:xfrm>
            <a:off x="8409937" y="3716369"/>
            <a:ext cx="612598" cy="478332"/>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21CDCE7-C94B-C058-84A5-EEAADD20C50C}"/>
              </a:ext>
            </a:extLst>
          </p:cNvPr>
          <p:cNvCxnSpPr>
            <a:cxnSpLocks/>
          </p:cNvCxnSpPr>
          <p:nvPr/>
        </p:nvCxnSpPr>
        <p:spPr>
          <a:xfrm>
            <a:off x="8422743" y="3716368"/>
            <a:ext cx="588604" cy="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57D433C-921E-2315-CD92-52F3584535DE}"/>
              </a:ext>
            </a:extLst>
          </p:cNvPr>
          <p:cNvSpPr txBox="1"/>
          <p:nvPr/>
        </p:nvSpPr>
        <p:spPr>
          <a:xfrm>
            <a:off x="9022535" y="3047098"/>
            <a:ext cx="1221748" cy="1323439"/>
          </a:xfrm>
          <a:prstGeom prst="rect">
            <a:avLst/>
          </a:prstGeom>
          <a:noFill/>
        </p:spPr>
        <p:txBody>
          <a:bodyPr wrap="square" rtlCol="0">
            <a:spAutoFit/>
          </a:bodyPr>
          <a:lstStyle/>
          <a:p>
            <a:r>
              <a:rPr lang="en-US" sz="1600" i="1" dirty="0" err="1">
                <a:solidFill>
                  <a:srgbClr val="00B050"/>
                </a:solidFill>
                <a:latin typeface="+mn-lt"/>
              </a:rPr>
              <a:t>Score</a:t>
            </a:r>
            <a:r>
              <a:rPr lang="en-US" sz="1600" i="1" baseline="-25000" dirty="0" err="1">
                <a:solidFill>
                  <a:srgbClr val="00B050"/>
                </a:solidFill>
                <a:latin typeface="+mn-lt"/>
              </a:rPr>
              <a:t>p</a:t>
            </a:r>
            <a:endParaRPr lang="en-US" sz="1600" i="1" dirty="0">
              <a:solidFill>
                <a:srgbClr val="00B050"/>
              </a:solidFill>
              <a:latin typeface="+mn-lt"/>
            </a:endParaRPr>
          </a:p>
          <a:p>
            <a:endParaRPr lang="en-US" sz="1600" i="1" dirty="0">
              <a:solidFill>
                <a:schemeClr val="accent1"/>
              </a:solidFill>
              <a:latin typeface="+mn-lt"/>
            </a:endParaRPr>
          </a:p>
          <a:p>
            <a:r>
              <a:rPr lang="en-US" sz="1600" i="1" dirty="0" err="1">
                <a:solidFill>
                  <a:schemeClr val="accent5">
                    <a:lumMod val="75000"/>
                  </a:schemeClr>
                </a:solidFill>
                <a:latin typeface="+mn-lt"/>
              </a:rPr>
              <a:t>Score</a:t>
            </a:r>
            <a:r>
              <a:rPr lang="en-US" sz="1600" i="1" baseline="-25000" dirty="0" err="1">
                <a:solidFill>
                  <a:schemeClr val="accent5">
                    <a:lumMod val="75000"/>
                  </a:schemeClr>
                </a:solidFill>
                <a:latin typeface="+mn-lt"/>
              </a:rPr>
              <a:t>i</a:t>
            </a:r>
            <a:endParaRPr lang="en-US" sz="1600" i="1" baseline="-25000" dirty="0">
              <a:solidFill>
                <a:schemeClr val="accent5">
                  <a:lumMod val="75000"/>
                </a:schemeClr>
              </a:solidFill>
              <a:latin typeface="+mn-lt"/>
            </a:endParaRPr>
          </a:p>
          <a:p>
            <a:endParaRPr lang="en-US" sz="1600" i="1" dirty="0">
              <a:solidFill>
                <a:srgbClr val="C00000"/>
              </a:solidFill>
              <a:latin typeface="+mn-lt"/>
            </a:endParaRPr>
          </a:p>
          <a:p>
            <a:r>
              <a:rPr lang="en-US" sz="1600" i="1" dirty="0" err="1">
                <a:solidFill>
                  <a:srgbClr val="C00000"/>
                </a:solidFill>
                <a:latin typeface="+mn-lt"/>
              </a:rPr>
              <a:t>Score</a:t>
            </a:r>
            <a:r>
              <a:rPr lang="en-US" sz="1600" i="1" baseline="-25000" dirty="0" err="1">
                <a:solidFill>
                  <a:srgbClr val="C00000"/>
                </a:solidFill>
                <a:latin typeface="+mn-lt"/>
              </a:rPr>
              <a:t>n</a:t>
            </a:r>
            <a:endParaRPr lang="en-US" sz="1600" i="1" dirty="0">
              <a:solidFill>
                <a:schemeClr val="accent1"/>
              </a:solidFill>
              <a:latin typeface="+mn-lt"/>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FF651B-193A-0CD0-7B6F-C01D95445C9C}"/>
                  </a:ext>
                </a:extLst>
              </p:cNvPr>
              <p:cNvSpPr txBox="1"/>
              <p:nvPr/>
            </p:nvSpPr>
            <p:spPr>
              <a:xfrm>
                <a:off x="2197591" y="4862965"/>
                <a:ext cx="7573355" cy="3978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solidFill>
                                <a:srgbClr val="00B050"/>
                              </a:solidFill>
                              <a:latin typeface="Cambria Math" panose="02040503050406030204" pitchFamily="18" charset="0"/>
                            </a:rPr>
                          </m:ctrlPr>
                        </m:sSubPr>
                        <m:e>
                          <m:r>
                            <a:rPr lang="en-US" b="0" i="1" smtClean="0">
                              <a:solidFill>
                                <a:srgbClr val="00B050"/>
                              </a:solidFill>
                              <a:latin typeface="Cambria Math" panose="02040503050406030204" pitchFamily="18" charset="0"/>
                            </a:rPr>
                            <m:t>𝑆𝑐𝑜𝑟𝑒</m:t>
                          </m:r>
                        </m:e>
                        <m:sub>
                          <m:r>
                            <a:rPr lang="en-US" b="0" i="1" smtClean="0">
                              <a:solidFill>
                                <a:srgbClr val="00B050"/>
                              </a:solidFill>
                              <a:latin typeface="Cambria Math" panose="02040503050406030204" pitchFamily="18" charset="0"/>
                            </a:rPr>
                            <m:t>𝑝</m:t>
                          </m:r>
                        </m:sub>
                      </m:sSub>
                      <m:r>
                        <a:rPr lang="en-US" b="0" i="1" smtClean="0">
                          <a:latin typeface="Cambria Math" panose="02040503050406030204" pitchFamily="18" charset="0"/>
                        </a:rPr>
                        <m:t>&gt;</m:t>
                      </m:r>
                      <m:r>
                        <a:rPr lang="en-US" b="1" i="1" smtClean="0">
                          <a:latin typeface="Cambria Math" panose="02040503050406030204" pitchFamily="18" charset="0"/>
                        </a:rPr>
                        <m:t>𝑻</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smtClean="0">
                              <a:solidFill>
                                <a:schemeClr val="accent6">
                                  <a:lumMod val="50000"/>
                                </a:schemeClr>
                              </a:solidFill>
                              <a:latin typeface="Cambria Math" panose="02040503050406030204" pitchFamily="18" charset="0"/>
                            </a:rPr>
                          </m:ctrlPr>
                        </m:sSubPr>
                        <m:e>
                          <m:r>
                            <a:rPr lang="en-US" i="1">
                              <a:solidFill>
                                <a:schemeClr val="accent6">
                                  <a:lumMod val="50000"/>
                                </a:schemeClr>
                              </a:solidFill>
                              <a:latin typeface="Cambria Math" panose="02040503050406030204" pitchFamily="18" charset="0"/>
                            </a:rPr>
                            <m:t>𝑆𝑐𝑜𝑟𝑒</m:t>
                          </m:r>
                        </m:e>
                        <m:sub>
                          <m:r>
                            <a:rPr lang="en-US" i="1">
                              <a:solidFill>
                                <a:schemeClr val="accent6">
                                  <a:lumMod val="50000"/>
                                </a:schemeClr>
                              </a:solidFill>
                              <a:latin typeface="Cambria Math" panose="02040503050406030204" pitchFamily="18" charset="0"/>
                            </a:rPr>
                            <m:t>𝑝</m:t>
                          </m:r>
                        </m:sub>
                      </m:sSub>
                      <m:r>
                        <a:rPr lang="en-US" i="1">
                          <a:latin typeface="Cambria Math" panose="02040503050406030204" pitchFamily="18" charset="0"/>
                        </a:rPr>
                        <m:t>&gt;</m:t>
                      </m:r>
                      <m:sSub>
                        <m:sSubPr>
                          <m:ctrlPr>
                            <a:rPr lang="en-US"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𝑆𝑐𝑜𝑟𝑒</m:t>
                          </m:r>
                        </m:e>
                        <m:sub>
                          <m:r>
                            <a:rPr lang="en-US" b="0" i="1" smtClean="0">
                              <a:solidFill>
                                <a:schemeClr val="accent1"/>
                              </a:solidFill>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i="1" smtClean="0">
                              <a:solidFill>
                                <a:srgbClr val="00B050"/>
                              </a:solidFill>
                              <a:latin typeface="Cambria Math" panose="02040503050406030204" pitchFamily="18" charset="0"/>
                            </a:rPr>
                          </m:ctrlPr>
                        </m:sSubPr>
                        <m:e>
                          <m:r>
                            <a:rPr lang="en-US" i="1">
                              <a:solidFill>
                                <a:srgbClr val="00B050"/>
                              </a:solidFill>
                              <a:latin typeface="Cambria Math" panose="02040503050406030204" pitchFamily="18" charset="0"/>
                            </a:rPr>
                            <m:t>𝑆𝑐𝑜𝑟𝑒</m:t>
                          </m:r>
                        </m:e>
                        <m:sub>
                          <m:r>
                            <a:rPr lang="en-US" i="1">
                              <a:solidFill>
                                <a:srgbClr val="00B050"/>
                              </a:solidFill>
                              <a:latin typeface="Cambria Math" panose="02040503050406030204" pitchFamily="18" charset="0"/>
                            </a:rPr>
                            <m:t>𝑝</m:t>
                          </m:r>
                        </m:sub>
                      </m:sSub>
                      <m:r>
                        <a:rPr lang="en-US" i="1">
                          <a:latin typeface="Cambria Math" panose="02040503050406030204" pitchFamily="18" charset="0"/>
                        </a:rPr>
                        <m:t>&gt;</m:t>
                      </m:r>
                      <m:sSub>
                        <m:sSubPr>
                          <m:ctrlPr>
                            <a:rPr lang="en-US"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𝑆𝑐𝑜𝑟𝑒</m:t>
                          </m:r>
                        </m:e>
                        <m:sub>
                          <m:r>
                            <a:rPr lang="en-US" b="0" i="1" smtClean="0">
                              <a:solidFill>
                                <a:srgbClr val="C00000"/>
                              </a:solidFill>
                              <a:latin typeface="Cambria Math" panose="02040503050406030204" pitchFamily="18" charset="0"/>
                            </a:rPr>
                            <m:t>𝑛</m:t>
                          </m:r>
                        </m:sub>
                      </m:sSub>
                      <m:r>
                        <a:rPr lang="en-US" i="1">
                          <a:latin typeface="Cambria Math" panose="02040503050406030204" pitchFamily="18" charset="0"/>
                        </a:rPr>
                        <m:t>)</m:t>
                      </m:r>
                    </m:oMath>
                  </m:oMathPara>
                </a14:m>
                <a:endParaRPr lang="en-US" dirty="0"/>
              </a:p>
            </p:txBody>
          </p:sp>
        </mc:Choice>
        <mc:Fallback xmlns="">
          <p:sp>
            <p:nvSpPr>
              <p:cNvPr id="24" name="TextBox 23">
                <a:extLst>
                  <a:ext uri="{FF2B5EF4-FFF2-40B4-BE49-F238E27FC236}">
                    <a16:creationId xmlns:a16="http://schemas.microsoft.com/office/drawing/2014/main" id="{63FF651B-193A-0CD0-7B6F-C01D95445C9C}"/>
                  </a:ext>
                </a:extLst>
              </p:cNvPr>
              <p:cNvSpPr txBox="1">
                <a:spLocks noRot="1" noChangeAspect="1" noMove="1" noResize="1" noEditPoints="1" noAdjustHandles="1" noChangeArrowheads="1" noChangeShapeType="1" noTextEdit="1"/>
              </p:cNvSpPr>
              <p:nvPr/>
            </p:nvSpPr>
            <p:spPr>
              <a:xfrm>
                <a:off x="2197591" y="4862965"/>
                <a:ext cx="7573355" cy="397866"/>
              </a:xfrm>
              <a:prstGeom prst="rect">
                <a:avLst/>
              </a:prstGeom>
              <a:blipFill>
                <a:blip r:embed="rId4"/>
                <a:stretch>
                  <a:fillRect b="-21875"/>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C2638163-5B80-3E84-396A-B5782E7278E3}"/>
              </a:ext>
            </a:extLst>
          </p:cNvPr>
          <p:cNvSpPr txBox="1"/>
          <p:nvPr/>
        </p:nvSpPr>
        <p:spPr>
          <a:xfrm>
            <a:off x="711705" y="5680695"/>
            <a:ext cx="10644411" cy="307777"/>
          </a:xfrm>
          <a:prstGeom prst="rect">
            <a:avLst/>
          </a:prstGeom>
          <a:noFill/>
        </p:spPr>
        <p:txBody>
          <a:bodyPr wrap="square" rtlCol="0">
            <a:spAutoFit/>
          </a:bodyPr>
          <a:lstStyle/>
          <a:p>
            <a:r>
              <a:rPr lang="en-US" sz="1400" dirty="0">
                <a:latin typeface="+mn-lt"/>
              </a:rPr>
              <a:t>* We adopt 0.73 as the optimal threshold (</a:t>
            </a:r>
            <a:r>
              <a:rPr lang="en-US" sz="1400" b="1" i="1" dirty="0">
                <a:latin typeface="+mn-lt"/>
              </a:rPr>
              <a:t>T</a:t>
            </a:r>
            <a:r>
              <a:rPr lang="en-US" sz="1400" dirty="0">
                <a:latin typeface="+mn-lt"/>
              </a:rPr>
              <a:t>) to achieve the minimal false negative rate.</a:t>
            </a:r>
            <a:endParaRPr lang="en-SG" sz="1400" dirty="0">
              <a:latin typeface="+mn-lt"/>
            </a:endParaRPr>
          </a:p>
        </p:txBody>
      </p:sp>
      <p:pic>
        <p:nvPicPr>
          <p:cNvPr id="26" name="Graphic 25" descr="Document with solid fill">
            <a:extLst>
              <a:ext uri="{FF2B5EF4-FFF2-40B4-BE49-F238E27FC236}">
                <a16:creationId xmlns:a16="http://schemas.microsoft.com/office/drawing/2014/main" id="{26A4182D-0812-BF12-850B-8F79D2454D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55919" y="2326121"/>
            <a:ext cx="646331" cy="646331"/>
          </a:xfrm>
          <a:prstGeom prst="rect">
            <a:avLst/>
          </a:prstGeom>
        </p:spPr>
      </p:pic>
      <p:cxnSp>
        <p:nvCxnSpPr>
          <p:cNvPr id="27" name="Connector: Elbow 18">
            <a:extLst>
              <a:ext uri="{FF2B5EF4-FFF2-40B4-BE49-F238E27FC236}">
                <a16:creationId xmlns:a16="http://schemas.microsoft.com/office/drawing/2014/main" id="{7C67C945-9109-3B36-0BF7-E4F0767C3756}"/>
              </a:ext>
            </a:extLst>
          </p:cNvPr>
          <p:cNvCxnSpPr>
            <a:cxnSpLocks/>
            <a:stCxn id="26" idx="2"/>
            <a:endCxn id="13" idx="0"/>
          </p:cNvCxnSpPr>
          <p:nvPr/>
        </p:nvCxnSpPr>
        <p:spPr>
          <a:xfrm rot="16200000" flipH="1">
            <a:off x="7707875" y="2943661"/>
            <a:ext cx="265584" cy="32316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1DF0E4-1BB6-FE6B-D09B-715B9753F23E}"/>
              </a:ext>
            </a:extLst>
          </p:cNvPr>
          <p:cNvSpPr txBox="1"/>
          <p:nvPr/>
        </p:nvSpPr>
        <p:spPr>
          <a:xfrm>
            <a:off x="7966807" y="2495892"/>
            <a:ext cx="1332500" cy="307777"/>
          </a:xfrm>
          <a:prstGeom prst="rect">
            <a:avLst/>
          </a:prstGeom>
          <a:noFill/>
        </p:spPr>
        <p:txBody>
          <a:bodyPr wrap="square" rtlCol="0">
            <a:spAutoFit/>
          </a:bodyPr>
          <a:lstStyle/>
          <a:p>
            <a:r>
              <a:rPr lang="en-US" altLang="zh-CN" sz="1400" dirty="0">
                <a:latin typeface="+mn-lt"/>
              </a:rPr>
              <a:t>Privacy</a:t>
            </a:r>
            <a:r>
              <a:rPr lang="zh-CN" altLang="en-US" sz="1400" dirty="0">
                <a:latin typeface="+mn-lt"/>
              </a:rPr>
              <a:t> </a:t>
            </a:r>
            <a:r>
              <a:rPr lang="en-US" altLang="zh-CN" sz="1400" dirty="0">
                <a:latin typeface="+mn-lt"/>
              </a:rPr>
              <a:t>policy</a:t>
            </a:r>
            <a:endParaRPr lang="en-SG" sz="1400" dirty="0">
              <a:latin typeface="+mn-lt"/>
            </a:endParaRPr>
          </a:p>
        </p:txBody>
      </p:sp>
    </p:spTree>
    <p:extLst>
      <p:ext uri="{BB962C8B-B14F-4D97-AF65-F5344CB8AC3E}">
        <p14:creationId xmlns:p14="http://schemas.microsoft.com/office/powerpoint/2010/main" val="2158448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451037"/>
            <a:ext cx="11057398" cy="500270"/>
          </a:xfrm>
        </p:spPr>
        <p:txBody>
          <a:bodyPr/>
          <a:lstStyle/>
          <a:p>
            <a:r>
              <a:rPr lang="en-US" altLang="zh-CN" dirty="0">
                <a:solidFill>
                  <a:srgbClr val="033F7D"/>
                </a:solidFill>
              </a:rPr>
              <a:t>Exploring</a:t>
            </a:r>
            <a:r>
              <a:rPr lang="zh-CN" altLang="en-US" dirty="0">
                <a:solidFill>
                  <a:srgbClr val="033F7D"/>
                </a:solidFill>
              </a:rPr>
              <a:t> </a:t>
            </a:r>
            <a:r>
              <a:rPr lang="en-US" altLang="zh-CN" dirty="0">
                <a:solidFill>
                  <a:srgbClr val="033F7D"/>
                </a:solidFill>
              </a:rPr>
              <a:t>Privacy</a:t>
            </a:r>
            <a:r>
              <a:rPr lang="zh-CN" altLang="en-US" dirty="0">
                <a:solidFill>
                  <a:srgbClr val="033F7D"/>
                </a:solidFill>
              </a:rPr>
              <a:t> </a:t>
            </a:r>
            <a:r>
              <a:rPr lang="en-US" altLang="zh-CN" dirty="0">
                <a:solidFill>
                  <a:srgbClr val="033F7D"/>
                </a:solidFill>
              </a:rPr>
              <a:t>Collection</a:t>
            </a:r>
            <a:r>
              <a:rPr lang="zh-CN" altLang="en-US" dirty="0">
                <a:solidFill>
                  <a:srgbClr val="033F7D"/>
                </a:solidFill>
              </a:rPr>
              <a:t> </a:t>
            </a:r>
            <a:r>
              <a:rPr lang="en-US" altLang="zh-CN" dirty="0">
                <a:solidFill>
                  <a:srgbClr val="033F7D"/>
                </a:solidFill>
              </a:rPr>
              <a:t>(Phase</a:t>
            </a:r>
            <a:r>
              <a:rPr lang="zh-CN" altLang="en-US" dirty="0">
                <a:solidFill>
                  <a:srgbClr val="033F7D"/>
                </a:solidFill>
              </a:rPr>
              <a:t> </a:t>
            </a:r>
            <a:r>
              <a:rPr lang="en-US" altLang="zh-CN" dirty="0">
                <a:solidFill>
                  <a:srgbClr val="033F7D"/>
                </a:solidFill>
              </a:rPr>
              <a:t>3)</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35</a:t>
            </a:fld>
            <a:endParaRPr lang="en-US" altLang="en-US"/>
          </a:p>
        </p:txBody>
      </p:sp>
      <p:sp>
        <p:nvSpPr>
          <p:cNvPr id="26" name="TextBox 25">
            <a:extLst>
              <a:ext uri="{FF2B5EF4-FFF2-40B4-BE49-F238E27FC236}">
                <a16:creationId xmlns:a16="http://schemas.microsoft.com/office/drawing/2014/main" id="{4EC5DEB3-63E7-FDAF-5FC7-A0FE2555D299}"/>
              </a:ext>
            </a:extLst>
          </p:cNvPr>
          <p:cNvSpPr txBox="1"/>
          <p:nvPr/>
        </p:nvSpPr>
        <p:spPr>
          <a:xfrm>
            <a:off x="776886" y="1859339"/>
            <a:ext cx="11057398" cy="2031325"/>
          </a:xfrm>
          <a:prstGeom prst="rect">
            <a:avLst/>
          </a:prstGeom>
          <a:noFill/>
        </p:spPr>
        <p:txBody>
          <a:bodyPr wrap="square" rtlCol="0">
            <a:spAutoFit/>
          </a:bodyPr>
          <a:lstStyle/>
          <a:p>
            <a:r>
              <a:rPr lang="en-US" sz="1800" dirty="0">
                <a:latin typeface="+mn-lt"/>
              </a:rPr>
              <a:t>We resort to </a:t>
            </a:r>
            <a:r>
              <a:rPr lang="en-US" sz="1800" b="1" dirty="0">
                <a:latin typeface="+mn-lt"/>
              </a:rPr>
              <a:t>static taint analysis</a:t>
            </a:r>
            <a:r>
              <a:rPr lang="en-US" sz="1800" dirty="0">
                <a:latin typeface="+mn-lt"/>
              </a:rPr>
              <a:t>* to identify “What do SDKs collect?”</a:t>
            </a:r>
          </a:p>
          <a:p>
            <a:endParaRPr lang="en-US" sz="1800" dirty="0">
              <a:latin typeface="+mn-lt"/>
            </a:endParaRPr>
          </a:p>
          <a:p>
            <a:r>
              <a:rPr lang="en-US" sz="1800" dirty="0">
                <a:latin typeface="+mn-lt"/>
              </a:rPr>
              <a:t>We recognize APIs that collect the previously identified privacy data as </a:t>
            </a:r>
            <a:r>
              <a:rPr lang="en-US" sz="1800" b="1" dirty="0">
                <a:latin typeface="+mn-lt"/>
              </a:rPr>
              <a:t>source </a:t>
            </a:r>
            <a:r>
              <a:rPr lang="en-US" sz="1800" dirty="0">
                <a:latin typeface="+mn-lt"/>
              </a:rPr>
              <a:t>methods and identify the APIs that could save or share those privacy data into public spaces as </a:t>
            </a:r>
            <a:r>
              <a:rPr lang="en-US" sz="1800" b="1" dirty="0">
                <a:latin typeface="+mn-lt"/>
              </a:rPr>
              <a:t>sink </a:t>
            </a:r>
            <a:r>
              <a:rPr lang="en-US" sz="1800" dirty="0">
                <a:latin typeface="+mn-lt"/>
              </a:rPr>
              <a:t>methods.</a:t>
            </a:r>
          </a:p>
          <a:p>
            <a:endParaRPr lang="en-US" sz="1800" dirty="0">
              <a:latin typeface="+mn-lt"/>
            </a:endParaRPr>
          </a:p>
          <a:p>
            <a:r>
              <a:rPr lang="en-US" sz="1800" dirty="0">
                <a:latin typeface="+mn-lt"/>
              </a:rPr>
              <a:t>741 source methods are selected to cover the 41 identified privacy data</a:t>
            </a:r>
          </a:p>
          <a:p>
            <a:endParaRPr lang="en-US" sz="1800" dirty="0">
              <a:latin typeface="+mn-lt"/>
            </a:endParaRPr>
          </a:p>
        </p:txBody>
      </p:sp>
      <p:sp>
        <p:nvSpPr>
          <p:cNvPr id="27" name="TextBox 26">
            <a:extLst>
              <a:ext uri="{FF2B5EF4-FFF2-40B4-BE49-F238E27FC236}">
                <a16:creationId xmlns:a16="http://schemas.microsoft.com/office/drawing/2014/main" id="{E3D87CB3-340B-60F2-D512-B4E68110DA32}"/>
              </a:ext>
            </a:extLst>
          </p:cNvPr>
          <p:cNvSpPr txBox="1"/>
          <p:nvPr/>
        </p:nvSpPr>
        <p:spPr>
          <a:xfrm>
            <a:off x="776886" y="5545626"/>
            <a:ext cx="10966494" cy="276999"/>
          </a:xfrm>
          <a:prstGeom prst="rect">
            <a:avLst/>
          </a:prstGeom>
          <a:noFill/>
        </p:spPr>
        <p:txBody>
          <a:bodyPr wrap="square">
            <a:spAutoFit/>
          </a:bodyPr>
          <a:lstStyle/>
          <a:p>
            <a:r>
              <a:rPr lang="en-SG" sz="1200" i="1" dirty="0">
                <a:latin typeface="+mn-lt"/>
              </a:rPr>
              <a:t>* We resort to the latest open-sourced taint analysis toolkit for Android apps named “</a:t>
            </a:r>
            <a:r>
              <a:rPr lang="en-SG" sz="1200" i="1" dirty="0" err="1">
                <a:latin typeface="+mn-lt"/>
              </a:rPr>
              <a:t>AppShark</a:t>
            </a:r>
            <a:r>
              <a:rPr lang="en-SG" sz="1200" i="1" dirty="0">
                <a:latin typeface="+mn-lt"/>
              </a:rPr>
              <a:t>” to perform our analysis.</a:t>
            </a:r>
          </a:p>
        </p:txBody>
      </p:sp>
      <p:sp>
        <p:nvSpPr>
          <p:cNvPr id="28" name="TextBox 27">
            <a:extLst>
              <a:ext uri="{FF2B5EF4-FFF2-40B4-BE49-F238E27FC236}">
                <a16:creationId xmlns:a16="http://schemas.microsoft.com/office/drawing/2014/main" id="{ED48DDD6-C345-242F-7268-9299314E217C}"/>
              </a:ext>
            </a:extLst>
          </p:cNvPr>
          <p:cNvSpPr txBox="1"/>
          <p:nvPr/>
        </p:nvSpPr>
        <p:spPr>
          <a:xfrm>
            <a:off x="776886" y="3827242"/>
            <a:ext cx="10071463" cy="1200329"/>
          </a:xfrm>
          <a:prstGeom prst="rect">
            <a:avLst/>
          </a:prstGeom>
          <a:noFill/>
        </p:spPr>
        <p:txBody>
          <a:bodyPr wrap="square" rtlCol="0">
            <a:spAutoFit/>
          </a:bodyPr>
          <a:lstStyle/>
          <a:p>
            <a:r>
              <a:rPr lang="en-SG" sz="1800" dirty="0">
                <a:latin typeface="+mn-lt"/>
              </a:rPr>
              <a:t>46 methods are identified as the sink methods, with their functionalities covering </a:t>
            </a:r>
            <a:r>
              <a:rPr lang="en-SG" sz="1800" b="1" i="1" dirty="0">
                <a:latin typeface="+mn-lt"/>
              </a:rPr>
              <a:t>network transfer</a:t>
            </a:r>
            <a:r>
              <a:rPr lang="en-SG" sz="1800" dirty="0">
                <a:latin typeface="+mn-lt"/>
              </a:rPr>
              <a:t>, </a:t>
            </a:r>
            <a:r>
              <a:rPr lang="en-SG" sz="1800" b="1" i="1" dirty="0">
                <a:latin typeface="+mn-lt"/>
              </a:rPr>
              <a:t>file saving</a:t>
            </a:r>
            <a:r>
              <a:rPr lang="en-SG" sz="1800" dirty="0">
                <a:latin typeface="+mn-lt"/>
              </a:rPr>
              <a:t>, and </a:t>
            </a:r>
            <a:r>
              <a:rPr lang="en-SG" sz="1800" b="1" i="1" dirty="0">
                <a:latin typeface="+mn-lt"/>
              </a:rPr>
              <a:t>writing into the system settings</a:t>
            </a:r>
            <a:r>
              <a:rPr lang="en-SG" sz="1800" dirty="0">
                <a:latin typeface="+mn-lt"/>
              </a:rPr>
              <a:t>.</a:t>
            </a:r>
            <a:r>
              <a:rPr lang="zh-CN" altLang="en-US" sz="1800" dirty="0">
                <a:latin typeface="+mn-lt"/>
              </a:rPr>
              <a:t> </a:t>
            </a:r>
            <a:r>
              <a:rPr lang="en-SG" sz="1800" dirty="0">
                <a:latin typeface="+mn-lt"/>
              </a:rPr>
              <a:t>All the sinks are considered public locations that an arbitrary third-party app can access</a:t>
            </a:r>
            <a:r>
              <a:rPr lang="en-US" altLang="zh-CN" sz="1800" baseline="30000" dirty="0">
                <a:latin typeface="+mn-lt"/>
              </a:rPr>
              <a:t>+</a:t>
            </a:r>
            <a:r>
              <a:rPr lang="en-SG" sz="1800" dirty="0">
                <a:latin typeface="+mn-lt"/>
              </a:rPr>
              <a:t>.</a:t>
            </a:r>
          </a:p>
          <a:p>
            <a:endParaRPr lang="en-SG" sz="1800" dirty="0">
              <a:latin typeface="+mn-lt"/>
            </a:endParaRPr>
          </a:p>
        </p:txBody>
      </p:sp>
      <p:sp>
        <p:nvSpPr>
          <p:cNvPr id="29" name="TextBox 28">
            <a:extLst>
              <a:ext uri="{FF2B5EF4-FFF2-40B4-BE49-F238E27FC236}">
                <a16:creationId xmlns:a16="http://schemas.microsoft.com/office/drawing/2014/main" id="{EAAD62D8-6334-7CFE-E3F3-40B09447FE0F}"/>
              </a:ext>
            </a:extLst>
          </p:cNvPr>
          <p:cNvSpPr txBox="1"/>
          <p:nvPr/>
        </p:nvSpPr>
        <p:spPr>
          <a:xfrm>
            <a:off x="776886" y="5763049"/>
            <a:ext cx="10932184" cy="276999"/>
          </a:xfrm>
          <a:prstGeom prst="rect">
            <a:avLst/>
          </a:prstGeom>
          <a:noFill/>
        </p:spPr>
        <p:txBody>
          <a:bodyPr wrap="square">
            <a:spAutoFit/>
          </a:bodyPr>
          <a:lstStyle/>
          <a:p>
            <a:r>
              <a:rPr lang="en-US" altLang="zh-CN" sz="1200" i="1" dirty="0">
                <a:latin typeface="+mn-lt"/>
              </a:rPr>
              <a:t>+</a:t>
            </a:r>
            <a:r>
              <a:rPr lang="en-SG" sz="1200" i="1" dirty="0">
                <a:latin typeface="+mn-lt"/>
              </a:rPr>
              <a:t> We remark that some access actions may need a non-dangerous permission (e.g., access Internet, read public directories, etc)</a:t>
            </a:r>
          </a:p>
        </p:txBody>
      </p:sp>
    </p:spTree>
    <p:extLst>
      <p:ext uri="{BB962C8B-B14F-4D97-AF65-F5344CB8AC3E}">
        <p14:creationId xmlns:p14="http://schemas.microsoft.com/office/powerpoint/2010/main" val="559298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168F6-C43A-3A94-6F2C-26020D9F9333}"/>
              </a:ext>
            </a:extLst>
          </p:cNvPr>
          <p:cNvSpPr>
            <a:spLocks noGrp="1"/>
          </p:cNvSpPr>
          <p:nvPr>
            <p:ph type="title"/>
          </p:nvPr>
        </p:nvSpPr>
        <p:spPr>
          <a:xfrm>
            <a:off x="2045500" y="1857375"/>
            <a:ext cx="8076511" cy="217970"/>
          </a:xfrm>
        </p:spPr>
        <p:txBody>
          <a:bodyPr>
            <a:normAutofit fontScale="90000"/>
          </a:bodyPr>
          <a:lstStyle/>
          <a:p>
            <a:pPr algn="l">
              <a:lnSpc>
                <a:spcPct val="100000"/>
              </a:lnSpc>
            </a:pPr>
            <a:r>
              <a:rPr lang="en-US" dirty="0"/>
              <a:t> </a:t>
            </a:r>
            <a:endParaRPr lang="en-SG" dirty="0"/>
          </a:p>
        </p:txBody>
      </p:sp>
      <p:sp>
        <p:nvSpPr>
          <p:cNvPr id="5" name="Slide Number Placeholder 4">
            <a:extLst>
              <a:ext uri="{FF2B5EF4-FFF2-40B4-BE49-F238E27FC236}">
                <a16:creationId xmlns:a16="http://schemas.microsoft.com/office/drawing/2014/main" id="{F9B6CF1D-BC7C-5999-D587-43F55CCA4B82}"/>
              </a:ext>
            </a:extLst>
          </p:cNvPr>
          <p:cNvSpPr>
            <a:spLocks noGrp="1"/>
          </p:cNvSpPr>
          <p:nvPr>
            <p:ph type="sldNum" sz="quarter" idx="13"/>
          </p:nvPr>
        </p:nvSpPr>
        <p:spPr>
          <a:xfrm>
            <a:off x="8952811" y="6394434"/>
            <a:ext cx="2844800" cy="365125"/>
          </a:xfrm>
        </p:spPr>
        <p:txBody>
          <a:bodyPr/>
          <a:lstStyle/>
          <a:p>
            <a:fld id="{71C63AB4-6DC0-4902-8E9D-B5377E74E401}" type="slidenum">
              <a:rPr lang="en-SG" sz="1800" smtClean="0"/>
              <a:t>36</a:t>
            </a:fld>
            <a:endParaRPr lang="en-SG" sz="1600" dirty="0"/>
          </a:p>
        </p:txBody>
      </p:sp>
      <p:sp>
        <p:nvSpPr>
          <p:cNvPr id="6" name="TextBox 5">
            <a:extLst>
              <a:ext uri="{FF2B5EF4-FFF2-40B4-BE49-F238E27FC236}">
                <a16:creationId xmlns:a16="http://schemas.microsoft.com/office/drawing/2014/main" id="{A1B4CD5F-9902-2824-D1B5-6BE2E02FBE1C}"/>
              </a:ext>
            </a:extLst>
          </p:cNvPr>
          <p:cNvSpPr txBox="1"/>
          <p:nvPr/>
        </p:nvSpPr>
        <p:spPr>
          <a:xfrm>
            <a:off x="609600" y="1741900"/>
            <a:ext cx="10487026" cy="3016210"/>
          </a:xfrm>
          <a:prstGeom prst="rect">
            <a:avLst/>
          </a:prstGeom>
          <a:noFill/>
        </p:spPr>
        <p:txBody>
          <a:bodyPr wrap="square" rtlCol="0">
            <a:spAutoFit/>
          </a:bodyPr>
          <a:lstStyle/>
          <a:p>
            <a:pPr>
              <a:spcBef>
                <a:spcPts val="0"/>
              </a:spcBef>
              <a:spcAft>
                <a:spcPts val="1200"/>
              </a:spcAft>
            </a:pPr>
            <a:r>
              <a:rPr lang="en-US" sz="2000" dirty="0">
                <a:latin typeface="+mj-lt"/>
              </a:rPr>
              <a:t>Our evaluation aims to address three research questions:</a:t>
            </a:r>
          </a:p>
          <a:p>
            <a:pPr>
              <a:spcBef>
                <a:spcPts val="0"/>
              </a:spcBef>
              <a:spcAft>
                <a:spcPts val="1200"/>
              </a:spcAft>
            </a:pPr>
            <a:r>
              <a:rPr lang="en-US" sz="2000" b="1" dirty="0">
                <a:latin typeface="+mj-lt"/>
              </a:rPr>
              <a:t>RQ1</a:t>
            </a:r>
            <a:r>
              <a:rPr lang="en-US" sz="2000" dirty="0">
                <a:latin typeface="+mj-lt"/>
              </a:rPr>
              <a:t>: Can our privacy policy analysis identify the privacy data claimed to be collected by SDKs in a large scale? What is the performance of our NLI model-based approach?</a:t>
            </a:r>
          </a:p>
          <a:p>
            <a:pPr>
              <a:spcBef>
                <a:spcPts val="0"/>
              </a:spcBef>
              <a:spcAft>
                <a:spcPts val="1200"/>
              </a:spcAft>
            </a:pPr>
            <a:r>
              <a:rPr lang="en-US" sz="2000" b="1" dirty="0">
                <a:latin typeface="+mj-lt"/>
              </a:rPr>
              <a:t>RQ2</a:t>
            </a:r>
            <a:r>
              <a:rPr lang="en-US" sz="2000" dirty="0">
                <a:latin typeface="+mj-lt"/>
              </a:rPr>
              <a:t>:  Can our taint analysis find privacy data collection and sharing behaviors from the SDKs? How many tainted traces are detected? Can those tainted traces (really) leak users' privacy?</a:t>
            </a:r>
          </a:p>
          <a:p>
            <a:pPr>
              <a:spcBef>
                <a:spcPts val="0"/>
              </a:spcBef>
              <a:spcAft>
                <a:spcPts val="1200"/>
              </a:spcAft>
            </a:pPr>
            <a:r>
              <a:rPr lang="en-US" sz="2000" b="1" dirty="0">
                <a:latin typeface="+mj-lt"/>
              </a:rPr>
              <a:t>RQ3</a:t>
            </a:r>
            <a:r>
              <a:rPr lang="en-US" sz="2000" dirty="0">
                <a:latin typeface="+mj-lt"/>
              </a:rPr>
              <a:t>: By cross-checking their privacy disclosure, what is the status quo of personal data protection at SDK-level? Do the collected SDKs comply with their privacy policies?</a:t>
            </a:r>
          </a:p>
        </p:txBody>
      </p:sp>
      <p:sp>
        <p:nvSpPr>
          <p:cNvPr id="11" name="Title 1">
            <a:extLst>
              <a:ext uri="{FF2B5EF4-FFF2-40B4-BE49-F238E27FC236}">
                <a16:creationId xmlns:a16="http://schemas.microsoft.com/office/drawing/2014/main" id="{3685CDD1-E83C-33B9-B328-0CEBC0FAEC23}"/>
              </a:ext>
            </a:extLst>
          </p:cNvPr>
          <p:cNvSpPr txBox="1">
            <a:spLocks/>
          </p:cNvSpPr>
          <p:nvPr/>
        </p:nvSpPr>
        <p:spPr>
          <a:xfrm>
            <a:off x="609600" y="379414"/>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Evaluation</a:t>
            </a:r>
          </a:p>
        </p:txBody>
      </p:sp>
    </p:spTree>
    <p:extLst>
      <p:ext uri="{BB962C8B-B14F-4D97-AF65-F5344CB8AC3E}">
        <p14:creationId xmlns:p14="http://schemas.microsoft.com/office/powerpoint/2010/main" val="3793225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Evaluation</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37</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RQ1 Privacy Policy Analysis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17251" y="4643385"/>
            <a:ext cx="8897489" cy="100027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IP address (21.9%)</a:t>
            </a:r>
            <a:r>
              <a:rPr lang="en-SG" sz="1800" dirty="0">
                <a:latin typeface="+mn-lt"/>
              </a:rPr>
              <a:t>, </a:t>
            </a:r>
            <a:r>
              <a:rPr lang="en-SG" sz="1800" b="1" dirty="0">
                <a:latin typeface="+mn-lt"/>
              </a:rPr>
              <a:t>network information (14.0%)</a:t>
            </a:r>
            <a:r>
              <a:rPr lang="en-SG" sz="1800" dirty="0">
                <a:latin typeface="+mn-lt"/>
              </a:rPr>
              <a:t>, and </a:t>
            </a:r>
            <a:r>
              <a:rPr lang="en-SG" sz="1800" b="1" dirty="0">
                <a:latin typeface="+mn-lt"/>
              </a:rPr>
              <a:t>locations (13.0%)</a:t>
            </a:r>
            <a:r>
              <a:rPr lang="en-SG" sz="1800" dirty="0">
                <a:latin typeface="+mn-lt"/>
              </a:rPr>
              <a:t> are the most requested privacy data.</a:t>
            </a:r>
          </a:p>
          <a:p>
            <a:pPr marL="285750" indent="-285750">
              <a:spcAft>
                <a:spcPts val="600"/>
              </a:spcAft>
              <a:buFont typeface="Arial" panose="020B0604020202020204" pitchFamily="34" charset="0"/>
              <a:buChar char="•"/>
            </a:pPr>
            <a:r>
              <a:rPr lang="en-SG" sz="1800" dirty="0">
                <a:latin typeface="+mn-lt"/>
              </a:rPr>
              <a:t>Our NLI model achieves a promising precision of </a:t>
            </a:r>
            <a:r>
              <a:rPr lang="en-SG" sz="1800" b="1" dirty="0">
                <a:latin typeface="+mn-lt"/>
              </a:rPr>
              <a:t>87.4%</a:t>
            </a:r>
            <a:r>
              <a:rPr lang="en-SG" sz="1800" dirty="0">
                <a:latin typeface="+mn-lt"/>
              </a:rPr>
              <a:t> and F1-score of </a:t>
            </a:r>
            <a:r>
              <a:rPr lang="en-SG" sz="1800" b="1" dirty="0">
                <a:latin typeface="+mn-lt"/>
              </a:rPr>
              <a:t>89.5%</a:t>
            </a:r>
            <a:r>
              <a:rPr lang="en-SG" sz="1800" dirty="0">
                <a:latin typeface="+mn-lt"/>
              </a:rPr>
              <a:t>.</a:t>
            </a:r>
          </a:p>
        </p:txBody>
      </p:sp>
      <p:sp>
        <p:nvSpPr>
          <p:cNvPr id="11" name="TextBox 10">
            <a:extLst>
              <a:ext uri="{FF2B5EF4-FFF2-40B4-BE49-F238E27FC236}">
                <a16:creationId xmlns:a16="http://schemas.microsoft.com/office/drawing/2014/main" id="{032F3892-196E-B43E-D99E-635F3850319F}"/>
              </a:ext>
            </a:extLst>
          </p:cNvPr>
          <p:cNvSpPr txBox="1"/>
          <p:nvPr/>
        </p:nvSpPr>
        <p:spPr>
          <a:xfrm>
            <a:off x="692454" y="1374878"/>
            <a:ext cx="10756232" cy="369332"/>
          </a:xfrm>
          <a:prstGeom prst="rect">
            <a:avLst/>
          </a:prstGeom>
          <a:noFill/>
        </p:spPr>
        <p:txBody>
          <a:bodyPr wrap="square">
            <a:spAutoFit/>
          </a:bodyPr>
          <a:lstStyle/>
          <a:p>
            <a:pPr>
              <a:spcAft>
                <a:spcPts val="600"/>
              </a:spcAft>
            </a:pPr>
            <a:r>
              <a:rPr lang="en-US" sz="1800" dirty="0">
                <a:latin typeface="+mn-lt"/>
              </a:rPr>
              <a:t>Our analysis managed to identify 214 data requests from privacy policies.</a:t>
            </a:r>
          </a:p>
        </p:txBody>
      </p:sp>
      <p:pic>
        <p:nvPicPr>
          <p:cNvPr id="12" name="Picture 11">
            <a:extLst>
              <a:ext uri="{FF2B5EF4-FFF2-40B4-BE49-F238E27FC236}">
                <a16:creationId xmlns:a16="http://schemas.microsoft.com/office/drawing/2014/main" id="{9089095F-2BE2-0FBF-2ABA-6CE5C2279B49}"/>
              </a:ext>
            </a:extLst>
          </p:cNvPr>
          <p:cNvPicPr>
            <a:picLocks noChangeAspect="1"/>
          </p:cNvPicPr>
          <p:nvPr/>
        </p:nvPicPr>
        <p:blipFill>
          <a:blip r:embed="rId3"/>
          <a:stretch>
            <a:fillRect/>
          </a:stretch>
        </p:blipFill>
        <p:spPr>
          <a:xfrm>
            <a:off x="651672" y="1907638"/>
            <a:ext cx="10315764" cy="2445843"/>
          </a:xfrm>
          <a:prstGeom prst="rect">
            <a:avLst/>
          </a:prstGeom>
        </p:spPr>
      </p:pic>
    </p:spTree>
    <p:extLst>
      <p:ext uri="{BB962C8B-B14F-4D97-AF65-F5344CB8AC3E}">
        <p14:creationId xmlns:p14="http://schemas.microsoft.com/office/powerpoint/2010/main" val="17862969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D9B6CB-AA05-E0C9-CEF5-EBEE4FD75229}"/>
              </a:ext>
            </a:extLst>
          </p:cNvPr>
          <p:cNvSpPr/>
          <p:nvPr/>
        </p:nvSpPr>
        <p:spPr>
          <a:xfrm>
            <a:off x="651672" y="5933563"/>
            <a:ext cx="11540327"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Evaluation</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38</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RQ2 Privacy Collection and Potential Leakages at SDK-Level packages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546682" y="2281807"/>
            <a:ext cx="5115168" cy="380104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location and sensor data (C3, 43.2%) </a:t>
            </a:r>
            <a:r>
              <a:rPr lang="en-SG" sz="1800" dirty="0">
                <a:latin typeface="+mn-lt"/>
              </a:rPr>
              <a:t>are the most </a:t>
            </a:r>
            <a:r>
              <a:rPr lang="en-SG" sz="1800" b="1" dirty="0">
                <a:latin typeface="+mn-lt"/>
              </a:rPr>
              <a:t>read</a:t>
            </a:r>
            <a:r>
              <a:rPr lang="en-SG" sz="1800" dirty="0">
                <a:latin typeface="+mn-lt"/>
              </a:rPr>
              <a:t> privacy data type.</a:t>
            </a:r>
          </a:p>
          <a:p>
            <a:pPr marL="285750" indent="-285750">
              <a:spcAft>
                <a:spcPts val="600"/>
              </a:spcAft>
              <a:buFont typeface="Arial" panose="020B0604020202020204" pitchFamily="34" charset="0"/>
              <a:buChar char="•"/>
            </a:pPr>
            <a:r>
              <a:rPr lang="en-US" sz="1800" b="1" dirty="0">
                <a:latin typeface="+mn-lt"/>
              </a:rPr>
              <a:t>34 (21.5%) </a:t>
            </a:r>
            <a:r>
              <a:rPr lang="en-US" sz="1800" dirty="0">
                <a:latin typeface="+mn-lt"/>
              </a:rPr>
              <a:t>analyzed SDKs contain at least one trace tainted.</a:t>
            </a:r>
          </a:p>
          <a:p>
            <a:pPr marL="285750" indent="-285750">
              <a:spcAft>
                <a:spcPts val="600"/>
              </a:spcAft>
              <a:buFont typeface="Arial" panose="020B0604020202020204" pitchFamily="34" charset="0"/>
              <a:buChar char="•"/>
            </a:pPr>
            <a:r>
              <a:rPr lang="en-SG" sz="1800" b="1" dirty="0">
                <a:latin typeface="+mn-lt"/>
              </a:rPr>
              <a:t>346</a:t>
            </a:r>
            <a:r>
              <a:rPr lang="en-SG" sz="1800" dirty="0">
                <a:latin typeface="+mn-lt"/>
              </a:rPr>
              <a:t> sharing actions were observed from the 158 SDKs.</a:t>
            </a:r>
          </a:p>
          <a:p>
            <a:pPr marL="285750" indent="-285750">
              <a:spcAft>
                <a:spcPts val="600"/>
              </a:spcAft>
              <a:buFont typeface="Arial" panose="020B0604020202020204" pitchFamily="34" charset="0"/>
              <a:buChar char="•"/>
            </a:pPr>
            <a:r>
              <a:rPr lang="en-SG" sz="1800" dirty="0">
                <a:latin typeface="+mn-lt"/>
              </a:rPr>
              <a:t>The </a:t>
            </a:r>
            <a:r>
              <a:rPr lang="en-SG" sz="1800" b="1" dirty="0">
                <a:latin typeface="+mn-lt"/>
              </a:rPr>
              <a:t>wireless communication data (C2, 49.7%)</a:t>
            </a:r>
            <a:r>
              <a:rPr lang="en-SG" sz="1800" dirty="0">
                <a:latin typeface="+mn-lt"/>
              </a:rPr>
              <a:t> are the most </a:t>
            </a:r>
            <a:r>
              <a:rPr lang="en-SG" sz="1800" b="1" dirty="0">
                <a:latin typeface="+mn-lt"/>
              </a:rPr>
              <a:t>shared</a:t>
            </a:r>
            <a:r>
              <a:rPr lang="en-SG" sz="1800" dirty="0">
                <a:latin typeface="+mn-lt"/>
              </a:rPr>
              <a:t> privacy data type.</a:t>
            </a:r>
          </a:p>
          <a:p>
            <a:pPr marL="285750" indent="-285750">
              <a:spcAft>
                <a:spcPts val="600"/>
              </a:spcAft>
              <a:buFont typeface="Arial" panose="020B0604020202020204" pitchFamily="34" charset="0"/>
              <a:buChar char="•"/>
            </a:pPr>
            <a:r>
              <a:rPr lang="en-SG" sz="1800" b="1" dirty="0">
                <a:latin typeface="+mn-lt"/>
              </a:rPr>
              <a:t>338 out of 346 (97.7%)</a:t>
            </a:r>
            <a:r>
              <a:rPr lang="en-SG" sz="1800" dirty="0">
                <a:latin typeface="+mn-lt"/>
              </a:rPr>
              <a:t> tainted traces are logically valid traces</a:t>
            </a:r>
            <a:r>
              <a:rPr lang="zh-CN" altLang="en-US" sz="1800" dirty="0">
                <a:latin typeface="+mn-lt"/>
              </a:rPr>
              <a:t> </a:t>
            </a:r>
            <a:r>
              <a:rPr lang="en-US" altLang="zh-CN" sz="1800" dirty="0">
                <a:latin typeface="+mn-lt"/>
              </a:rPr>
              <a:t>(Type</a:t>
            </a:r>
            <a:r>
              <a:rPr lang="zh-CN" altLang="en-US" sz="1800" dirty="0">
                <a:latin typeface="+mn-lt"/>
              </a:rPr>
              <a:t> </a:t>
            </a:r>
            <a:r>
              <a:rPr lang="en-US" altLang="zh-CN" sz="1800" dirty="0">
                <a:latin typeface="+mn-lt"/>
              </a:rPr>
              <a:t>I</a:t>
            </a:r>
            <a:r>
              <a:rPr lang="zh-CN" altLang="en-US" sz="1800" dirty="0">
                <a:latin typeface="+mn-lt"/>
              </a:rPr>
              <a:t> </a:t>
            </a:r>
            <a:r>
              <a:rPr lang="en-US" altLang="zh-CN" sz="1800" dirty="0">
                <a:latin typeface="+mn-lt"/>
              </a:rPr>
              <a:t>issue)</a:t>
            </a:r>
            <a:r>
              <a:rPr lang="en-SG" sz="1800" dirty="0">
                <a:latin typeface="+mn-lt"/>
              </a:rPr>
              <a:t>.</a:t>
            </a:r>
            <a:r>
              <a:rPr lang="zh-CN" altLang="en-US" sz="1800" dirty="0">
                <a:latin typeface="+mn-lt"/>
              </a:rPr>
              <a:t> </a:t>
            </a:r>
            <a:endParaRPr lang="en-SG" sz="1800" dirty="0">
              <a:latin typeface="+mn-lt"/>
            </a:endParaRPr>
          </a:p>
          <a:p>
            <a:pPr>
              <a:spcAft>
                <a:spcPts val="600"/>
              </a:spcAft>
            </a:pPr>
            <a:endParaRPr lang="en-SG" sz="1800" dirty="0">
              <a:latin typeface="+mn-lt"/>
            </a:endParaRPr>
          </a:p>
        </p:txBody>
      </p:sp>
      <p:sp>
        <p:nvSpPr>
          <p:cNvPr id="11" name="TextBox 10">
            <a:extLst>
              <a:ext uri="{FF2B5EF4-FFF2-40B4-BE49-F238E27FC236}">
                <a16:creationId xmlns:a16="http://schemas.microsoft.com/office/drawing/2014/main" id="{032F3892-196E-B43E-D99E-635F3850319F}"/>
              </a:ext>
            </a:extLst>
          </p:cNvPr>
          <p:cNvSpPr txBox="1"/>
          <p:nvPr/>
        </p:nvSpPr>
        <p:spPr>
          <a:xfrm>
            <a:off x="690480" y="1444237"/>
            <a:ext cx="10756232" cy="646331"/>
          </a:xfrm>
          <a:prstGeom prst="rect">
            <a:avLst/>
          </a:prstGeom>
          <a:noFill/>
        </p:spPr>
        <p:txBody>
          <a:bodyPr wrap="square">
            <a:spAutoFit/>
          </a:bodyPr>
          <a:lstStyle/>
          <a:p>
            <a:pPr>
              <a:spcAft>
                <a:spcPts val="600"/>
              </a:spcAft>
            </a:pPr>
            <a:r>
              <a:rPr lang="en-US" sz="1800" dirty="0">
                <a:latin typeface="+mn-lt"/>
              </a:rPr>
              <a:t>Through analyzing the 158 SDKs, we manage to identify 2,318 occurrences of privacy data collection in their implementation.</a:t>
            </a:r>
          </a:p>
        </p:txBody>
      </p:sp>
      <p:pic>
        <p:nvPicPr>
          <p:cNvPr id="12" name="Picture 11">
            <a:extLst>
              <a:ext uri="{FF2B5EF4-FFF2-40B4-BE49-F238E27FC236}">
                <a16:creationId xmlns:a16="http://schemas.microsoft.com/office/drawing/2014/main" id="{A3A368DE-0853-748E-5D47-A3FE69CF9A40}"/>
              </a:ext>
            </a:extLst>
          </p:cNvPr>
          <p:cNvPicPr>
            <a:picLocks noChangeAspect="1"/>
          </p:cNvPicPr>
          <p:nvPr/>
        </p:nvPicPr>
        <p:blipFill>
          <a:blip r:embed="rId3"/>
          <a:stretch>
            <a:fillRect/>
          </a:stretch>
        </p:blipFill>
        <p:spPr>
          <a:xfrm>
            <a:off x="5661850" y="2494553"/>
            <a:ext cx="5983468" cy="3621573"/>
          </a:xfrm>
          <a:prstGeom prst="rect">
            <a:avLst/>
          </a:prstGeom>
        </p:spPr>
      </p:pic>
    </p:spTree>
    <p:extLst>
      <p:ext uri="{BB962C8B-B14F-4D97-AF65-F5344CB8AC3E}">
        <p14:creationId xmlns:p14="http://schemas.microsoft.com/office/powerpoint/2010/main" val="31244342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Evaluation</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39</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RQ3 SDK-Level Privacy Assessment</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646331"/>
          </a:xfrm>
          <a:prstGeom prst="rect">
            <a:avLst/>
          </a:prstGeom>
          <a:noFill/>
        </p:spPr>
        <p:txBody>
          <a:bodyPr wrap="square" rtlCol="0">
            <a:spAutoFit/>
          </a:bodyPr>
          <a:lstStyle/>
          <a:p>
            <a:r>
              <a:rPr lang="en-US" sz="1800" dirty="0">
                <a:latin typeface="+mn-lt"/>
              </a:rPr>
              <a:t>We resort to cross-checking the privacy policy with the caught data collection behaviors of the collected SDKs in their implementation.</a:t>
            </a:r>
            <a:endParaRPr lang="en-SG" sz="1800" dirty="0">
              <a:latin typeface="+mn-lt"/>
            </a:endParaRPr>
          </a:p>
        </p:txBody>
      </p:sp>
      <p:sp>
        <p:nvSpPr>
          <p:cNvPr id="6" name="TextBox 5">
            <a:extLst>
              <a:ext uri="{FF2B5EF4-FFF2-40B4-BE49-F238E27FC236}">
                <a16:creationId xmlns:a16="http://schemas.microsoft.com/office/drawing/2014/main" id="{8D121F73-D7B8-8227-D42F-D3921D4F0CAB}"/>
              </a:ext>
            </a:extLst>
          </p:cNvPr>
          <p:cNvSpPr txBox="1"/>
          <p:nvPr/>
        </p:nvSpPr>
        <p:spPr>
          <a:xfrm>
            <a:off x="805772" y="2267161"/>
            <a:ext cx="4056514" cy="3447098"/>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AU" sz="1800" dirty="0">
                <a:latin typeface="+mn-lt"/>
              </a:rPr>
              <a:t>Excessive collection of users’ privacy (</a:t>
            </a:r>
            <a:r>
              <a:rPr lang="en-AU" sz="1800" b="1" dirty="0">
                <a:latin typeface="+mn-lt"/>
              </a:rPr>
              <a:t>36.6%</a:t>
            </a:r>
            <a:r>
              <a:rPr lang="en-AU" sz="1800" dirty="0">
                <a:latin typeface="+mn-lt"/>
              </a:rPr>
              <a:t>) and over-claiming collected data types in privacy policies (</a:t>
            </a:r>
            <a:r>
              <a:rPr lang="en-AU" sz="1800" b="1" dirty="0">
                <a:latin typeface="+mn-lt"/>
              </a:rPr>
              <a:t>88.1%</a:t>
            </a:r>
            <a:r>
              <a:rPr lang="en-AU" sz="1800" dirty="0">
                <a:latin typeface="+mn-lt"/>
              </a:rPr>
              <a:t>) are prevailing issues.</a:t>
            </a:r>
          </a:p>
          <a:p>
            <a:pPr marL="285750" indent="-285750">
              <a:spcAft>
                <a:spcPts val="1200"/>
              </a:spcAft>
              <a:buFont typeface="Arial" panose="020B0604020202020204" pitchFamily="34" charset="0"/>
              <a:buChar char="•"/>
            </a:pPr>
            <a:r>
              <a:rPr lang="en-AU" sz="1800" b="1" dirty="0">
                <a:latin typeface="+mn-lt"/>
              </a:rPr>
              <a:t>App list, clipboard data</a:t>
            </a:r>
            <a:r>
              <a:rPr lang="en-AU" sz="1800" dirty="0">
                <a:latin typeface="+mn-lt"/>
              </a:rPr>
              <a:t>, and </a:t>
            </a:r>
            <a:r>
              <a:rPr lang="en-AU" sz="1800" b="1" dirty="0">
                <a:latin typeface="+mn-lt"/>
              </a:rPr>
              <a:t>location</a:t>
            </a:r>
            <a:r>
              <a:rPr lang="en-AU" sz="1800" dirty="0">
                <a:latin typeface="+mn-lt"/>
              </a:rPr>
              <a:t> are the top 3 excessively collected data types .</a:t>
            </a:r>
          </a:p>
          <a:p>
            <a:pPr marL="285750" indent="-285750">
              <a:spcAft>
                <a:spcPts val="1200"/>
              </a:spcAft>
              <a:buFont typeface="Arial" panose="020B0604020202020204" pitchFamily="34" charset="0"/>
              <a:buChar char="•"/>
            </a:pPr>
            <a:r>
              <a:rPr lang="en-AU" sz="1800" b="1" dirty="0">
                <a:latin typeface="+mn-lt"/>
              </a:rPr>
              <a:t>IP address</a:t>
            </a:r>
            <a:r>
              <a:rPr lang="en-AU" sz="1800" dirty="0">
                <a:latin typeface="+mn-lt"/>
              </a:rPr>
              <a:t>, </a:t>
            </a:r>
            <a:r>
              <a:rPr lang="en-AU" sz="1800" b="1" dirty="0">
                <a:latin typeface="+mn-lt"/>
              </a:rPr>
              <a:t>IMEI</a:t>
            </a:r>
            <a:r>
              <a:rPr lang="en-AU" sz="1800" dirty="0">
                <a:latin typeface="+mn-lt"/>
              </a:rPr>
              <a:t>, and </a:t>
            </a:r>
            <a:r>
              <a:rPr lang="en-AU" sz="1800" b="1" dirty="0">
                <a:latin typeface="+mn-lt"/>
              </a:rPr>
              <a:t>Google Ad ID </a:t>
            </a:r>
            <a:r>
              <a:rPr lang="en-AU" sz="1800" dirty="0">
                <a:latin typeface="+mn-lt"/>
              </a:rPr>
              <a:t>are the top 3 data types over-claimed by SDKs.</a:t>
            </a:r>
            <a:endParaRPr lang="en-SG" sz="1800" dirty="0">
              <a:latin typeface="+mn-lt"/>
            </a:endParaRPr>
          </a:p>
        </p:txBody>
      </p:sp>
      <p:pic>
        <p:nvPicPr>
          <p:cNvPr id="9" name="Picture 8">
            <a:extLst>
              <a:ext uri="{FF2B5EF4-FFF2-40B4-BE49-F238E27FC236}">
                <a16:creationId xmlns:a16="http://schemas.microsoft.com/office/drawing/2014/main" id="{32B66DFF-AE51-3AC2-3F11-DEBF19BF479B}"/>
              </a:ext>
            </a:extLst>
          </p:cNvPr>
          <p:cNvPicPr>
            <a:picLocks noChangeAspect="1"/>
          </p:cNvPicPr>
          <p:nvPr/>
        </p:nvPicPr>
        <p:blipFill>
          <a:blip r:embed="rId3"/>
          <a:stretch>
            <a:fillRect/>
          </a:stretch>
        </p:blipFill>
        <p:spPr>
          <a:xfrm>
            <a:off x="5065996" y="2429907"/>
            <a:ext cx="6595231" cy="2583498"/>
          </a:xfrm>
          <a:prstGeom prst="rect">
            <a:avLst/>
          </a:prstGeom>
        </p:spPr>
      </p:pic>
    </p:spTree>
    <p:extLst>
      <p:ext uri="{BB962C8B-B14F-4D97-AF65-F5344CB8AC3E}">
        <p14:creationId xmlns:p14="http://schemas.microsoft.com/office/powerpoint/2010/main" val="732102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180014"/>
            <a:ext cx="8076511" cy="842691"/>
          </a:xfrm>
        </p:spPr>
        <p:txBody>
          <a:bodyPr/>
          <a:lstStyle/>
          <a:p>
            <a:pPr algn="l"/>
            <a:r>
              <a:rPr lang="en-US" sz="3200" b="1" dirty="0">
                <a:solidFill>
                  <a:srgbClr val="033F7D"/>
                </a:solidFill>
              </a:rPr>
              <a:t>Post-GDPR Era</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19" y="1694623"/>
            <a:ext cx="5747037" cy="4226948"/>
          </a:xfrm>
        </p:spPr>
        <p:txBody>
          <a:bodyPr>
            <a:normAutofit/>
          </a:bodyPr>
          <a:lstStyle/>
          <a:p>
            <a:pPr>
              <a:lnSpc>
                <a:spcPct val="100000"/>
              </a:lnSpc>
              <a:spcBef>
                <a:spcPts val="0"/>
              </a:spcBef>
              <a:spcAft>
                <a:spcPts val="1200"/>
              </a:spcAft>
            </a:pPr>
            <a:r>
              <a:rPr lang="en-US" altLang="zh-CN" sz="2200" dirty="0">
                <a:solidFill>
                  <a:schemeClr val="tx1"/>
                </a:solidFill>
              </a:rPr>
              <a:t>The protection of personal data has gained a great deal of attention around the world. </a:t>
            </a:r>
          </a:p>
          <a:p>
            <a:pPr>
              <a:lnSpc>
                <a:spcPct val="100000"/>
              </a:lnSpc>
              <a:spcBef>
                <a:spcPts val="0"/>
              </a:spcBef>
              <a:spcAft>
                <a:spcPts val="1200"/>
              </a:spcAft>
            </a:pPr>
            <a:r>
              <a:rPr lang="en-US" sz="2200" dirty="0">
                <a:solidFill>
                  <a:schemeClr val="tx1"/>
                </a:solidFill>
              </a:rPr>
              <a:t>137 out of 194 countries had put in place legislation to secure the protection of data and privacy.</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EU’s General Data Protection Regulation (GDPR) </a:t>
            </a:r>
          </a:p>
          <a:p>
            <a:pPr marL="285750" indent="-285750">
              <a:lnSpc>
                <a:spcPct val="100000"/>
              </a:lnSpc>
              <a:spcBef>
                <a:spcPts val="0"/>
              </a:spcBef>
              <a:spcAft>
                <a:spcPts val="1200"/>
              </a:spcAft>
              <a:buFont typeface="Arial" panose="020B0604020202020204" pitchFamily="34" charset="0"/>
              <a:buChar char="•"/>
            </a:pPr>
            <a:r>
              <a:rPr lang="en-US" sz="1800" dirty="0">
                <a:solidFill>
                  <a:schemeClr val="tx1"/>
                </a:solidFill>
              </a:rPr>
              <a:t>California Consumer Privacy Act (CCPA) </a:t>
            </a:r>
          </a:p>
          <a:p>
            <a:pPr>
              <a:lnSpc>
                <a:spcPct val="100000"/>
              </a:lnSpc>
              <a:spcBef>
                <a:spcPts val="0"/>
              </a:spcBef>
              <a:spcAft>
                <a:spcPts val="1200"/>
              </a:spcAft>
            </a:pPr>
            <a:r>
              <a:rPr lang="en-US" altLang="zh-CN" sz="2200" dirty="0">
                <a:solidFill>
                  <a:schemeClr val="tx1"/>
                </a:solidFill>
              </a:rPr>
              <a:t>Our</a:t>
            </a:r>
            <a:r>
              <a:rPr lang="zh-CN" altLang="en-US" sz="2200" dirty="0">
                <a:solidFill>
                  <a:schemeClr val="tx1"/>
                </a:solidFill>
              </a:rPr>
              <a:t> </a:t>
            </a:r>
            <a:r>
              <a:rPr lang="en-US" altLang="zh-CN" sz="2200" dirty="0">
                <a:solidFill>
                  <a:schemeClr val="tx1"/>
                </a:solidFill>
              </a:rPr>
              <a:t>phones</a:t>
            </a:r>
            <a:r>
              <a:rPr lang="zh-CN" altLang="en-US" sz="2200" dirty="0">
                <a:solidFill>
                  <a:schemeClr val="tx1"/>
                </a:solidFill>
              </a:rPr>
              <a:t> </a:t>
            </a:r>
            <a:r>
              <a:rPr lang="en-US" altLang="zh-CN" sz="2200" dirty="0">
                <a:solidFill>
                  <a:schemeClr val="tx1"/>
                </a:solidFill>
              </a:rPr>
              <a:t>are</a:t>
            </a:r>
            <a:r>
              <a:rPr lang="zh-CN" altLang="en-US" sz="2200" dirty="0">
                <a:solidFill>
                  <a:schemeClr val="tx1"/>
                </a:solidFill>
              </a:rPr>
              <a:t> </a:t>
            </a:r>
            <a:r>
              <a:rPr lang="en-SG" altLang="zh-CN" sz="2200" dirty="0">
                <a:solidFill>
                  <a:schemeClr val="tx1"/>
                </a:solidFill>
              </a:rPr>
              <a:t>the first line of defence against</a:t>
            </a:r>
            <a:r>
              <a:rPr lang="zh-CN" altLang="en-US" sz="2200" dirty="0">
                <a:solidFill>
                  <a:schemeClr val="tx1"/>
                </a:solidFill>
              </a:rPr>
              <a:t> </a:t>
            </a:r>
            <a:r>
              <a:rPr lang="en-US" altLang="zh-CN" sz="2200" dirty="0">
                <a:solidFill>
                  <a:schemeClr val="tx1"/>
                </a:solidFill>
              </a:rPr>
              <a:t>privacy</a:t>
            </a:r>
            <a:r>
              <a:rPr lang="zh-CN" altLang="en-US" sz="2200" dirty="0">
                <a:solidFill>
                  <a:schemeClr val="tx1"/>
                </a:solidFill>
              </a:rPr>
              <a:t> </a:t>
            </a:r>
            <a:r>
              <a:rPr lang="en-US" altLang="zh-CN" sz="2200" dirty="0">
                <a:solidFill>
                  <a:schemeClr val="tx1"/>
                </a:solidFill>
              </a:rPr>
              <a:t>infringement.</a:t>
            </a:r>
            <a:r>
              <a:rPr lang="en-SG" altLang="zh-CN" sz="2200" dirty="0">
                <a:solidFill>
                  <a:schemeClr val="tx1"/>
                </a:solidFill>
              </a:rPr>
              <a:t> </a:t>
            </a:r>
            <a:r>
              <a:rPr lang="zh-CN" altLang="en-US" sz="2200" dirty="0">
                <a:solidFill>
                  <a:schemeClr val="tx1"/>
                </a:solidFill>
              </a:rPr>
              <a:t> </a:t>
            </a:r>
            <a:endParaRPr lang="en-US" sz="2200" dirty="0">
              <a:solidFill>
                <a:schemeClr val="tx1"/>
              </a:solidFill>
            </a:endParaRP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4</a:t>
            </a:fld>
            <a:endParaRPr lang="en-SG"/>
          </a:p>
        </p:txBody>
      </p:sp>
      <p:grpSp>
        <p:nvGrpSpPr>
          <p:cNvPr id="9" name="Group 8">
            <a:extLst>
              <a:ext uri="{FF2B5EF4-FFF2-40B4-BE49-F238E27FC236}">
                <a16:creationId xmlns:a16="http://schemas.microsoft.com/office/drawing/2014/main" id="{1AF2EC3B-9C1C-217C-65B8-D6512FFA4F0F}"/>
              </a:ext>
            </a:extLst>
          </p:cNvPr>
          <p:cNvGrpSpPr/>
          <p:nvPr/>
        </p:nvGrpSpPr>
        <p:grpSpPr>
          <a:xfrm>
            <a:off x="6426926" y="2965270"/>
            <a:ext cx="5441996" cy="2272621"/>
            <a:chOff x="3914658" y="3286125"/>
            <a:chExt cx="7435214" cy="2927015"/>
          </a:xfrm>
        </p:grpSpPr>
        <p:pic>
          <p:nvPicPr>
            <p:cNvPr id="5" name="Picture 4">
              <a:extLst>
                <a:ext uri="{FF2B5EF4-FFF2-40B4-BE49-F238E27FC236}">
                  <a16:creationId xmlns:a16="http://schemas.microsoft.com/office/drawing/2014/main" id="{8EA146C6-EB1E-21DA-6F40-ADFF70ACD99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067175" y="3286125"/>
              <a:ext cx="7282697" cy="2847975"/>
            </a:xfrm>
            <a:prstGeom prst="rect">
              <a:avLst/>
            </a:prstGeom>
          </p:spPr>
        </p:pic>
        <p:pic>
          <p:nvPicPr>
            <p:cNvPr id="7" name="Picture 6">
              <a:extLst>
                <a:ext uri="{FF2B5EF4-FFF2-40B4-BE49-F238E27FC236}">
                  <a16:creationId xmlns:a16="http://schemas.microsoft.com/office/drawing/2014/main" id="{6F8AA4A6-C64A-AA0A-5F01-A933C636110F}"/>
                </a:ext>
              </a:extLst>
            </p:cNvPr>
            <p:cNvPicPr>
              <a:picLocks noChangeAspect="1"/>
            </p:cNvPicPr>
            <p:nvPr/>
          </p:nvPicPr>
          <p:blipFill>
            <a:blip r:embed="rId4"/>
            <a:stretch>
              <a:fillRect/>
            </a:stretch>
          </p:blipFill>
          <p:spPr>
            <a:xfrm>
              <a:off x="3914658" y="5308139"/>
              <a:ext cx="1676634" cy="905001"/>
            </a:xfrm>
            <a:prstGeom prst="rect">
              <a:avLst/>
            </a:prstGeom>
          </p:spPr>
        </p:pic>
      </p:grpSp>
      <p:sp>
        <p:nvSpPr>
          <p:cNvPr id="11" name="TextBox 10">
            <a:extLst>
              <a:ext uri="{FF2B5EF4-FFF2-40B4-BE49-F238E27FC236}">
                <a16:creationId xmlns:a16="http://schemas.microsoft.com/office/drawing/2014/main" id="{5FC8A7AB-71DD-C175-2938-8EF11D9CAFAE}"/>
              </a:ext>
            </a:extLst>
          </p:cNvPr>
          <p:cNvSpPr txBox="1"/>
          <p:nvPr/>
        </p:nvSpPr>
        <p:spPr>
          <a:xfrm>
            <a:off x="7255998" y="5306014"/>
            <a:ext cx="4868305" cy="261610"/>
          </a:xfrm>
          <a:prstGeom prst="rect">
            <a:avLst/>
          </a:prstGeom>
          <a:noFill/>
        </p:spPr>
        <p:txBody>
          <a:bodyPr wrap="square" rtlCol="0">
            <a:spAutoFit/>
          </a:bodyPr>
          <a:lstStyle/>
          <a:p>
            <a:pPr algn="ctr"/>
            <a:r>
              <a:rPr lang="en-US" sz="1100" i="1" dirty="0">
                <a:solidFill>
                  <a:schemeClr val="tx1">
                    <a:lumMod val="50000"/>
                    <a:lumOff val="50000"/>
                  </a:schemeClr>
                </a:solidFill>
              </a:rPr>
              <a:t>Data Protection and Privacy Legislation Worldwide</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(as</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of</a:t>
            </a:r>
            <a:r>
              <a:rPr lang="zh-CN" altLang="en-US" sz="1100" i="1" dirty="0">
                <a:solidFill>
                  <a:schemeClr val="tx1">
                    <a:lumMod val="50000"/>
                    <a:lumOff val="50000"/>
                  </a:schemeClr>
                </a:solidFill>
              </a:rPr>
              <a:t> </a:t>
            </a:r>
            <a:r>
              <a:rPr lang="en-US" altLang="zh-CN" sz="1100" i="1" dirty="0">
                <a:solidFill>
                  <a:schemeClr val="tx1">
                    <a:lumMod val="50000"/>
                    <a:lumOff val="50000"/>
                  </a:schemeClr>
                </a:solidFill>
              </a:rPr>
              <a:t>2022)</a:t>
            </a:r>
            <a:endParaRPr lang="en-SG" sz="1100" i="1" dirty="0">
              <a:solidFill>
                <a:schemeClr val="tx1">
                  <a:lumMod val="50000"/>
                  <a:lumOff val="50000"/>
                </a:schemeClr>
              </a:solidFill>
            </a:endParaRPr>
          </a:p>
        </p:txBody>
      </p:sp>
      <p:pic>
        <p:nvPicPr>
          <p:cNvPr id="3074" name="Picture 2" descr="CCPA vs GDPR. What's the Difference? [With Infographic] - CookieYes">
            <a:extLst>
              <a:ext uri="{FF2B5EF4-FFF2-40B4-BE49-F238E27FC236}">
                <a16:creationId xmlns:a16="http://schemas.microsoft.com/office/drawing/2014/main" id="{C7F89559-6285-A291-CCC4-0BCE10C1964A}"/>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74000" y1="52157" x2="75786" y2="42132"/>
                        <a14:foregroundMark x1="75786" y1="42132" x2="67643" y2="37310"/>
                        <a14:foregroundMark x1="67643" y1="37310" x2="67429" y2="26777"/>
                        <a14:foregroundMark x1="67429" y1="26777" x2="60786" y2="25127"/>
                        <a14:foregroundMark x1="60786" y1="25127" x2="58643" y2="34137"/>
                        <a14:foregroundMark x1="58643" y1="34137" x2="57571" y2="54188"/>
                        <a14:foregroundMark x1="57571" y1="54188" x2="57071" y2="37183"/>
                        <a14:foregroundMark x1="57071" y1="37183" x2="58286" y2="52284"/>
                        <a14:foregroundMark x1="58286" y1="52284" x2="67214" y2="55584"/>
                        <a14:foregroundMark x1="67214" y1="55584" x2="71000" y2="54315"/>
                        <a14:foregroundMark x1="60357" y1="35406" x2="61429" y2="51396"/>
                        <a14:foregroundMark x1="55000" y1="30330" x2="59929" y2="23223"/>
                        <a14:foregroundMark x1="56929" y1="57741" x2="53571" y2="49112"/>
                        <a14:foregroundMark x1="53571" y1="49112" x2="54286" y2="21066"/>
                        <a14:foregroundMark x1="54286" y1="21066" x2="60143" y2="19924"/>
                        <a14:foregroundMark x1="60143" y1="19924" x2="68643" y2="20558"/>
                      </a14:backgroundRemoval>
                    </a14:imgEffect>
                  </a14:imgLayer>
                </a14:imgProps>
              </a:ext>
              <a:ext uri="{28A0092B-C50C-407E-A947-70E740481C1C}">
                <a14:useLocalDpi xmlns:a14="http://schemas.microsoft.com/office/drawing/2010/main" val="0"/>
              </a:ext>
            </a:extLst>
          </a:blip>
          <a:srcRect l="17696" r="17748"/>
          <a:stretch/>
        </p:blipFill>
        <p:spPr bwMode="auto">
          <a:xfrm>
            <a:off x="8868031" y="558208"/>
            <a:ext cx="2834640" cy="2471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999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6F2E57C-1DB6-100D-438A-6A4DA03A654E}"/>
              </a:ext>
            </a:extLst>
          </p:cNvPr>
          <p:cNvSpPr/>
          <p:nvPr/>
        </p:nvSpPr>
        <p:spPr>
          <a:xfrm rot="10800000">
            <a:off x="-1" y="5890929"/>
            <a:ext cx="12191999" cy="3651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System Settings Injection Issues </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40</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Findings and Impact Analysis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377246"/>
            <a:ext cx="10463348" cy="1631216"/>
          </a:xfrm>
          <a:prstGeom prst="rect">
            <a:avLst/>
          </a:prstGeom>
          <a:noFill/>
        </p:spPr>
        <p:txBody>
          <a:bodyPr wrap="square" rtlCol="0">
            <a:spAutoFit/>
          </a:bodyPr>
          <a:lstStyle/>
          <a:p>
            <a:pPr>
              <a:spcAft>
                <a:spcPts val="600"/>
              </a:spcAft>
            </a:pPr>
            <a:r>
              <a:rPr lang="en-US" sz="1800" dirty="0">
                <a:latin typeface="+mn-lt"/>
              </a:rPr>
              <a:t>System settings injection issues can be exploited by malicious SDKs when it is embedded in a pre-installed app or system app.</a:t>
            </a:r>
          </a:p>
          <a:p>
            <a:pPr>
              <a:spcAft>
                <a:spcPts val="600"/>
              </a:spcAft>
            </a:pPr>
            <a:r>
              <a:rPr lang="en-US" sz="1800" dirty="0">
                <a:latin typeface="+mn-lt"/>
              </a:rPr>
              <a:t>Successful exploitation can bypass the privacy mechanism of Android OS and share a UUI in the public space.</a:t>
            </a:r>
            <a:endParaRPr lang="en-US" altLang="zh-CN" sz="1800" dirty="0">
              <a:latin typeface="+mn-lt"/>
            </a:endParaRPr>
          </a:p>
          <a:p>
            <a:pPr>
              <a:spcAft>
                <a:spcPts val="600"/>
              </a:spcAft>
            </a:pPr>
            <a:r>
              <a:rPr lang="en-US" altLang="zh-CN" sz="1800" dirty="0">
                <a:latin typeface="+mn-lt"/>
              </a:rPr>
              <a:t>Our reserve engineering identifies </a:t>
            </a:r>
            <a:r>
              <a:rPr lang="en-US" sz="1800" dirty="0">
                <a:latin typeface="+mn-lt"/>
              </a:rPr>
              <a:t>4 exploits of system setting injection issues from 2 SDKs. </a:t>
            </a:r>
          </a:p>
        </p:txBody>
      </p:sp>
      <p:graphicFrame>
        <p:nvGraphicFramePr>
          <p:cNvPr id="6" name="Table 7">
            <a:extLst>
              <a:ext uri="{FF2B5EF4-FFF2-40B4-BE49-F238E27FC236}">
                <a16:creationId xmlns:a16="http://schemas.microsoft.com/office/drawing/2014/main" id="{895E1820-66A2-1147-5E58-133B98F77DDE}"/>
              </a:ext>
            </a:extLst>
          </p:cNvPr>
          <p:cNvGraphicFramePr>
            <a:graphicFrameLocks noGrp="1"/>
          </p:cNvGraphicFramePr>
          <p:nvPr>
            <p:extLst>
              <p:ext uri="{D42A27DB-BD31-4B8C-83A1-F6EECF244321}">
                <p14:modId xmlns:p14="http://schemas.microsoft.com/office/powerpoint/2010/main" val="2167899349"/>
              </p:ext>
            </p:extLst>
          </p:nvPr>
        </p:nvGraphicFramePr>
        <p:xfrm>
          <a:off x="763024" y="3384781"/>
          <a:ext cx="9196916" cy="1854200"/>
        </p:xfrm>
        <a:graphic>
          <a:graphicData uri="http://schemas.openxmlformats.org/drawingml/2006/table">
            <a:tbl>
              <a:tblPr firstRow="1" bandRow="1">
                <a:tableStyleId>{073A0DAA-6AF3-43AB-8588-CEC1D06C72B9}</a:tableStyleId>
              </a:tblPr>
              <a:tblGrid>
                <a:gridCol w="1372265">
                  <a:extLst>
                    <a:ext uri="{9D8B030D-6E8A-4147-A177-3AD203B41FA5}">
                      <a16:colId xmlns:a16="http://schemas.microsoft.com/office/drawing/2014/main" val="3103044272"/>
                    </a:ext>
                  </a:extLst>
                </a:gridCol>
                <a:gridCol w="2286000">
                  <a:extLst>
                    <a:ext uri="{9D8B030D-6E8A-4147-A177-3AD203B41FA5}">
                      <a16:colId xmlns:a16="http://schemas.microsoft.com/office/drawing/2014/main" val="126688450"/>
                    </a:ext>
                  </a:extLst>
                </a:gridCol>
                <a:gridCol w="5538651">
                  <a:extLst>
                    <a:ext uri="{9D8B030D-6E8A-4147-A177-3AD203B41FA5}">
                      <a16:colId xmlns:a16="http://schemas.microsoft.com/office/drawing/2014/main" val="38982968"/>
                    </a:ext>
                  </a:extLst>
                </a:gridCol>
              </a:tblGrid>
              <a:tr h="370840">
                <a:tc>
                  <a:txBody>
                    <a:bodyPr/>
                    <a:lstStyle/>
                    <a:p>
                      <a:r>
                        <a:rPr lang="en-US" dirty="0"/>
                        <a:t>SDK Name</a:t>
                      </a:r>
                      <a:endParaRPr lang="en-SG" dirty="0"/>
                    </a:p>
                  </a:txBody>
                  <a:tcPr/>
                </a:tc>
                <a:tc>
                  <a:txBody>
                    <a:bodyPr/>
                    <a:lstStyle/>
                    <a:p>
                      <a:r>
                        <a:rPr lang="en-US" dirty="0"/>
                        <a:t>Entry Name</a:t>
                      </a:r>
                      <a:endParaRPr lang="en-SG" dirty="0"/>
                    </a:p>
                  </a:txBody>
                  <a:tcPr/>
                </a:tc>
                <a:tc>
                  <a:txBody>
                    <a:bodyPr/>
                    <a:lstStyle/>
                    <a:p>
                      <a:r>
                        <a:rPr lang="en-US" dirty="0"/>
                        <a:t>Description of the value</a:t>
                      </a:r>
                      <a:endParaRPr lang="en-SG" dirty="0"/>
                    </a:p>
                  </a:txBody>
                  <a:tcPr/>
                </a:tc>
                <a:extLst>
                  <a:ext uri="{0D108BD9-81ED-4DB2-BD59-A6C34878D82A}">
                    <a16:rowId xmlns:a16="http://schemas.microsoft.com/office/drawing/2014/main" val="3287066488"/>
                  </a:ext>
                </a:extLst>
              </a:tr>
              <a:tr h="370840">
                <a:tc rowSpan="2">
                  <a:txBody>
                    <a:bodyPr/>
                    <a:lstStyle/>
                    <a:p>
                      <a:r>
                        <a:rPr lang="en-US" b="1" dirty="0" err="1"/>
                        <a:t>Alicloud</a:t>
                      </a:r>
                      <a:r>
                        <a:rPr lang="en-US" b="1" dirty="0"/>
                        <a:t> Push</a:t>
                      </a:r>
                      <a:endParaRPr lang="en-SG" b="1" dirty="0"/>
                    </a:p>
                  </a:txBody>
                  <a:tcPr/>
                </a:tc>
                <a:tc>
                  <a:txBody>
                    <a:bodyPr/>
                    <a:lstStyle/>
                    <a:p>
                      <a:r>
                        <a:rPr lang="en-SG" sz="1351" b="0" u="none" strike="noStrike" kern="1200" baseline="0" dirty="0" err="1">
                          <a:solidFill>
                            <a:schemeClr val="dk1"/>
                          </a:solidFill>
                        </a:rPr>
                        <a:t>dxCRMxhQkdGePGnp</a:t>
                      </a:r>
                      <a:endParaRPr lang="en-SG" dirty="0">
                        <a:latin typeface="Consolas" panose="020B0609020204030204" pitchFamily="49" charset="0"/>
                      </a:endParaRPr>
                    </a:p>
                  </a:txBody>
                  <a:tcPr/>
                </a:tc>
                <a:tc>
                  <a:txBody>
                    <a:bodyPr/>
                    <a:lstStyle/>
                    <a:p>
                      <a:r>
                        <a:rPr lang="en-SG" sz="1351" b="0" u="none" strike="noStrike" kern="1200" baseline="0" dirty="0">
                          <a:solidFill>
                            <a:schemeClr val="dk1"/>
                          </a:solidFill>
                        </a:rPr>
                        <a:t>IMEI/MEID, serial, or Android ID, AES encrypted, base64 encoded</a:t>
                      </a:r>
                      <a:endParaRPr lang="en-SG" dirty="0"/>
                    </a:p>
                  </a:txBody>
                  <a:tcPr/>
                </a:tc>
                <a:extLst>
                  <a:ext uri="{0D108BD9-81ED-4DB2-BD59-A6C34878D82A}">
                    <a16:rowId xmlns:a16="http://schemas.microsoft.com/office/drawing/2014/main" val="4040469920"/>
                  </a:ext>
                </a:extLst>
              </a:tr>
              <a:tr h="370840">
                <a:tc vMerge="1">
                  <a:txBody>
                    <a:bodyPr/>
                    <a:lstStyle/>
                    <a:p>
                      <a:endParaRPr lang="en-SG" dirty="0"/>
                    </a:p>
                  </a:txBody>
                  <a:tcPr/>
                </a:tc>
                <a:tc>
                  <a:txBody>
                    <a:bodyPr/>
                    <a:lstStyle/>
                    <a:p>
                      <a:r>
                        <a:rPr lang="en-SG" sz="1351" b="0" u="none" strike="noStrike" kern="1200" baseline="0" dirty="0" err="1">
                          <a:solidFill>
                            <a:schemeClr val="dk1"/>
                          </a:solidFill>
                        </a:rPr>
                        <a:t>mqBRboGZkQPcAkyk</a:t>
                      </a:r>
                      <a:endParaRPr lang="en-SG" dirty="0">
                        <a:latin typeface="Consolas" panose="020B0609020204030204" pitchFamily="49" charset="0"/>
                      </a:endParaRPr>
                    </a:p>
                  </a:txBody>
                  <a:tcPr/>
                </a:tc>
                <a:tc>
                  <a:txBody>
                    <a:bodyPr/>
                    <a:lstStyle/>
                    <a:p>
                      <a:r>
                        <a:rPr lang="en-SG" sz="1351" b="0" u="none" strike="noStrike" kern="1200" baseline="0" dirty="0">
                          <a:solidFill>
                            <a:schemeClr val="dk1"/>
                          </a:solidFill>
                        </a:rPr>
                        <a:t>IMEI/MEID, serial, or Android ID, AES encrypted, base64 encoded</a:t>
                      </a:r>
                      <a:endParaRPr lang="en-SG" dirty="0"/>
                    </a:p>
                  </a:txBody>
                  <a:tcPr/>
                </a:tc>
                <a:extLst>
                  <a:ext uri="{0D108BD9-81ED-4DB2-BD59-A6C34878D82A}">
                    <a16:rowId xmlns:a16="http://schemas.microsoft.com/office/drawing/2014/main" val="3090999554"/>
                  </a:ext>
                </a:extLst>
              </a:tr>
              <a:tr h="370840">
                <a:tc rowSpan="2">
                  <a:txBody>
                    <a:bodyPr/>
                    <a:lstStyle/>
                    <a:p>
                      <a:r>
                        <a:rPr lang="en-US" b="1" dirty="0"/>
                        <a:t>Baidu LBS</a:t>
                      </a:r>
                      <a:endParaRPr lang="en-SG" b="1" dirty="0"/>
                    </a:p>
                  </a:txBody>
                  <a:tcPr/>
                </a:tc>
                <a:tc>
                  <a:txBody>
                    <a:bodyPr/>
                    <a:lstStyle/>
                    <a:p>
                      <a:r>
                        <a:rPr lang="en-SG" sz="1351" b="0" u="none" strike="noStrike" kern="1200" baseline="0" dirty="0">
                          <a:solidFill>
                            <a:schemeClr val="dk1"/>
                          </a:solidFill>
                        </a:rPr>
                        <a:t>com.baidu.deviceid.v2</a:t>
                      </a:r>
                      <a:endParaRPr lang="en-SG" dirty="0">
                        <a:latin typeface="Consolas" panose="020B0609020204030204" pitchFamily="49" charset="0"/>
                      </a:endParaRPr>
                    </a:p>
                  </a:txBody>
                  <a:tcPr/>
                </a:tc>
                <a:tc>
                  <a:txBody>
                    <a:bodyPr/>
                    <a:lstStyle/>
                    <a:p>
                      <a:r>
                        <a:rPr lang="en-US" sz="1351" b="0" u="none" strike="noStrike" kern="1200" baseline="0" dirty="0">
                          <a:solidFill>
                            <a:schemeClr val="dk1"/>
                          </a:solidFill>
                        </a:rPr>
                        <a:t>App’s package name and Android ID, MD5 encrypted</a:t>
                      </a:r>
                      <a:endParaRPr lang="en-SG" dirty="0"/>
                    </a:p>
                  </a:txBody>
                  <a:tcPr/>
                </a:tc>
                <a:extLst>
                  <a:ext uri="{0D108BD9-81ED-4DB2-BD59-A6C34878D82A}">
                    <a16:rowId xmlns:a16="http://schemas.microsoft.com/office/drawing/2014/main" val="2401230493"/>
                  </a:ext>
                </a:extLst>
              </a:tr>
              <a:tr h="370840">
                <a:tc vMerge="1">
                  <a:txBody>
                    <a:bodyPr/>
                    <a:lstStyle/>
                    <a:p>
                      <a:endParaRPr lang="en-SG" dirty="0"/>
                    </a:p>
                  </a:txBody>
                  <a:tcPr/>
                </a:tc>
                <a:tc>
                  <a:txBody>
                    <a:bodyPr/>
                    <a:lstStyle/>
                    <a:p>
                      <a:r>
                        <a:rPr lang="en-SG" sz="1351" b="0" u="none" strike="noStrike" kern="1200" baseline="0" dirty="0" err="1">
                          <a:solidFill>
                            <a:schemeClr val="dk1"/>
                          </a:solidFill>
                        </a:rPr>
                        <a:t>com.baidu.uuid</a:t>
                      </a:r>
                      <a:endParaRPr lang="en-SG" dirty="0">
                        <a:latin typeface="Consolas" panose="020B0609020204030204" pitchFamily="49" charset="0"/>
                      </a:endParaRPr>
                    </a:p>
                  </a:txBody>
                  <a:tcPr/>
                </a:tc>
                <a:tc>
                  <a:txBody>
                    <a:bodyPr/>
                    <a:lstStyle/>
                    <a:p>
                      <a:r>
                        <a:rPr lang="en-US" sz="1351" b="0" u="none" strike="noStrike" kern="1200" baseline="0" dirty="0">
                          <a:solidFill>
                            <a:schemeClr val="dk1"/>
                          </a:solidFill>
                        </a:rPr>
                        <a:t>App’s package name and serial or a random UUID, MD5 encrypted</a:t>
                      </a:r>
                      <a:endParaRPr lang="en-SG" dirty="0"/>
                    </a:p>
                  </a:txBody>
                  <a:tcPr/>
                </a:tc>
                <a:extLst>
                  <a:ext uri="{0D108BD9-81ED-4DB2-BD59-A6C34878D82A}">
                    <a16:rowId xmlns:a16="http://schemas.microsoft.com/office/drawing/2014/main" val="2879525627"/>
                  </a:ext>
                </a:extLst>
              </a:tr>
            </a:tbl>
          </a:graphicData>
        </a:graphic>
      </p:graphicFrame>
      <p:sp>
        <p:nvSpPr>
          <p:cNvPr id="7" name="TextBox 6">
            <a:extLst>
              <a:ext uri="{FF2B5EF4-FFF2-40B4-BE49-F238E27FC236}">
                <a16:creationId xmlns:a16="http://schemas.microsoft.com/office/drawing/2014/main" id="{1FFD390C-9A9C-50C3-B2B7-63C08D2E010B}"/>
              </a:ext>
            </a:extLst>
          </p:cNvPr>
          <p:cNvSpPr txBox="1"/>
          <p:nvPr/>
        </p:nvSpPr>
        <p:spPr>
          <a:xfrm>
            <a:off x="651671" y="5518403"/>
            <a:ext cx="10935725" cy="646331"/>
          </a:xfrm>
          <a:prstGeom prst="rect">
            <a:avLst/>
          </a:prstGeom>
          <a:noFill/>
        </p:spPr>
        <p:txBody>
          <a:bodyPr wrap="square" rtlCol="0">
            <a:spAutoFit/>
          </a:bodyPr>
          <a:lstStyle/>
          <a:p>
            <a:pPr>
              <a:spcAft>
                <a:spcPts val="600"/>
              </a:spcAft>
            </a:pPr>
            <a:r>
              <a:rPr lang="en-US" altLang="zh-CN" sz="1800" dirty="0">
                <a:latin typeface="+mn-lt"/>
              </a:rPr>
              <a:t>The caught 2 SDKs have been found embedded in pre-install apps of devices from 9 OEM manufacturers, reserving over 94% Android smartphone market share in China.</a:t>
            </a:r>
            <a:endParaRPr lang="en-US" sz="1800" dirty="0">
              <a:latin typeface="+mn-lt"/>
            </a:endParaRPr>
          </a:p>
        </p:txBody>
      </p:sp>
    </p:spTree>
    <p:extLst>
      <p:ext uri="{BB962C8B-B14F-4D97-AF65-F5344CB8AC3E}">
        <p14:creationId xmlns:p14="http://schemas.microsoft.com/office/powerpoint/2010/main" val="1257660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51672" y="309178"/>
            <a:ext cx="8771693" cy="500270"/>
          </a:xfrm>
        </p:spPr>
        <p:txBody>
          <a:bodyPr/>
          <a:lstStyle/>
          <a:p>
            <a:r>
              <a:rPr lang="en-US" dirty="0">
                <a:solidFill>
                  <a:srgbClr val="033F7D"/>
                </a:solidFill>
              </a:rPr>
              <a:t>Privacy Compliance Re-Inspection</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41</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241822"/>
            <a:ext cx="10463348" cy="923330"/>
          </a:xfrm>
          <a:prstGeom prst="rect">
            <a:avLst/>
          </a:prstGeom>
          <a:noFill/>
        </p:spPr>
        <p:txBody>
          <a:bodyPr wrap="square" rtlCol="0">
            <a:spAutoFit/>
          </a:bodyPr>
          <a:lstStyle/>
          <a:p>
            <a:r>
              <a:rPr lang="en-US" sz="1800" dirty="0">
                <a:latin typeface="+mn-lt"/>
              </a:rPr>
              <a:t>Based on our large-scale analysis of the 158 SDKs collected in October 2022, we re-visit the two sources (Google SDK Index and CAICT) and collect the same group of SDKs in their latest release version as of October 2023. </a:t>
            </a:r>
            <a:endParaRPr lang="en-SG" sz="1800" dirty="0">
              <a:latin typeface="+mn-lt"/>
            </a:endParaRPr>
          </a:p>
        </p:txBody>
      </p:sp>
      <p:grpSp>
        <p:nvGrpSpPr>
          <p:cNvPr id="4" name="Group 3">
            <a:extLst>
              <a:ext uri="{FF2B5EF4-FFF2-40B4-BE49-F238E27FC236}">
                <a16:creationId xmlns:a16="http://schemas.microsoft.com/office/drawing/2014/main" id="{4B561AA0-A70E-3C22-D65D-F020FC451245}"/>
              </a:ext>
            </a:extLst>
          </p:cNvPr>
          <p:cNvGrpSpPr/>
          <p:nvPr/>
        </p:nvGrpSpPr>
        <p:grpSpPr>
          <a:xfrm>
            <a:off x="1989221" y="5933562"/>
            <a:ext cx="10202779" cy="365125"/>
            <a:chOff x="3084065" y="5852158"/>
            <a:chExt cx="7650165" cy="594362"/>
          </a:xfrm>
        </p:grpSpPr>
        <p:sp>
          <p:nvSpPr>
            <p:cNvPr id="6" name="Rectangle 5">
              <a:extLst>
                <a:ext uri="{FF2B5EF4-FFF2-40B4-BE49-F238E27FC236}">
                  <a16:creationId xmlns:a16="http://schemas.microsoft.com/office/drawing/2014/main" id="{F6E9CC59-08F2-71D1-35D7-D3BFBEC3258D}"/>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F5B665-C114-C919-BAAD-EED48AB125B9}"/>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D98FC7BB-8DFE-7903-B5B3-E8DC6889B408}"/>
              </a:ext>
            </a:extLst>
          </p:cNvPr>
          <p:cNvSpPr txBox="1"/>
          <p:nvPr/>
        </p:nvSpPr>
        <p:spPr>
          <a:xfrm>
            <a:off x="930392" y="2384298"/>
            <a:ext cx="5160551" cy="218521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AU" sz="1800" b="1" dirty="0">
                <a:latin typeface="+mn-lt"/>
              </a:rPr>
              <a:t>35 fewer traces </a:t>
            </a:r>
            <a:r>
              <a:rPr lang="en-AU" sz="1800" dirty="0">
                <a:latin typeface="+mn-lt"/>
              </a:rPr>
              <a:t>that attempt to collect and share </a:t>
            </a:r>
            <a:r>
              <a:rPr lang="en-US" altLang="zh-CN" sz="1800" dirty="0">
                <a:latin typeface="+mn-lt"/>
              </a:rPr>
              <a:t>privacy</a:t>
            </a:r>
            <a:r>
              <a:rPr lang="zh-CN" altLang="en-US" sz="1800" dirty="0">
                <a:latin typeface="+mn-lt"/>
              </a:rPr>
              <a:t> </a:t>
            </a:r>
            <a:r>
              <a:rPr lang="en-US" altLang="zh-CN" sz="1800" dirty="0">
                <a:latin typeface="+mn-lt"/>
              </a:rPr>
              <a:t>data</a:t>
            </a:r>
            <a:r>
              <a:rPr lang="en-AU" sz="1800" dirty="0">
                <a:latin typeface="+mn-lt"/>
              </a:rPr>
              <a:t>.</a:t>
            </a:r>
          </a:p>
          <a:p>
            <a:pPr marL="285750" indent="-285750">
              <a:spcAft>
                <a:spcPts val="600"/>
              </a:spcAft>
              <a:buFont typeface="Arial" panose="020B0604020202020204" pitchFamily="34" charset="0"/>
              <a:buChar char="•"/>
            </a:pPr>
            <a:r>
              <a:rPr lang="en-US" altLang="zh-CN" sz="1800" dirty="0">
                <a:latin typeface="+mn-lt"/>
              </a:rPr>
              <a:t>A</a:t>
            </a:r>
            <a:r>
              <a:rPr lang="zh-CN" altLang="en-US" sz="1800" dirty="0">
                <a:latin typeface="+mn-lt"/>
              </a:rPr>
              <a:t> </a:t>
            </a:r>
            <a:r>
              <a:rPr lang="en-US" altLang="zh-CN" sz="1800" dirty="0">
                <a:latin typeface="+mn-lt"/>
              </a:rPr>
              <a:t>drift</a:t>
            </a:r>
            <a:r>
              <a:rPr lang="zh-CN" altLang="en-US" sz="1800" dirty="0">
                <a:latin typeface="+mn-lt"/>
              </a:rPr>
              <a:t> </a:t>
            </a:r>
            <a:r>
              <a:rPr lang="en-US" altLang="zh-CN" sz="1800" dirty="0">
                <a:latin typeface="+mn-lt"/>
              </a:rPr>
              <a:t>of</a:t>
            </a:r>
            <a:r>
              <a:rPr lang="zh-CN" altLang="en-US" sz="1800" dirty="0">
                <a:latin typeface="+mn-lt"/>
              </a:rPr>
              <a:t> </a:t>
            </a:r>
            <a:r>
              <a:rPr lang="en-US" altLang="zh-CN" sz="1800" dirty="0">
                <a:latin typeface="+mn-lt"/>
              </a:rPr>
              <a:t>data</a:t>
            </a:r>
            <a:r>
              <a:rPr lang="zh-CN" altLang="en-US" sz="1800" dirty="0">
                <a:latin typeface="+mn-lt"/>
              </a:rPr>
              <a:t> </a:t>
            </a:r>
            <a:r>
              <a:rPr lang="en-US" altLang="zh-CN" sz="1800" dirty="0">
                <a:latin typeface="+mn-lt"/>
              </a:rPr>
              <a:t>collection</a:t>
            </a:r>
            <a:r>
              <a:rPr lang="zh-CN" altLang="en-US" sz="1800" dirty="0">
                <a:latin typeface="+mn-lt"/>
              </a:rPr>
              <a:t> </a:t>
            </a:r>
            <a:r>
              <a:rPr lang="en-US" altLang="zh-CN" sz="1800" dirty="0">
                <a:latin typeface="+mn-lt"/>
              </a:rPr>
              <a:t>pattern</a:t>
            </a:r>
            <a:r>
              <a:rPr lang="zh-CN" altLang="en-US" sz="1800" dirty="0">
                <a:latin typeface="+mn-lt"/>
              </a:rPr>
              <a:t> </a:t>
            </a:r>
            <a:r>
              <a:rPr lang="en-US" altLang="zh-CN" sz="1800" dirty="0">
                <a:latin typeface="+mn-lt"/>
              </a:rPr>
              <a:t>in</a:t>
            </a:r>
            <a:r>
              <a:rPr lang="zh-CN" altLang="en-US" sz="1800" dirty="0">
                <a:latin typeface="+mn-lt"/>
              </a:rPr>
              <a:t> </a:t>
            </a:r>
            <a:r>
              <a:rPr lang="en-US" altLang="zh-CN" sz="1800" dirty="0">
                <a:latin typeface="+mn-lt"/>
              </a:rPr>
              <a:t>data</a:t>
            </a:r>
            <a:r>
              <a:rPr lang="zh-CN" altLang="en-US" sz="1800" dirty="0">
                <a:latin typeface="+mn-lt"/>
              </a:rPr>
              <a:t> </a:t>
            </a:r>
            <a:r>
              <a:rPr lang="en-US" altLang="zh-CN" sz="1800" dirty="0">
                <a:latin typeface="+mn-lt"/>
              </a:rPr>
              <a:t>categories.</a:t>
            </a:r>
            <a:endParaRPr lang="en-AU" sz="1800" dirty="0">
              <a:latin typeface="+mn-lt"/>
            </a:endParaRPr>
          </a:p>
          <a:p>
            <a:pPr marL="285750" indent="-285750">
              <a:spcAft>
                <a:spcPts val="600"/>
              </a:spcAft>
              <a:buFont typeface="Arial" panose="020B0604020202020204" pitchFamily="34" charset="0"/>
              <a:buChar char="•"/>
            </a:pPr>
            <a:r>
              <a:rPr lang="en-US" altLang="zh-CN" sz="1800" dirty="0">
                <a:latin typeface="+mn-lt"/>
              </a:rPr>
              <a:t>O</a:t>
            </a:r>
            <a:r>
              <a:rPr lang="en-AU" sz="1800" dirty="0" err="1">
                <a:latin typeface="+mn-lt"/>
              </a:rPr>
              <a:t>ur</a:t>
            </a:r>
            <a:r>
              <a:rPr lang="en-AU" sz="1800" dirty="0">
                <a:latin typeface="+mn-lt"/>
              </a:rPr>
              <a:t> concern about excessive privacy collection has not eased amidst the evolution of </a:t>
            </a:r>
            <a:r>
              <a:rPr lang="en-US" altLang="zh-CN" sz="1800" dirty="0">
                <a:latin typeface="+mn-lt"/>
              </a:rPr>
              <a:t>SDKs.</a:t>
            </a:r>
            <a:endParaRPr lang="en-SG" sz="1800" dirty="0">
              <a:latin typeface="+mn-lt"/>
            </a:endParaRPr>
          </a:p>
        </p:txBody>
      </p:sp>
      <p:pic>
        <p:nvPicPr>
          <p:cNvPr id="11" name="Picture 10">
            <a:extLst>
              <a:ext uri="{FF2B5EF4-FFF2-40B4-BE49-F238E27FC236}">
                <a16:creationId xmlns:a16="http://schemas.microsoft.com/office/drawing/2014/main" id="{0863E84F-C041-3D39-B7D6-4FCEA1128D31}"/>
              </a:ext>
            </a:extLst>
          </p:cNvPr>
          <p:cNvPicPr>
            <a:picLocks noChangeAspect="1"/>
          </p:cNvPicPr>
          <p:nvPr/>
        </p:nvPicPr>
        <p:blipFill>
          <a:blip r:embed="rId3"/>
          <a:stretch>
            <a:fillRect/>
          </a:stretch>
        </p:blipFill>
        <p:spPr>
          <a:xfrm>
            <a:off x="6101057" y="2064824"/>
            <a:ext cx="5776854" cy="4051300"/>
          </a:xfrm>
          <a:prstGeom prst="rect">
            <a:avLst/>
          </a:prstGeom>
        </p:spPr>
      </p:pic>
    </p:spTree>
    <p:extLst>
      <p:ext uri="{BB962C8B-B14F-4D97-AF65-F5344CB8AC3E}">
        <p14:creationId xmlns:p14="http://schemas.microsoft.com/office/powerpoint/2010/main" val="14187877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altLang="zh-CN" dirty="0">
                <a:solidFill>
                  <a:srgbClr val="033F7D"/>
                </a:solidFill>
              </a:rPr>
              <a:t>Contributions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42</a:t>
            </a:fld>
            <a:endParaRPr lang="en-US" altLang="en-US"/>
          </a:p>
        </p:txBody>
      </p:sp>
      <p:sp>
        <p:nvSpPr>
          <p:cNvPr id="8" name="Text Placeholder 2">
            <a:extLst>
              <a:ext uri="{FF2B5EF4-FFF2-40B4-BE49-F238E27FC236}">
                <a16:creationId xmlns:a16="http://schemas.microsoft.com/office/drawing/2014/main" id="{42DA22D0-FB9B-02B2-AEBE-6C0A164250DE}"/>
              </a:ext>
            </a:extLst>
          </p:cNvPr>
          <p:cNvSpPr txBox="1">
            <a:spLocks/>
          </p:cNvSpPr>
          <p:nvPr/>
        </p:nvSpPr>
        <p:spPr>
          <a:xfrm>
            <a:off x="1097280" y="1566807"/>
            <a:ext cx="10181747" cy="3724386"/>
          </a:xfrm>
          <a:prstGeom prst="rect">
            <a:avLst/>
          </a:prstGeom>
        </p:spPr>
        <p:txBody>
          <a:bodyPr vert="horz" wrap="square" lIns="91440" tIns="45720" rIns="91440" bIns="45720" numCol="1" anchor="t" anchorCtr="0" compatLnSpc="1">
            <a:prstTxWarp prst="textNoShape">
              <a:avLst/>
            </a:prstTxWarp>
            <a:noAutofit/>
          </a:bodyPr>
          <a:lstStyle>
            <a:defPPr>
              <a:defRPr lang="en-US"/>
            </a:defPPr>
            <a:lvl1pPr algn="r" rtl="0" eaLnBrk="1" fontAlgn="base" hangingPunct="1">
              <a:spcBef>
                <a:spcPct val="0"/>
              </a:spcBef>
              <a:spcAft>
                <a:spcPct val="0"/>
              </a:spcAft>
              <a:defRPr sz="1800" kern="1200">
                <a:solidFill>
                  <a:srgbClr val="7F7F7F"/>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marL="457200" indent="-457200" algn="l">
              <a:lnSpc>
                <a:spcPct val="200000"/>
              </a:lnSpc>
              <a:buFont typeface="Arial" panose="020B0604020202020204" pitchFamily="34" charset="0"/>
              <a:buChar char="•"/>
            </a:pPr>
            <a:r>
              <a:rPr lang="en-US" altLang="zh-CN" sz="2200" dirty="0">
                <a:solidFill>
                  <a:schemeClr val="tx1"/>
                </a:solidFill>
                <a:latin typeface="+mn-lt"/>
              </a:rPr>
              <a:t>Detecting potential privacy leakage in a large-scale</a:t>
            </a:r>
          </a:p>
          <a:p>
            <a:pPr marL="457200" indent="-457200" algn="l">
              <a:lnSpc>
                <a:spcPct val="200000"/>
              </a:lnSpc>
              <a:buFont typeface="Arial" panose="020B0604020202020204" pitchFamily="34" charset="0"/>
              <a:buChar char="•"/>
            </a:pPr>
            <a:r>
              <a:rPr lang="en-US" sz="2200" dirty="0">
                <a:solidFill>
                  <a:schemeClr val="tx1"/>
                </a:solidFill>
                <a:latin typeface="+mn-lt"/>
              </a:rPr>
              <a:t>Revelation of landscape of privacy protection at the SDK level</a:t>
            </a:r>
          </a:p>
          <a:p>
            <a:pPr marL="914400" lvl="1" indent="-457200">
              <a:lnSpc>
                <a:spcPct val="150000"/>
              </a:lnSpc>
              <a:buFont typeface="Arial" panose="020B0604020202020204" pitchFamily="34" charset="0"/>
              <a:buChar char="•"/>
            </a:pPr>
            <a:r>
              <a:rPr lang="en-US" sz="2000" dirty="0">
                <a:latin typeface="+mn-lt"/>
              </a:rPr>
              <a:t>338 potential privacy leakages detected from 158 SDKs</a:t>
            </a:r>
          </a:p>
          <a:p>
            <a:pPr marL="914400" lvl="1" indent="-457200">
              <a:lnSpc>
                <a:spcPct val="150000"/>
              </a:lnSpc>
              <a:buFont typeface="Arial" panose="020B0604020202020204" pitchFamily="34" charset="0"/>
              <a:buChar char="•"/>
            </a:pPr>
            <a:r>
              <a:rPr lang="en-US" sz="2000" dirty="0">
                <a:solidFill>
                  <a:schemeClr val="tx1"/>
                </a:solidFill>
                <a:latin typeface="+mn-lt"/>
              </a:rPr>
              <a:t>Less than 70% of the examined SDKs provide privacy policies</a:t>
            </a:r>
          </a:p>
          <a:p>
            <a:pPr marL="914400" lvl="1" indent="-457200">
              <a:lnSpc>
                <a:spcPct val="150000"/>
              </a:lnSpc>
              <a:buFont typeface="Arial" panose="020B0604020202020204" pitchFamily="34" charset="0"/>
              <a:buChar char="•"/>
            </a:pPr>
            <a:r>
              <a:rPr lang="en-US" sz="2000" dirty="0">
                <a:latin typeface="+mn-lt"/>
              </a:rPr>
              <a:t>Approximately 37% of SDKs are found indulging in the over-collection of privacy data, 88% of SDKs falsely claim their data request.</a:t>
            </a:r>
            <a:endParaRPr lang="en-US" sz="2000" dirty="0">
              <a:solidFill>
                <a:schemeClr val="tx1"/>
              </a:solidFill>
              <a:latin typeface="+mn-lt"/>
            </a:endParaRPr>
          </a:p>
          <a:p>
            <a:pPr marL="457200" indent="-457200" algn="l">
              <a:lnSpc>
                <a:spcPct val="200000"/>
              </a:lnSpc>
              <a:buFont typeface="Arial" panose="020B0604020202020204" pitchFamily="34" charset="0"/>
              <a:buChar char="•"/>
            </a:pPr>
            <a:r>
              <a:rPr lang="en-US" sz="2200" dirty="0">
                <a:solidFill>
                  <a:schemeClr val="tx1"/>
                </a:solidFill>
                <a:latin typeface="+mn-lt"/>
              </a:rPr>
              <a:t>Amplified privacy risk caused by pre-installed privileged</a:t>
            </a:r>
          </a:p>
        </p:txBody>
      </p:sp>
    </p:spTree>
    <p:extLst>
      <p:ext uri="{BB962C8B-B14F-4D97-AF65-F5344CB8AC3E}">
        <p14:creationId xmlns:p14="http://schemas.microsoft.com/office/powerpoint/2010/main" val="3731449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6F1-5F8B-A84F-6D5D-5FB12F4A55E7}"/>
              </a:ext>
            </a:extLst>
          </p:cNvPr>
          <p:cNvSpPr>
            <a:spLocks noGrp="1"/>
          </p:cNvSpPr>
          <p:nvPr>
            <p:ph type="title"/>
          </p:nvPr>
        </p:nvSpPr>
        <p:spPr>
          <a:xfrm>
            <a:off x="673292" y="1615296"/>
            <a:ext cx="9607177" cy="1813704"/>
          </a:xfrm>
        </p:spPr>
        <p:txBody>
          <a:bodyPr/>
          <a:lstStyle/>
          <a:p>
            <a:r>
              <a:rPr lang="en-US" sz="3600" b="1" cap="none" dirty="0"/>
              <a:t>Privacy-preserving Byzantine-resilient Federated Learning for Lightweight Devices</a:t>
            </a:r>
            <a:endParaRPr lang="en-SG" sz="3200" b="1" dirty="0"/>
          </a:p>
        </p:txBody>
      </p:sp>
      <p:sp>
        <p:nvSpPr>
          <p:cNvPr id="3" name="Text Placeholder 2">
            <a:extLst>
              <a:ext uri="{FF2B5EF4-FFF2-40B4-BE49-F238E27FC236}">
                <a16:creationId xmlns:a16="http://schemas.microsoft.com/office/drawing/2014/main" id="{E0AAE9AE-A1AC-BEBC-6104-FE00EBF4B886}"/>
              </a:ext>
            </a:extLst>
          </p:cNvPr>
          <p:cNvSpPr>
            <a:spLocks noGrp="1"/>
          </p:cNvSpPr>
          <p:nvPr>
            <p:ph type="body" idx="1"/>
          </p:nvPr>
        </p:nvSpPr>
        <p:spPr>
          <a:xfrm>
            <a:off x="673292" y="1218681"/>
            <a:ext cx="10363200" cy="396602"/>
          </a:xfrm>
        </p:spPr>
        <p:txBody>
          <a:bodyPr/>
          <a:lstStyle/>
          <a:p>
            <a:r>
              <a:rPr lang="en-US" altLang="zh-CN" sz="1800" b="1" dirty="0"/>
              <a:t>The</a:t>
            </a:r>
            <a:r>
              <a:rPr lang="zh-CN" altLang="en-US" sz="1800" b="1" dirty="0"/>
              <a:t> </a:t>
            </a:r>
            <a:r>
              <a:rPr lang="en-US" sz="1800" b="1" dirty="0"/>
              <a:t>3</a:t>
            </a:r>
            <a:r>
              <a:rPr lang="en-US" altLang="zh-CN" sz="1800" b="1" baseline="30000" dirty="0"/>
              <a:t>rd</a:t>
            </a:r>
            <a:r>
              <a:rPr lang="zh-CN" altLang="en-US" sz="1800" b="1" dirty="0"/>
              <a:t> </a:t>
            </a:r>
            <a:r>
              <a:rPr lang="en-US" altLang="zh-CN" sz="1800" b="1" dirty="0"/>
              <a:t>Work</a:t>
            </a:r>
            <a:endParaRPr lang="en-SG" sz="1800" b="1" dirty="0"/>
          </a:p>
        </p:txBody>
      </p:sp>
      <p:sp>
        <p:nvSpPr>
          <p:cNvPr id="5" name="Slide Number Placeholder 4">
            <a:extLst>
              <a:ext uri="{FF2B5EF4-FFF2-40B4-BE49-F238E27FC236}">
                <a16:creationId xmlns:a16="http://schemas.microsoft.com/office/drawing/2014/main" id="{31E849D6-B98F-4A44-95DB-A3874336A9CB}"/>
              </a:ext>
            </a:extLst>
          </p:cNvPr>
          <p:cNvSpPr>
            <a:spLocks noGrp="1"/>
          </p:cNvSpPr>
          <p:nvPr>
            <p:ph type="sldNum" sz="quarter" idx="11"/>
          </p:nvPr>
        </p:nvSpPr>
        <p:spPr/>
        <p:txBody>
          <a:bodyPr/>
          <a:lstStyle/>
          <a:p>
            <a:fld id="{71C63AB4-6DC0-4902-8E9D-B5377E74E401}" type="slidenum">
              <a:rPr lang="en-SG" smtClean="0"/>
              <a:t>43</a:t>
            </a:fld>
            <a:endParaRPr lang="en-SG"/>
          </a:p>
        </p:txBody>
      </p:sp>
      <p:sp>
        <p:nvSpPr>
          <p:cNvPr id="7" name="Content Placeholder 2">
            <a:extLst>
              <a:ext uri="{FF2B5EF4-FFF2-40B4-BE49-F238E27FC236}">
                <a16:creationId xmlns:a16="http://schemas.microsoft.com/office/drawing/2014/main" id="{4F08B538-85DD-C735-43F3-3A01D63B6DD8}"/>
              </a:ext>
            </a:extLst>
          </p:cNvPr>
          <p:cNvSpPr txBox="1">
            <a:spLocks/>
          </p:cNvSpPr>
          <p:nvPr/>
        </p:nvSpPr>
        <p:spPr>
          <a:xfrm>
            <a:off x="673292" y="4123356"/>
            <a:ext cx="10483807" cy="1881088"/>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spcBef>
                <a:spcPts val="0"/>
              </a:spcBef>
              <a:spcAft>
                <a:spcPts val="600"/>
              </a:spcAft>
              <a:buFontTx/>
              <a:buNone/>
            </a:pPr>
            <a:r>
              <a:rPr lang="en-AU" sz="1200" b="1" i="1" kern="0" dirty="0">
                <a:solidFill>
                  <a:schemeClr val="accent2">
                    <a:lumMod val="40000"/>
                    <a:lumOff val="60000"/>
                  </a:schemeClr>
                </a:solidFill>
                <a:latin typeface="+mn-lt"/>
              </a:rPr>
              <a:t>This work has been accepted and presented in PAKDD 2023 and ICECCS 2023:</a:t>
            </a:r>
            <a:endParaRPr lang="en-AU" sz="1200" b="1" kern="0" dirty="0">
              <a:solidFill>
                <a:schemeClr val="accent2">
                  <a:lumMod val="40000"/>
                  <a:lumOff val="60000"/>
                </a:schemeClr>
              </a:solidFill>
              <a:latin typeface="+mn-lt"/>
            </a:endParaRPr>
          </a:p>
          <a:p>
            <a:pPr marL="0" indent="0">
              <a:spcBef>
                <a:spcPts val="0"/>
              </a:spcBef>
              <a:spcAft>
                <a:spcPts val="600"/>
              </a:spcAft>
              <a:buFontTx/>
              <a:buNone/>
            </a:pPr>
            <a:r>
              <a:rPr lang="en-AU" sz="1200" u="sng" kern="0" dirty="0">
                <a:solidFill>
                  <a:schemeClr val="accent2">
                    <a:lumMod val="40000"/>
                    <a:lumOff val="60000"/>
                  </a:schemeClr>
                </a:solidFill>
                <a:latin typeface="+mn-lt"/>
              </a:rPr>
              <a:t>M. H. Meng</a:t>
            </a:r>
            <a:r>
              <a:rPr lang="en-AU" sz="1200" kern="0" dirty="0">
                <a:solidFill>
                  <a:schemeClr val="accent2">
                    <a:lumMod val="40000"/>
                    <a:lumOff val="60000"/>
                  </a:schemeClr>
                </a:solidFill>
                <a:latin typeface="+mn-lt"/>
              </a:rPr>
              <a:t>, S. G. Teo, G. Bai, K. Wang, and J. S. Dong, “Enhancing Federated Learning Robustness using Data-Agnostic Model Pruning”, Pacific-Asia Conference on Knowledge Discovery and Data Mining (PAKDD), Osaka, Tokyo, 2023.</a:t>
            </a:r>
          </a:p>
          <a:p>
            <a:pPr marL="0" indent="0">
              <a:spcBef>
                <a:spcPts val="0"/>
              </a:spcBef>
              <a:spcAft>
                <a:spcPts val="600"/>
              </a:spcAft>
              <a:buFontTx/>
              <a:buNone/>
            </a:pPr>
            <a:r>
              <a:rPr lang="en-AU" sz="1200" u="sng" kern="0" dirty="0">
                <a:solidFill>
                  <a:schemeClr val="accent2">
                    <a:lumMod val="40000"/>
                    <a:lumOff val="60000"/>
                  </a:schemeClr>
                </a:solidFill>
                <a:latin typeface="+mn-lt"/>
              </a:rPr>
              <a:t>M. H. Meng</a:t>
            </a:r>
            <a:r>
              <a:rPr lang="en-AU" sz="1200" kern="0" dirty="0">
                <a:solidFill>
                  <a:schemeClr val="accent2">
                    <a:lumMod val="40000"/>
                    <a:lumOff val="60000"/>
                  </a:schemeClr>
                </a:solidFill>
                <a:latin typeface="+mn-lt"/>
              </a:rPr>
              <a:t>, G. Bai, S. G. Teo, J. S. Dong, “Supervised Robustness-preserving Data-free Neural Network Pruning”, The 27th International Conference on Engineering of Complex Computer Systems (ICECCS), Toulouse, France, 2023.</a:t>
            </a:r>
          </a:p>
          <a:p>
            <a:pPr marL="0" indent="0">
              <a:spcBef>
                <a:spcPts val="0"/>
              </a:spcBef>
              <a:spcAft>
                <a:spcPts val="600"/>
              </a:spcAft>
              <a:buFontTx/>
              <a:buNone/>
            </a:pPr>
            <a:r>
              <a:rPr lang="en-AU" sz="1200" b="1" i="1" kern="0" dirty="0">
                <a:solidFill>
                  <a:schemeClr val="accent2">
                    <a:lumMod val="40000"/>
                    <a:lumOff val="60000"/>
                  </a:schemeClr>
                </a:solidFill>
                <a:latin typeface="+mn-lt"/>
              </a:rPr>
              <a:t>Publications relevant to this work also include:</a:t>
            </a:r>
          </a:p>
          <a:p>
            <a:pPr marL="0" indent="0">
              <a:spcBef>
                <a:spcPts val="0"/>
              </a:spcBef>
              <a:spcAft>
                <a:spcPts val="600"/>
              </a:spcAft>
              <a:buFontTx/>
              <a:buNone/>
            </a:pPr>
            <a:r>
              <a:rPr lang="en-AU" sz="1200" u="sng" kern="0" dirty="0">
                <a:solidFill>
                  <a:schemeClr val="accent2">
                    <a:lumMod val="40000"/>
                    <a:lumOff val="60000"/>
                  </a:schemeClr>
                </a:solidFill>
                <a:latin typeface="+mn-lt"/>
              </a:rPr>
              <a:t>M. H. Meng</a:t>
            </a:r>
            <a:r>
              <a:rPr lang="en-AU" sz="1200" kern="0" dirty="0">
                <a:solidFill>
                  <a:schemeClr val="accent2">
                    <a:lumMod val="40000"/>
                    <a:lumOff val="60000"/>
                  </a:schemeClr>
                </a:solidFill>
                <a:latin typeface="+mn-lt"/>
              </a:rPr>
              <a:t>, G. Bai, S. G. Teo, Z. Hou, Y. Xiao, Y. Lin, J. S. Dong, “Adversarial Robustness of Deep Neural Networks: A Survey from a Formal Verification Perspective”, IEEE Transactions on Dependable and Secure Computing (TDSC), 2022.</a:t>
            </a:r>
          </a:p>
        </p:txBody>
      </p:sp>
    </p:spTree>
    <p:extLst>
      <p:ext uri="{BB962C8B-B14F-4D97-AF65-F5344CB8AC3E}">
        <p14:creationId xmlns:p14="http://schemas.microsoft.com/office/powerpoint/2010/main" val="3129558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44</a:t>
            </a:fld>
            <a:endParaRPr lang="en-US" altLang="en-US"/>
          </a:p>
        </p:txBody>
      </p:sp>
      <p:sp>
        <p:nvSpPr>
          <p:cNvPr id="5" name="TextBox 4">
            <a:extLst>
              <a:ext uri="{FF2B5EF4-FFF2-40B4-BE49-F238E27FC236}">
                <a16:creationId xmlns:a16="http://schemas.microsoft.com/office/drawing/2014/main" id="{75CDE49E-BA71-9589-7C47-0F14D6C6956E}"/>
              </a:ext>
            </a:extLst>
          </p:cNvPr>
          <p:cNvSpPr txBox="1"/>
          <p:nvPr/>
        </p:nvSpPr>
        <p:spPr>
          <a:xfrm>
            <a:off x="791520" y="1779120"/>
            <a:ext cx="6745749" cy="3170099"/>
          </a:xfrm>
          <a:prstGeom prst="rect">
            <a:avLst/>
          </a:prstGeom>
          <a:noFill/>
        </p:spPr>
        <p:txBody>
          <a:bodyPr wrap="square" rtlCol="0">
            <a:spAutoFit/>
          </a:bodyPr>
          <a:lstStyle/>
          <a:p>
            <a:pPr algn="l"/>
            <a:r>
              <a:rPr lang="en-US" sz="2000" b="0" i="0" u="none" strike="noStrike" baseline="0" dirty="0">
                <a:latin typeface="+mn-lt"/>
              </a:rPr>
              <a:t>Machine learning is pervasive but data-hungry.</a:t>
            </a:r>
          </a:p>
          <a:p>
            <a:pPr algn="l"/>
            <a:endParaRPr lang="en-US" sz="2000" b="0" i="0" u="none" strike="noStrike" baseline="0" dirty="0">
              <a:latin typeface="+mn-lt"/>
            </a:endParaRPr>
          </a:p>
          <a:p>
            <a:pPr algn="l"/>
            <a:r>
              <a:rPr lang="en-US" sz="2000" b="0" i="0" u="none" strike="noStrike" baseline="0" dirty="0">
                <a:latin typeface="+mn-lt"/>
              </a:rPr>
              <a:t>Collaborative machine learning has been demonstrate</a:t>
            </a:r>
            <a:r>
              <a:rPr lang="en-US" sz="2000" dirty="0">
                <a:latin typeface="+mn-lt"/>
              </a:rPr>
              <a:t>d effective on lightweight devices like smartphones.</a:t>
            </a:r>
          </a:p>
          <a:p>
            <a:pPr algn="l"/>
            <a:endParaRPr lang="en-US" sz="2000" dirty="0">
              <a:latin typeface="+mn-lt"/>
            </a:endParaRPr>
          </a:p>
          <a:p>
            <a:pPr algn="l"/>
            <a:r>
              <a:rPr lang="en-US" sz="2000" dirty="0">
                <a:latin typeface="+mn-lt"/>
              </a:rPr>
              <a:t>Federated learning (FL) is a collaborative learning paradigm designed to preserve participating clients’ data.</a:t>
            </a:r>
          </a:p>
          <a:p>
            <a:pPr algn="l"/>
            <a:endParaRPr lang="en-US" sz="2000" dirty="0">
              <a:latin typeface="+mn-lt"/>
            </a:endParaRPr>
          </a:p>
          <a:p>
            <a:pPr algn="l"/>
            <a:r>
              <a:rPr lang="en-US" altLang="zh-CN" sz="2000" dirty="0">
                <a:latin typeface="+mn-lt"/>
              </a:rPr>
              <a:t>Google’s</a:t>
            </a:r>
            <a:r>
              <a:rPr lang="zh-CN" altLang="en-US" sz="2000" dirty="0">
                <a:latin typeface="+mn-lt"/>
              </a:rPr>
              <a:t> </a:t>
            </a:r>
            <a:r>
              <a:rPr lang="en-US" altLang="zh-CN" sz="2000" dirty="0" err="1">
                <a:latin typeface="+mn-lt"/>
              </a:rPr>
              <a:t>Gboard</a:t>
            </a:r>
            <a:r>
              <a:rPr lang="zh-CN" altLang="en-US" sz="2000" dirty="0">
                <a:latin typeface="+mn-lt"/>
              </a:rPr>
              <a:t> </a:t>
            </a:r>
            <a:r>
              <a:rPr lang="en-US" altLang="zh-CN" sz="2000" dirty="0">
                <a:latin typeface="+mn-lt"/>
              </a:rPr>
              <a:t>is</a:t>
            </a:r>
            <a:r>
              <a:rPr lang="zh-CN" altLang="en-US" sz="2000" dirty="0">
                <a:latin typeface="+mn-lt"/>
              </a:rPr>
              <a:t> </a:t>
            </a:r>
            <a:r>
              <a:rPr lang="en-US" altLang="zh-CN" sz="2000" dirty="0">
                <a:latin typeface="+mn-lt"/>
              </a:rPr>
              <a:t>a</a:t>
            </a:r>
            <a:r>
              <a:rPr lang="zh-CN" altLang="en-US" sz="2000" dirty="0">
                <a:latin typeface="+mn-lt"/>
              </a:rPr>
              <a:t> </a:t>
            </a:r>
            <a:r>
              <a:rPr lang="en-US" altLang="zh-CN" sz="2000" dirty="0">
                <a:latin typeface="+mn-lt"/>
              </a:rPr>
              <a:t>representative</a:t>
            </a:r>
            <a:r>
              <a:rPr lang="zh-CN" altLang="en-US" sz="2000" dirty="0">
                <a:latin typeface="+mn-lt"/>
              </a:rPr>
              <a:t> </a:t>
            </a:r>
            <a:r>
              <a:rPr lang="en-US" altLang="zh-CN" sz="2000" dirty="0">
                <a:latin typeface="+mn-lt"/>
              </a:rPr>
              <a:t>application</a:t>
            </a:r>
            <a:r>
              <a:rPr lang="zh-CN" altLang="en-US" sz="2000" dirty="0">
                <a:latin typeface="+mn-lt"/>
              </a:rPr>
              <a:t> </a:t>
            </a:r>
            <a:r>
              <a:rPr lang="en-US" altLang="zh-CN" sz="2000" dirty="0">
                <a:latin typeface="+mn-lt"/>
              </a:rPr>
              <a:t>of</a:t>
            </a:r>
            <a:r>
              <a:rPr lang="zh-CN" altLang="en-US" sz="2000" dirty="0">
                <a:latin typeface="+mn-lt"/>
              </a:rPr>
              <a:t> </a:t>
            </a:r>
            <a:r>
              <a:rPr lang="en-US" altLang="zh-CN" sz="2000" dirty="0">
                <a:latin typeface="+mn-lt"/>
              </a:rPr>
              <a:t>federated</a:t>
            </a:r>
            <a:r>
              <a:rPr lang="zh-CN" altLang="en-US" sz="2000" dirty="0">
                <a:latin typeface="+mn-lt"/>
              </a:rPr>
              <a:t> </a:t>
            </a:r>
            <a:r>
              <a:rPr lang="en-US" altLang="zh-CN" sz="2000" dirty="0">
                <a:latin typeface="+mn-lt"/>
              </a:rPr>
              <a:t>learning</a:t>
            </a:r>
            <a:r>
              <a:rPr lang="zh-CN" altLang="en-US" sz="2000" dirty="0">
                <a:latin typeface="+mn-lt"/>
              </a:rPr>
              <a:t> </a:t>
            </a:r>
            <a:r>
              <a:rPr lang="en-US" altLang="zh-CN" sz="2000" dirty="0">
                <a:latin typeface="+mn-lt"/>
              </a:rPr>
              <a:t>on</a:t>
            </a:r>
            <a:r>
              <a:rPr lang="zh-CN" altLang="en-US" sz="2000" dirty="0">
                <a:latin typeface="+mn-lt"/>
              </a:rPr>
              <a:t> </a:t>
            </a:r>
            <a:r>
              <a:rPr lang="en-US" altLang="zh-CN" sz="2000" dirty="0">
                <a:latin typeface="+mn-lt"/>
              </a:rPr>
              <a:t>Android</a:t>
            </a:r>
            <a:r>
              <a:rPr lang="zh-CN" altLang="en-US" sz="2000" dirty="0">
                <a:latin typeface="+mn-lt"/>
              </a:rPr>
              <a:t> </a:t>
            </a:r>
            <a:r>
              <a:rPr lang="en-US" altLang="zh-CN" sz="2000" dirty="0">
                <a:latin typeface="+mn-lt"/>
              </a:rPr>
              <a:t>devices.</a:t>
            </a:r>
            <a:endParaRPr lang="en-US" sz="2000" dirty="0">
              <a:latin typeface="+mn-lt"/>
            </a:endParaRPr>
          </a:p>
        </p:txBody>
      </p:sp>
      <p:grpSp>
        <p:nvGrpSpPr>
          <p:cNvPr id="12" name="Group 11">
            <a:extLst>
              <a:ext uri="{FF2B5EF4-FFF2-40B4-BE49-F238E27FC236}">
                <a16:creationId xmlns:a16="http://schemas.microsoft.com/office/drawing/2014/main" id="{07D86529-6D1B-C37E-9779-F180AB80F568}"/>
              </a:ext>
            </a:extLst>
          </p:cNvPr>
          <p:cNvGrpSpPr/>
          <p:nvPr/>
        </p:nvGrpSpPr>
        <p:grpSpPr>
          <a:xfrm>
            <a:off x="8484961" y="0"/>
            <a:ext cx="3531525" cy="4312923"/>
            <a:chOff x="8426903" y="138099"/>
            <a:chExt cx="3531525" cy="4312923"/>
          </a:xfrm>
        </p:grpSpPr>
        <p:pic>
          <p:nvPicPr>
            <p:cNvPr id="4104" name="Picture 8" descr="Gboard – the Google Keyboard on the App Store">
              <a:extLst>
                <a:ext uri="{FF2B5EF4-FFF2-40B4-BE49-F238E27FC236}">
                  <a16:creationId xmlns:a16="http://schemas.microsoft.com/office/drawing/2014/main" id="{3D366F90-10FC-B681-6D47-70983B5605AF}"/>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8602147" y="138099"/>
              <a:ext cx="3096598" cy="139522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B71F0DA-F5CA-3DE3-A451-381B6397DBA1}"/>
                </a:ext>
              </a:extLst>
            </p:cNvPr>
            <p:cNvGrpSpPr/>
            <p:nvPr/>
          </p:nvGrpSpPr>
          <p:grpSpPr>
            <a:xfrm>
              <a:off x="8426903" y="138099"/>
              <a:ext cx="3531525" cy="4312923"/>
              <a:chOff x="7991475" y="976262"/>
              <a:chExt cx="3531525" cy="4465995"/>
            </a:xfrm>
          </p:grpSpPr>
          <p:pic>
            <p:nvPicPr>
              <p:cNvPr id="4098" name="Picture 2" descr="PPML Series #3 - Federated Learning for Mobile Keyboard Prediction |  Shreyansh Singh">
                <a:extLst>
                  <a:ext uri="{FF2B5EF4-FFF2-40B4-BE49-F238E27FC236}">
                    <a16:creationId xmlns:a16="http://schemas.microsoft.com/office/drawing/2014/main" id="{A8FD7052-93E5-51BE-977C-BE724A5E1F74}"/>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6014" r="3747" b="6236"/>
              <a:stretch/>
            </p:blipFill>
            <p:spPr bwMode="auto">
              <a:xfrm>
                <a:off x="8208314" y="2398991"/>
                <a:ext cx="3012136" cy="26111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6D09610-1999-3FD6-F8F8-8A14F9E47389}"/>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b="-1"/>
              <a:stretch/>
            </p:blipFill>
            <p:spPr>
              <a:xfrm>
                <a:off x="7991475" y="976262"/>
                <a:ext cx="3531525" cy="4465995"/>
              </a:xfrm>
              <a:prstGeom prst="rect">
                <a:avLst/>
              </a:prstGeom>
            </p:spPr>
          </p:pic>
        </p:grpSp>
      </p:grpSp>
      <p:sp>
        <p:nvSpPr>
          <p:cNvPr id="7" name="TextBox 6">
            <a:extLst>
              <a:ext uri="{FF2B5EF4-FFF2-40B4-BE49-F238E27FC236}">
                <a16:creationId xmlns:a16="http://schemas.microsoft.com/office/drawing/2014/main" id="{52B3A846-E1E9-3524-5062-FFD84E06274F}"/>
              </a:ext>
            </a:extLst>
          </p:cNvPr>
          <p:cNvSpPr txBox="1"/>
          <p:nvPr/>
        </p:nvSpPr>
        <p:spPr>
          <a:xfrm>
            <a:off x="8208391" y="4436227"/>
            <a:ext cx="3808095" cy="600164"/>
          </a:xfrm>
          <a:prstGeom prst="rect">
            <a:avLst/>
          </a:prstGeom>
          <a:noFill/>
        </p:spPr>
        <p:txBody>
          <a:bodyPr wrap="square" rtlCol="0">
            <a:spAutoFit/>
          </a:bodyPr>
          <a:lstStyle/>
          <a:p>
            <a:pPr algn="r"/>
            <a:r>
              <a:rPr lang="en-SG" sz="1100" i="1" dirty="0" err="1">
                <a:solidFill>
                  <a:schemeClr val="tx1">
                    <a:lumMod val="50000"/>
                    <a:lumOff val="50000"/>
                  </a:schemeClr>
                </a:solidFill>
              </a:rPr>
              <a:t>Gboard</a:t>
            </a:r>
            <a:r>
              <a:rPr lang="en-SG" sz="1100" i="1" dirty="0">
                <a:solidFill>
                  <a:schemeClr val="tx1">
                    <a:lumMod val="50000"/>
                    <a:lumOff val="50000"/>
                  </a:schemeClr>
                </a:solidFill>
              </a:rPr>
              <a:t> (Google’s input method on Android </a:t>
            </a:r>
            <a:r>
              <a:rPr lang="en-US" altLang="zh-CN" sz="1100" i="1" dirty="0">
                <a:solidFill>
                  <a:schemeClr val="tx1">
                    <a:lumMod val="50000"/>
                    <a:lumOff val="50000"/>
                  </a:schemeClr>
                </a:solidFill>
              </a:rPr>
              <a:t>devices) has adopted federated learning technique in predicting users’ keyboard input.</a:t>
            </a:r>
            <a:endParaRPr lang="en-SG" sz="1100" i="1" dirty="0">
              <a:solidFill>
                <a:schemeClr val="tx1">
                  <a:lumMod val="50000"/>
                  <a:lumOff val="50000"/>
                </a:schemeClr>
              </a:solidFill>
            </a:endParaRPr>
          </a:p>
        </p:txBody>
      </p:sp>
      <p:sp>
        <p:nvSpPr>
          <p:cNvPr id="8" name="Title 7">
            <a:extLst>
              <a:ext uri="{FF2B5EF4-FFF2-40B4-BE49-F238E27FC236}">
                <a16:creationId xmlns:a16="http://schemas.microsoft.com/office/drawing/2014/main" id="{2FF6ED6B-4586-0670-1A0C-72BA19CFF725}"/>
              </a:ext>
            </a:extLst>
          </p:cNvPr>
          <p:cNvSpPr>
            <a:spLocks noGrp="1"/>
          </p:cNvSpPr>
          <p:nvPr>
            <p:ph type="title"/>
          </p:nvPr>
        </p:nvSpPr>
        <p:spPr>
          <a:xfrm>
            <a:off x="791520" y="369523"/>
            <a:ext cx="8771693" cy="500270"/>
          </a:xfrm>
        </p:spPr>
        <p:txBody>
          <a:bodyPr/>
          <a:lstStyle/>
          <a:p>
            <a:r>
              <a:rPr lang="en-US" sz="3200" dirty="0">
                <a:solidFill>
                  <a:srgbClr val="033F7D"/>
                </a:solidFill>
                <a:latin typeface="+mj-lt"/>
              </a:rPr>
              <a:t>Background</a:t>
            </a:r>
            <a:endParaRPr lang="en-US" dirty="0"/>
          </a:p>
        </p:txBody>
      </p:sp>
      <p:sp>
        <p:nvSpPr>
          <p:cNvPr id="2" name="Text Placeholder 5">
            <a:extLst>
              <a:ext uri="{FF2B5EF4-FFF2-40B4-BE49-F238E27FC236}">
                <a16:creationId xmlns:a16="http://schemas.microsoft.com/office/drawing/2014/main" id="{053CB2B6-F68E-84E9-5A71-4CE0D52E0226}"/>
              </a:ext>
            </a:extLst>
          </p:cNvPr>
          <p:cNvSpPr>
            <a:spLocks noGrp="1"/>
          </p:cNvSpPr>
          <p:nvPr>
            <p:ph type="body" sz="quarter" idx="12"/>
          </p:nvPr>
        </p:nvSpPr>
        <p:spPr>
          <a:xfrm>
            <a:off x="791520" y="813332"/>
            <a:ext cx="8822232" cy="511124"/>
          </a:xfrm>
        </p:spPr>
        <p:txBody>
          <a:bodyPr/>
          <a:lstStyle/>
          <a:p>
            <a:r>
              <a:rPr lang="en-US" dirty="0">
                <a:solidFill>
                  <a:srgbClr val="033F7D"/>
                </a:solidFill>
                <a:latin typeface="+mj-lt"/>
              </a:rPr>
              <a:t>Federated Learning (FL)</a:t>
            </a:r>
            <a:endParaRPr lang="en-AU" dirty="0">
              <a:solidFill>
                <a:srgbClr val="033F7D"/>
              </a:solidFill>
              <a:latin typeface="+mj-lt"/>
            </a:endParaRPr>
          </a:p>
        </p:txBody>
      </p:sp>
    </p:spTree>
    <p:extLst>
      <p:ext uri="{BB962C8B-B14F-4D97-AF65-F5344CB8AC3E}">
        <p14:creationId xmlns:p14="http://schemas.microsoft.com/office/powerpoint/2010/main" val="15513107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9B567BE-9488-AB00-074C-67CEDA21F6E4}"/>
              </a:ext>
            </a:extLst>
          </p:cNvPr>
          <p:cNvSpPr>
            <a:spLocks noGrp="1"/>
          </p:cNvSpPr>
          <p:nvPr>
            <p:ph type="sldNum" sz="quarter" idx="10"/>
          </p:nvPr>
        </p:nvSpPr>
        <p:spPr/>
        <p:txBody>
          <a:bodyPr/>
          <a:lstStyle/>
          <a:p>
            <a:fld id="{5F396457-15B3-4E2E-8B13-7B7D237986EE}" type="slidenum">
              <a:rPr lang="en-US" altLang="en-US" smtClean="0"/>
              <a:pPr/>
              <a:t>45</a:t>
            </a:fld>
            <a:endParaRPr lang="en-US" altLang="en-US"/>
          </a:p>
        </p:txBody>
      </p:sp>
      <p:sp>
        <p:nvSpPr>
          <p:cNvPr id="5" name="TextBox 4">
            <a:extLst>
              <a:ext uri="{FF2B5EF4-FFF2-40B4-BE49-F238E27FC236}">
                <a16:creationId xmlns:a16="http://schemas.microsoft.com/office/drawing/2014/main" id="{1D4A1BFA-DFAB-482E-68F8-D43DB0D4FF7C}"/>
              </a:ext>
            </a:extLst>
          </p:cNvPr>
          <p:cNvSpPr txBox="1"/>
          <p:nvPr/>
        </p:nvSpPr>
        <p:spPr>
          <a:xfrm>
            <a:off x="654880" y="1621316"/>
            <a:ext cx="6228813" cy="3477875"/>
          </a:xfrm>
          <a:prstGeom prst="rect">
            <a:avLst/>
          </a:prstGeom>
          <a:noFill/>
        </p:spPr>
        <p:txBody>
          <a:bodyPr wrap="square" rtlCol="0">
            <a:spAutoFit/>
          </a:bodyPr>
          <a:lstStyle/>
          <a:p>
            <a:pPr marL="342900" indent="-342900">
              <a:spcAft>
                <a:spcPts val="1200"/>
              </a:spcAft>
              <a:buFont typeface="Arial" panose="020B0604020202020204" pitchFamily="34" charset="0"/>
              <a:buChar char="•"/>
            </a:pPr>
            <a:r>
              <a:rPr lang="en-US" sz="2000" dirty="0">
                <a:latin typeface="+mj-lt"/>
              </a:rPr>
              <a:t>FL is prone to be manipulated by malicious clients.</a:t>
            </a:r>
          </a:p>
          <a:p>
            <a:pPr marL="342900" indent="-342900">
              <a:spcAft>
                <a:spcPts val="600"/>
              </a:spcAft>
              <a:buFont typeface="Arial" panose="020B0604020202020204" pitchFamily="34" charset="0"/>
              <a:buChar char="•"/>
            </a:pPr>
            <a:r>
              <a:rPr lang="en-US" sz="2000" dirty="0">
                <a:latin typeface="+mj-lt"/>
              </a:rPr>
              <a:t>Malicious clients can deploy the poisoning attack.</a:t>
            </a:r>
          </a:p>
          <a:p>
            <a:pPr marL="800100" lvl="1" indent="-342900">
              <a:spcAft>
                <a:spcPts val="600"/>
              </a:spcAft>
              <a:buFont typeface="Arial" panose="020B0604020202020204" pitchFamily="34" charset="0"/>
              <a:buChar char="•"/>
            </a:pPr>
            <a:r>
              <a:rPr lang="en-US" sz="2000" dirty="0">
                <a:latin typeface="+mj-lt"/>
              </a:rPr>
              <a:t>Untargeted attacks </a:t>
            </a:r>
            <a:endParaRPr lang="en-US" sz="2000" i="1" dirty="0">
              <a:latin typeface="+mj-lt"/>
            </a:endParaRPr>
          </a:p>
          <a:p>
            <a:pPr marL="1257300" lvl="2" indent="-342900">
              <a:spcAft>
                <a:spcPts val="600"/>
              </a:spcAft>
              <a:buFont typeface="Arial" panose="020B0604020202020204" pitchFamily="34" charset="0"/>
              <a:buChar char="•"/>
            </a:pPr>
            <a:r>
              <a:rPr lang="en-US" sz="2000" dirty="0">
                <a:latin typeface="+mj-lt"/>
              </a:rPr>
              <a:t>Aims to reduce the overall learning accuracy.</a:t>
            </a:r>
          </a:p>
          <a:p>
            <a:pPr marL="1257300" lvl="2" indent="-342900">
              <a:spcAft>
                <a:spcPts val="600"/>
              </a:spcAft>
              <a:buFont typeface="Arial" panose="020B0604020202020204" pitchFamily="34" charset="0"/>
              <a:buChar char="•"/>
            </a:pPr>
            <a:r>
              <a:rPr lang="en-US" sz="2000" dirty="0">
                <a:latin typeface="+mj-lt"/>
              </a:rPr>
              <a:t>(Comparably) easier to defen</a:t>
            </a:r>
            <a:r>
              <a:rPr lang="en-US" altLang="zh-CN" sz="2000" dirty="0">
                <a:latin typeface="+mj-lt"/>
              </a:rPr>
              <a:t>d</a:t>
            </a:r>
            <a:r>
              <a:rPr lang="en-US" sz="2000" dirty="0">
                <a:latin typeface="+mj-lt"/>
              </a:rPr>
              <a:t>.</a:t>
            </a:r>
          </a:p>
          <a:p>
            <a:pPr marL="800100" lvl="1" indent="-342900">
              <a:spcAft>
                <a:spcPts val="600"/>
              </a:spcAft>
              <a:buFont typeface="Arial" panose="020B0604020202020204" pitchFamily="34" charset="0"/>
              <a:buChar char="•"/>
            </a:pPr>
            <a:r>
              <a:rPr lang="en-US" sz="2000" dirty="0">
                <a:latin typeface="+mj-lt"/>
              </a:rPr>
              <a:t>Targeted attack</a:t>
            </a:r>
            <a:endParaRPr lang="en-US" sz="2000" i="1" dirty="0">
              <a:latin typeface="+mj-lt"/>
            </a:endParaRPr>
          </a:p>
          <a:p>
            <a:pPr marL="1257300" lvl="2" indent="-342900">
              <a:spcAft>
                <a:spcPts val="600"/>
              </a:spcAft>
              <a:buFont typeface="Arial" panose="020B0604020202020204" pitchFamily="34" charset="0"/>
              <a:buChar char="•"/>
            </a:pPr>
            <a:r>
              <a:rPr lang="en-AU" sz="2000" dirty="0">
                <a:latin typeface="+mj-lt"/>
              </a:rPr>
              <a:t>Aims to precisely misclassify.</a:t>
            </a:r>
          </a:p>
          <a:p>
            <a:pPr marL="1257300" lvl="2" indent="-342900">
              <a:spcAft>
                <a:spcPts val="600"/>
              </a:spcAft>
              <a:buFont typeface="Arial" panose="020B0604020202020204" pitchFamily="34" charset="0"/>
              <a:buChar char="•"/>
            </a:pPr>
            <a:r>
              <a:rPr lang="en-AU" sz="2000" dirty="0">
                <a:latin typeface="+mj-lt"/>
              </a:rPr>
              <a:t>By label-flipping or backdoor.</a:t>
            </a:r>
          </a:p>
        </p:txBody>
      </p:sp>
      <p:pic>
        <p:nvPicPr>
          <p:cNvPr id="9" name="Picture 8" descr="A picture containing screenshot&#10;&#10;Description automatically generated">
            <a:extLst>
              <a:ext uri="{FF2B5EF4-FFF2-40B4-BE49-F238E27FC236}">
                <a16:creationId xmlns:a16="http://schemas.microsoft.com/office/drawing/2014/main" id="{4E48C0D7-34B6-3499-53AF-C7B76D7F09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5511" y="1621316"/>
            <a:ext cx="5760000" cy="3987693"/>
          </a:xfrm>
          <a:prstGeom prst="rect">
            <a:avLst/>
          </a:prstGeom>
        </p:spPr>
      </p:pic>
      <p:sp>
        <p:nvSpPr>
          <p:cNvPr id="6" name="Title 1">
            <a:extLst>
              <a:ext uri="{FF2B5EF4-FFF2-40B4-BE49-F238E27FC236}">
                <a16:creationId xmlns:a16="http://schemas.microsoft.com/office/drawing/2014/main" id="{549FADB1-CFF6-653D-AB2E-432033F71D8C}"/>
              </a:ext>
            </a:extLst>
          </p:cNvPr>
          <p:cNvSpPr txBox="1">
            <a:spLocks/>
          </p:cNvSpPr>
          <p:nvPr/>
        </p:nvSpPr>
        <p:spPr>
          <a:xfrm>
            <a:off x="654880" y="228781"/>
            <a:ext cx="8831584" cy="447117"/>
          </a:xfrm>
          <a:prstGeom prst="rect">
            <a:avLst/>
          </a:prstGeom>
        </p:spPr>
        <p:txBody>
          <a:bodyPr/>
          <a:lstStyle>
            <a:lvl1pPr algn="l" defTabSz="342874" rtl="0" eaLnBrk="1" fontAlgn="base" hangingPunct="1">
              <a:spcBef>
                <a:spcPct val="0"/>
              </a:spcBef>
              <a:spcAft>
                <a:spcPct val="0"/>
              </a:spcAft>
              <a:defRPr sz="3000" b="1" kern="1200" cap="none">
                <a:solidFill>
                  <a:schemeClr val="tx1">
                    <a:lumMod val="75000"/>
                    <a:lumOff val="25000"/>
                  </a:schemeClr>
                </a:solidFill>
                <a:latin typeface="Frutiger LT 55 Roman"/>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sz="3200" dirty="0">
                <a:solidFill>
                  <a:srgbClr val="033F7D"/>
                </a:solidFill>
                <a:latin typeface="+mj-lt"/>
              </a:rPr>
              <a:t>Background</a:t>
            </a:r>
            <a:endParaRPr lang="en-AU" sz="3200" dirty="0">
              <a:solidFill>
                <a:srgbClr val="033F7D"/>
              </a:solidFill>
              <a:latin typeface="+mj-lt"/>
            </a:endParaRPr>
          </a:p>
        </p:txBody>
      </p:sp>
      <p:sp>
        <p:nvSpPr>
          <p:cNvPr id="7" name="Text Placeholder 5">
            <a:extLst>
              <a:ext uri="{FF2B5EF4-FFF2-40B4-BE49-F238E27FC236}">
                <a16:creationId xmlns:a16="http://schemas.microsoft.com/office/drawing/2014/main" id="{45C605C1-11CB-333B-C83D-93B4BFA07B14}"/>
              </a:ext>
            </a:extLst>
          </p:cNvPr>
          <p:cNvSpPr txBox="1">
            <a:spLocks/>
          </p:cNvSpPr>
          <p:nvPr/>
        </p:nvSpPr>
        <p:spPr>
          <a:xfrm>
            <a:off x="654880" y="721791"/>
            <a:ext cx="8822232" cy="511124"/>
          </a:xfrm>
          <a:prstGeom prst="rect">
            <a:avLst/>
          </a:prstGeom>
        </p:spPr>
        <p:txBody>
          <a:bodyPr/>
          <a:lstStyle>
            <a:lvl1pPr marL="0" indent="0" algn="l" defTabSz="342874" rtl="0" eaLnBrk="1" fontAlgn="base" hangingPunct="1">
              <a:spcBef>
                <a:spcPct val="20000"/>
              </a:spcBef>
              <a:spcAft>
                <a:spcPct val="0"/>
              </a:spcAft>
              <a:buFont typeface="Arial" panose="020B0604020202020204" pitchFamily="34" charset="0"/>
              <a:buNone/>
              <a:defRPr sz="2000" b="0" kern="1200">
                <a:solidFill>
                  <a:schemeClr val="tx1"/>
                </a:solidFill>
                <a:latin typeface="Frutiger LT 55 Roman"/>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Frutiger LT 55 Roman"/>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Frutiger LT 55 Roman"/>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Frutiger LT 55 Roman"/>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Frutiger LT 55 Roman"/>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solidFill>
                  <a:srgbClr val="033F7D"/>
                </a:solidFill>
                <a:latin typeface="+mj-lt"/>
              </a:rPr>
              <a:t>Attacking Federated Learning</a:t>
            </a:r>
          </a:p>
        </p:txBody>
      </p:sp>
    </p:spTree>
    <p:extLst>
      <p:ext uri="{BB962C8B-B14F-4D97-AF65-F5344CB8AC3E}">
        <p14:creationId xmlns:p14="http://schemas.microsoft.com/office/powerpoint/2010/main" val="42021452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90DD-B7E9-2955-98F3-A05336A70DDD}"/>
              </a:ext>
            </a:extLst>
          </p:cNvPr>
          <p:cNvSpPr>
            <a:spLocks noGrp="1"/>
          </p:cNvSpPr>
          <p:nvPr>
            <p:ph type="title"/>
          </p:nvPr>
        </p:nvSpPr>
        <p:spPr>
          <a:xfrm>
            <a:off x="651672" y="463525"/>
            <a:ext cx="8771693" cy="500270"/>
          </a:xfrm>
        </p:spPr>
        <p:txBody>
          <a:bodyPr/>
          <a:lstStyle/>
          <a:p>
            <a:r>
              <a:rPr lang="en-US" altLang="zh-CN" sz="3200" dirty="0">
                <a:solidFill>
                  <a:srgbClr val="033F7D"/>
                </a:solidFill>
                <a:latin typeface="+mj-lt"/>
              </a:rPr>
              <a:t>Related</a:t>
            </a:r>
            <a:r>
              <a:rPr lang="zh-CN" altLang="en-US" sz="3200" dirty="0">
                <a:solidFill>
                  <a:srgbClr val="033F7D"/>
                </a:solidFill>
                <a:latin typeface="+mj-lt"/>
              </a:rPr>
              <a:t> </a:t>
            </a:r>
            <a:r>
              <a:rPr lang="en-US" altLang="zh-CN" sz="3200" dirty="0">
                <a:solidFill>
                  <a:srgbClr val="033F7D"/>
                </a:solidFill>
                <a:latin typeface="+mj-lt"/>
              </a:rPr>
              <a:t>Work</a:t>
            </a:r>
            <a:endParaRPr lang="en-AU" sz="3200" dirty="0">
              <a:solidFill>
                <a:srgbClr val="033F7D"/>
              </a:solidFill>
              <a:latin typeface="+mj-lt"/>
            </a:endParaRPr>
          </a:p>
        </p:txBody>
      </p:sp>
      <p:sp>
        <p:nvSpPr>
          <p:cNvPr id="3" name="Slide Number Placeholder 2">
            <a:extLst>
              <a:ext uri="{FF2B5EF4-FFF2-40B4-BE49-F238E27FC236}">
                <a16:creationId xmlns:a16="http://schemas.microsoft.com/office/drawing/2014/main" id="{E9B567BE-9488-AB00-074C-67CEDA21F6E4}"/>
              </a:ext>
            </a:extLst>
          </p:cNvPr>
          <p:cNvSpPr>
            <a:spLocks noGrp="1"/>
          </p:cNvSpPr>
          <p:nvPr>
            <p:ph type="sldNum" sz="quarter" idx="10"/>
          </p:nvPr>
        </p:nvSpPr>
        <p:spPr/>
        <p:txBody>
          <a:bodyPr/>
          <a:lstStyle/>
          <a:p>
            <a:fld id="{5F396457-15B3-4E2E-8B13-7B7D237986EE}" type="slidenum">
              <a:rPr lang="en-US" altLang="en-US" smtClean="0"/>
              <a:pPr/>
              <a:t>46</a:t>
            </a:fld>
            <a:endParaRPr lang="en-US" altLang="en-US"/>
          </a:p>
        </p:txBody>
      </p:sp>
      <p:sp>
        <p:nvSpPr>
          <p:cNvPr id="10" name="TextBox 9">
            <a:extLst>
              <a:ext uri="{FF2B5EF4-FFF2-40B4-BE49-F238E27FC236}">
                <a16:creationId xmlns:a16="http://schemas.microsoft.com/office/drawing/2014/main" id="{7A5414B9-3A88-DE98-B9F2-856C6EF9A232}"/>
              </a:ext>
            </a:extLst>
          </p:cNvPr>
          <p:cNvSpPr txBox="1"/>
          <p:nvPr/>
        </p:nvSpPr>
        <p:spPr>
          <a:xfrm>
            <a:off x="651671" y="1586813"/>
            <a:ext cx="6133441" cy="3831818"/>
          </a:xfrm>
          <a:prstGeom prst="rect">
            <a:avLst/>
          </a:prstGeom>
          <a:noFill/>
        </p:spPr>
        <p:txBody>
          <a:bodyPr wrap="square" rtlCol="0">
            <a:spAutoFit/>
          </a:bodyPr>
          <a:lstStyle/>
          <a:p>
            <a:pPr marL="342900" indent="-342900">
              <a:spcAft>
                <a:spcPts val="600"/>
              </a:spcAft>
              <a:buFont typeface="Wingdings" panose="05000000000000000000" pitchFamily="2" charset="2"/>
              <a:buChar char="§"/>
            </a:pPr>
            <a:r>
              <a:rPr lang="en-US" altLang="zh-CN" sz="1800" dirty="0">
                <a:latin typeface="+mj-lt"/>
              </a:rPr>
              <a:t>Byzantine-resilient</a:t>
            </a:r>
            <a:r>
              <a:rPr lang="en-US" sz="1800" dirty="0">
                <a:latin typeface="+mj-lt"/>
              </a:rPr>
              <a:t> aggregations</a:t>
            </a:r>
            <a:r>
              <a:rPr lang="zh-CN" altLang="en-US" sz="1800" dirty="0">
                <a:latin typeface="+mj-lt"/>
              </a:rPr>
              <a:t> </a:t>
            </a:r>
            <a:r>
              <a:rPr lang="en-US" altLang="zh-CN" sz="1800" dirty="0">
                <a:latin typeface="+mj-lt"/>
              </a:rPr>
              <a:t>against</a:t>
            </a:r>
            <a:r>
              <a:rPr lang="zh-CN" altLang="en-US" sz="1800" dirty="0">
                <a:latin typeface="+mj-lt"/>
              </a:rPr>
              <a:t> </a:t>
            </a:r>
            <a:r>
              <a:rPr lang="en-US" altLang="zh-CN" sz="1800" dirty="0">
                <a:latin typeface="+mj-lt"/>
              </a:rPr>
              <a:t>poisoning</a:t>
            </a:r>
            <a:r>
              <a:rPr lang="zh-CN" altLang="en-US" sz="1800" dirty="0">
                <a:latin typeface="+mj-lt"/>
              </a:rPr>
              <a:t> </a:t>
            </a:r>
            <a:r>
              <a:rPr lang="en-US" altLang="zh-CN" sz="1800" dirty="0">
                <a:latin typeface="+mj-lt"/>
              </a:rPr>
              <a:t>attacks</a:t>
            </a:r>
            <a:r>
              <a:rPr lang="zh-CN" altLang="en-US" sz="1800" dirty="0">
                <a:latin typeface="+mj-lt"/>
              </a:rPr>
              <a:t> </a:t>
            </a:r>
            <a:r>
              <a:rPr lang="en-US" altLang="zh-CN" sz="1800" dirty="0">
                <a:latin typeface="+mj-lt"/>
              </a:rPr>
              <a:t>(aka.</a:t>
            </a:r>
            <a:r>
              <a:rPr lang="zh-CN" altLang="en-US" sz="1800" dirty="0">
                <a:latin typeface="+mj-lt"/>
              </a:rPr>
              <a:t> </a:t>
            </a:r>
            <a:r>
              <a:rPr lang="en-US" altLang="zh-CN" sz="1800" dirty="0">
                <a:latin typeface="+mj-lt"/>
              </a:rPr>
              <a:t>AGRs)</a:t>
            </a:r>
            <a:endParaRPr lang="en-US" sz="1800" dirty="0">
              <a:latin typeface="+mj-lt"/>
            </a:endParaRPr>
          </a:p>
          <a:p>
            <a:pPr marL="800100" lvl="1" indent="-342900">
              <a:spcAft>
                <a:spcPts val="600"/>
              </a:spcAft>
              <a:buFont typeface="Arial" panose="020B0604020202020204" pitchFamily="34" charset="0"/>
              <a:buChar char="•"/>
            </a:pPr>
            <a:r>
              <a:rPr lang="en-US" sz="1800" dirty="0">
                <a:latin typeface="+mj-lt"/>
              </a:rPr>
              <a:t>Median, Trimmed-mean </a:t>
            </a:r>
            <a:r>
              <a:rPr lang="en-US" sz="1400" i="1" dirty="0">
                <a:solidFill>
                  <a:schemeClr val="accent1"/>
                </a:solidFill>
                <a:latin typeface="+mj-lt"/>
              </a:rPr>
              <a:t>(Yin et al., 2018)</a:t>
            </a:r>
          </a:p>
          <a:p>
            <a:pPr marL="800100" lvl="1" indent="-342900">
              <a:spcAft>
                <a:spcPts val="600"/>
              </a:spcAft>
              <a:buFont typeface="Arial" panose="020B0604020202020204" pitchFamily="34" charset="0"/>
              <a:buChar char="•"/>
            </a:pPr>
            <a:r>
              <a:rPr lang="en-US" sz="1800" dirty="0">
                <a:latin typeface="+mj-lt"/>
              </a:rPr>
              <a:t>Krum, Multi-Krum, </a:t>
            </a:r>
            <a:r>
              <a:rPr lang="en-US" sz="1800" dirty="0" err="1">
                <a:latin typeface="+mj-lt"/>
              </a:rPr>
              <a:t>Bulyan</a:t>
            </a:r>
            <a:r>
              <a:rPr lang="en-US" sz="1800" dirty="0">
                <a:latin typeface="+mj-lt"/>
              </a:rPr>
              <a:t> </a:t>
            </a:r>
            <a:r>
              <a:rPr lang="en-US" sz="1400" i="1" dirty="0">
                <a:solidFill>
                  <a:schemeClr val="accent1"/>
                </a:solidFill>
                <a:latin typeface="+mj-lt"/>
              </a:rPr>
              <a:t>(Blanchard et al., 2017, El </a:t>
            </a:r>
            <a:r>
              <a:rPr lang="en-US" sz="1400" i="1" dirty="0" err="1">
                <a:solidFill>
                  <a:schemeClr val="accent1"/>
                </a:solidFill>
                <a:latin typeface="+mj-lt"/>
              </a:rPr>
              <a:t>Mhamdi</a:t>
            </a:r>
            <a:r>
              <a:rPr lang="en-US" sz="1400" i="1" dirty="0">
                <a:solidFill>
                  <a:schemeClr val="accent1"/>
                </a:solidFill>
                <a:latin typeface="+mj-lt"/>
              </a:rPr>
              <a:t> et al., 2018)</a:t>
            </a:r>
            <a:endParaRPr lang="en-US" sz="1800" i="1" dirty="0">
              <a:solidFill>
                <a:schemeClr val="accent1"/>
              </a:solidFill>
              <a:latin typeface="+mj-lt"/>
            </a:endParaRPr>
          </a:p>
          <a:p>
            <a:pPr marL="342900" indent="-342900">
              <a:spcAft>
                <a:spcPts val="600"/>
              </a:spcAft>
              <a:buFont typeface="Wingdings" panose="05000000000000000000" pitchFamily="2" charset="2"/>
              <a:buChar char="§"/>
            </a:pPr>
            <a:r>
              <a:rPr lang="en-US" sz="1800" dirty="0">
                <a:latin typeface="+mj-lt"/>
              </a:rPr>
              <a:t>Auxiliary (but effective) defenses</a:t>
            </a:r>
          </a:p>
          <a:p>
            <a:pPr marL="800100" lvl="1" indent="-342900">
              <a:spcAft>
                <a:spcPts val="600"/>
              </a:spcAft>
              <a:buFont typeface="Arial" panose="020B0604020202020204" pitchFamily="34" charset="0"/>
              <a:buChar char="•"/>
            </a:pPr>
            <a:r>
              <a:rPr lang="en-US" sz="1800" dirty="0">
                <a:latin typeface="+mj-lt"/>
              </a:rPr>
              <a:t>Pre-aggregation or Post-aggregation</a:t>
            </a:r>
          </a:p>
          <a:p>
            <a:pPr marL="1257300" lvl="2" indent="-342900">
              <a:spcAft>
                <a:spcPts val="600"/>
              </a:spcAft>
              <a:buFont typeface="Arial" panose="020B0604020202020204" pitchFamily="34" charset="0"/>
              <a:buChar char="•"/>
            </a:pPr>
            <a:r>
              <a:rPr lang="en-US" sz="1800" dirty="0">
                <a:latin typeface="+mj-lt"/>
              </a:rPr>
              <a:t>ERR, LFR, and ERR+LFR</a:t>
            </a:r>
            <a:r>
              <a:rPr lang="zh-CN" altLang="en-US" sz="1800" dirty="0">
                <a:latin typeface="+mj-lt"/>
              </a:rPr>
              <a:t> </a:t>
            </a:r>
            <a:r>
              <a:rPr lang="en-US" altLang="zh-CN" sz="1800" dirty="0">
                <a:latin typeface="+mj-lt"/>
              </a:rPr>
              <a:t>(aka.</a:t>
            </a:r>
            <a:r>
              <a:rPr lang="zh-CN" altLang="en-US" sz="1800" dirty="0">
                <a:latin typeface="+mj-lt"/>
              </a:rPr>
              <a:t> </a:t>
            </a:r>
            <a:r>
              <a:rPr lang="en-US" altLang="zh-CN" sz="1800" dirty="0">
                <a:latin typeface="+mj-lt"/>
              </a:rPr>
              <a:t>Fang’s</a:t>
            </a:r>
            <a:r>
              <a:rPr lang="zh-CN" altLang="en-US" sz="1800" dirty="0">
                <a:latin typeface="+mj-lt"/>
              </a:rPr>
              <a:t> </a:t>
            </a:r>
            <a:r>
              <a:rPr lang="en-US" altLang="zh-CN" sz="1800" dirty="0">
                <a:latin typeface="+mj-lt"/>
              </a:rPr>
              <a:t>defense)</a:t>
            </a:r>
            <a:r>
              <a:rPr lang="en-US" sz="1800" dirty="0">
                <a:latin typeface="+mj-lt"/>
              </a:rPr>
              <a:t> </a:t>
            </a:r>
            <a:r>
              <a:rPr lang="en-US" sz="1400" i="1" dirty="0">
                <a:solidFill>
                  <a:schemeClr val="accent1"/>
                </a:solidFill>
                <a:latin typeface="+mj-lt"/>
              </a:rPr>
              <a:t>(Fang et al., 2020)</a:t>
            </a:r>
          </a:p>
          <a:p>
            <a:pPr marL="1257300" lvl="2" indent="-342900">
              <a:spcAft>
                <a:spcPts val="600"/>
              </a:spcAft>
              <a:buFont typeface="Arial" panose="020B0604020202020204" pitchFamily="34" charset="0"/>
              <a:buChar char="•"/>
            </a:pPr>
            <a:r>
              <a:rPr lang="en-US" sz="1800" dirty="0">
                <a:latin typeface="+mj-lt"/>
              </a:rPr>
              <a:t>Trust bootstrapping </a:t>
            </a:r>
            <a:r>
              <a:rPr lang="en-US" sz="1400" i="1" dirty="0">
                <a:solidFill>
                  <a:schemeClr val="accent1"/>
                </a:solidFill>
                <a:latin typeface="+mj-lt"/>
              </a:rPr>
              <a:t>(Cao et al., 2021)</a:t>
            </a:r>
          </a:p>
          <a:p>
            <a:pPr marL="1257300" lvl="2" indent="-342900">
              <a:spcAft>
                <a:spcPts val="600"/>
              </a:spcAft>
              <a:buFont typeface="Arial" panose="020B0604020202020204" pitchFamily="34" charset="0"/>
              <a:buChar char="•"/>
            </a:pPr>
            <a:r>
              <a:rPr lang="en-US" sz="1800" dirty="0">
                <a:latin typeface="+mj-lt"/>
              </a:rPr>
              <a:t>Post-training pruning &amp; fine-tuning </a:t>
            </a:r>
            <a:r>
              <a:rPr lang="en-US" sz="1400" i="1" dirty="0">
                <a:solidFill>
                  <a:schemeClr val="accent1"/>
                </a:solidFill>
                <a:latin typeface="+mj-lt"/>
              </a:rPr>
              <a:t>(Wu et al., 2022)</a:t>
            </a:r>
          </a:p>
        </p:txBody>
      </p:sp>
      <p:pic>
        <p:nvPicPr>
          <p:cNvPr id="47" name="Picture 46" descr="A picture containing screenshot, cartoon&#10;&#10;Description automatically generated">
            <a:extLst>
              <a:ext uri="{FF2B5EF4-FFF2-40B4-BE49-F238E27FC236}">
                <a16:creationId xmlns:a16="http://schemas.microsoft.com/office/drawing/2014/main" id="{38FAB39F-A13C-4EB8-B8CD-83505641D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9242" y="1621316"/>
            <a:ext cx="5760000" cy="3987693"/>
          </a:xfrm>
          <a:prstGeom prst="rect">
            <a:avLst/>
          </a:prstGeom>
        </p:spPr>
      </p:pic>
    </p:spTree>
    <p:extLst>
      <p:ext uri="{BB962C8B-B14F-4D97-AF65-F5344CB8AC3E}">
        <p14:creationId xmlns:p14="http://schemas.microsoft.com/office/powerpoint/2010/main" val="1113152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CC29-CB29-9D41-F491-1AE6A8C88242}"/>
              </a:ext>
            </a:extLst>
          </p:cNvPr>
          <p:cNvSpPr>
            <a:spLocks noGrp="1"/>
          </p:cNvSpPr>
          <p:nvPr>
            <p:ph type="title"/>
          </p:nvPr>
        </p:nvSpPr>
        <p:spPr>
          <a:xfrm>
            <a:off x="651672" y="476908"/>
            <a:ext cx="8771693" cy="500270"/>
          </a:xfrm>
        </p:spPr>
        <p:txBody>
          <a:bodyPr/>
          <a:lstStyle/>
          <a:p>
            <a:r>
              <a:rPr lang="en-US" altLang="zh-CN" dirty="0">
                <a:solidFill>
                  <a:srgbClr val="033F7D"/>
                </a:solidFill>
                <a:latin typeface="+mj-lt"/>
              </a:rPr>
              <a:t>Motivations</a:t>
            </a:r>
            <a:r>
              <a:rPr lang="zh-CN" altLang="en-US" dirty="0">
                <a:solidFill>
                  <a:srgbClr val="033F7D"/>
                </a:solidFill>
                <a:latin typeface="+mj-lt"/>
              </a:rPr>
              <a:t> </a:t>
            </a:r>
            <a:r>
              <a:rPr lang="en-US" altLang="zh-CN" dirty="0">
                <a:solidFill>
                  <a:srgbClr val="033F7D"/>
                </a:solidFill>
                <a:latin typeface="+mj-lt"/>
              </a:rPr>
              <a:t>&amp;</a:t>
            </a:r>
            <a:r>
              <a:rPr lang="zh-CN" altLang="en-US" dirty="0">
                <a:solidFill>
                  <a:srgbClr val="033F7D"/>
                </a:solidFill>
                <a:latin typeface="+mj-lt"/>
              </a:rPr>
              <a:t> </a:t>
            </a:r>
            <a:r>
              <a:rPr lang="en-US" altLang="zh-CN" dirty="0">
                <a:solidFill>
                  <a:srgbClr val="033F7D"/>
                </a:solidFill>
                <a:latin typeface="+mj-lt"/>
              </a:rPr>
              <a:t>Goal</a:t>
            </a:r>
            <a:endParaRPr lang="en-AU" dirty="0">
              <a:solidFill>
                <a:srgbClr val="033F7D"/>
              </a:solidFill>
              <a:latin typeface="+mj-lt"/>
            </a:endParaRPr>
          </a:p>
        </p:txBody>
      </p:sp>
      <p:sp>
        <p:nvSpPr>
          <p:cNvPr id="3" name="Slide Number Placeholder 2">
            <a:extLst>
              <a:ext uri="{FF2B5EF4-FFF2-40B4-BE49-F238E27FC236}">
                <a16:creationId xmlns:a16="http://schemas.microsoft.com/office/drawing/2014/main" id="{052E7210-BDA0-8D79-7CDC-D84E37F4B890}"/>
              </a:ext>
            </a:extLst>
          </p:cNvPr>
          <p:cNvSpPr>
            <a:spLocks noGrp="1"/>
          </p:cNvSpPr>
          <p:nvPr>
            <p:ph type="sldNum" sz="quarter" idx="10"/>
          </p:nvPr>
        </p:nvSpPr>
        <p:spPr/>
        <p:txBody>
          <a:bodyPr/>
          <a:lstStyle/>
          <a:p>
            <a:fld id="{5F396457-15B3-4E2E-8B13-7B7D237986EE}" type="slidenum">
              <a:rPr lang="en-US" altLang="en-US" smtClean="0"/>
              <a:pPr/>
              <a:t>47</a:t>
            </a:fld>
            <a:endParaRPr lang="en-US" altLang="en-US"/>
          </a:p>
        </p:txBody>
      </p:sp>
      <p:sp>
        <p:nvSpPr>
          <p:cNvPr id="6" name="TextBox 5">
            <a:extLst>
              <a:ext uri="{FF2B5EF4-FFF2-40B4-BE49-F238E27FC236}">
                <a16:creationId xmlns:a16="http://schemas.microsoft.com/office/drawing/2014/main" id="{B55DD1C1-5F4E-E786-2BF4-41F640863D0A}"/>
              </a:ext>
            </a:extLst>
          </p:cNvPr>
          <p:cNvSpPr txBox="1"/>
          <p:nvPr/>
        </p:nvSpPr>
        <p:spPr>
          <a:xfrm>
            <a:off x="651672" y="1457236"/>
            <a:ext cx="9780108" cy="2139047"/>
          </a:xfrm>
          <a:prstGeom prst="rect">
            <a:avLst/>
          </a:prstGeom>
          <a:noFill/>
        </p:spPr>
        <p:txBody>
          <a:bodyPr wrap="square">
            <a:spAutoFit/>
          </a:bodyPr>
          <a:lstStyle/>
          <a:p>
            <a:pPr marL="342900" indent="-342900">
              <a:spcAft>
                <a:spcPts val="600"/>
              </a:spcAft>
              <a:buFont typeface="Arial" panose="020B0604020202020204" pitchFamily="34" charset="0"/>
              <a:buChar char="•"/>
            </a:pPr>
            <a:r>
              <a:rPr lang="en-US" sz="1800" dirty="0">
                <a:latin typeface="+mj-lt"/>
              </a:rPr>
              <a:t>Byzantine-resilient aggregations</a:t>
            </a:r>
          </a:p>
          <a:p>
            <a:pPr marL="800100" lvl="1" indent="-342900">
              <a:spcAft>
                <a:spcPts val="600"/>
              </a:spcAft>
              <a:buFont typeface="Arial" panose="020B0604020202020204" pitchFamily="34" charset="0"/>
              <a:buChar char="•"/>
            </a:pPr>
            <a:r>
              <a:rPr lang="en-US" sz="1800" dirty="0">
                <a:latin typeface="+mj-lt"/>
              </a:rPr>
              <a:t>Tend to over-rely on the estimation of the population of malicious clients.</a:t>
            </a:r>
          </a:p>
          <a:p>
            <a:pPr marL="342900" indent="-342900">
              <a:spcAft>
                <a:spcPts val="600"/>
              </a:spcAft>
              <a:buFont typeface="Arial" panose="020B0604020202020204" pitchFamily="34" charset="0"/>
              <a:buChar char="•"/>
            </a:pPr>
            <a:r>
              <a:rPr lang="en-US" sz="1800" dirty="0">
                <a:latin typeface="+mj-lt"/>
              </a:rPr>
              <a:t>Auxiliary defenses</a:t>
            </a:r>
          </a:p>
          <a:p>
            <a:pPr marL="800100" lvl="1" indent="-342900">
              <a:spcAft>
                <a:spcPts val="600"/>
              </a:spcAft>
              <a:buFont typeface="Arial" panose="020B0604020202020204" pitchFamily="34" charset="0"/>
              <a:buChar char="•"/>
            </a:pPr>
            <a:r>
              <a:rPr lang="en-US" sz="1800" dirty="0">
                <a:latin typeface="+mj-lt"/>
              </a:rPr>
              <a:t>Request participating clients’ cooperation, or even </a:t>
            </a:r>
            <a:r>
              <a:rPr lang="en-US" sz="1800" i="1" u="sng" dirty="0">
                <a:latin typeface="+mj-lt"/>
              </a:rPr>
              <a:t>disclosure of their training set</a:t>
            </a:r>
            <a:r>
              <a:rPr lang="en-US" sz="1800" dirty="0">
                <a:latin typeface="+mj-lt"/>
              </a:rPr>
              <a:t>.</a:t>
            </a:r>
          </a:p>
          <a:p>
            <a:pPr marL="800100" lvl="1" indent="-342900">
              <a:spcAft>
                <a:spcPts val="600"/>
              </a:spcAft>
              <a:buFont typeface="Arial" panose="020B0604020202020204" pitchFamily="34" charset="0"/>
              <a:buChar char="•"/>
            </a:pPr>
            <a:r>
              <a:rPr lang="en-US" sz="1800" dirty="0">
                <a:latin typeface="+mj-lt"/>
              </a:rPr>
              <a:t>Do not work well with each other.</a:t>
            </a:r>
          </a:p>
          <a:p>
            <a:pPr marL="342900" indent="-342900">
              <a:spcAft>
                <a:spcPts val="600"/>
              </a:spcAft>
              <a:buFont typeface="Arial" panose="020B0604020202020204" pitchFamily="34" charset="0"/>
              <a:buChar char="•"/>
            </a:pPr>
            <a:endParaRPr lang="en-US" sz="1800" dirty="0">
              <a:latin typeface="+mj-lt"/>
            </a:endParaRPr>
          </a:p>
        </p:txBody>
      </p:sp>
      <p:sp>
        <p:nvSpPr>
          <p:cNvPr id="7" name="TextBox 6">
            <a:extLst>
              <a:ext uri="{FF2B5EF4-FFF2-40B4-BE49-F238E27FC236}">
                <a16:creationId xmlns:a16="http://schemas.microsoft.com/office/drawing/2014/main" id="{7E107923-2132-CD57-A10E-AC6921DD05D0}"/>
              </a:ext>
            </a:extLst>
          </p:cNvPr>
          <p:cNvSpPr txBox="1"/>
          <p:nvPr/>
        </p:nvSpPr>
        <p:spPr>
          <a:xfrm>
            <a:off x="778193" y="4471330"/>
            <a:ext cx="9909935"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b="1" i="1" dirty="0">
                <a:latin typeface="+mn-lt"/>
              </a:rPr>
              <a:t>We study the adoption of pruning that </a:t>
            </a:r>
            <a:r>
              <a:rPr lang="en-US" sz="1400" b="1" i="1" baseline="40000" dirty="0">
                <a:solidFill>
                  <a:schemeClr val="accent2">
                    <a:lumMod val="75000"/>
                  </a:schemeClr>
                </a:solidFill>
                <a:latin typeface="+mn-lt"/>
              </a:rPr>
              <a:t>(1) </a:t>
            </a:r>
            <a:r>
              <a:rPr lang="en-US" sz="1800" b="1" i="1" dirty="0">
                <a:latin typeface="+mn-lt"/>
              </a:rPr>
              <a:t>does not rely on the training data and therefore, can be solely performed by the server </a:t>
            </a:r>
            <a:r>
              <a:rPr lang="en-US" sz="1400" b="1" i="1" baseline="40000" dirty="0">
                <a:solidFill>
                  <a:schemeClr val="accent2">
                    <a:lumMod val="75000"/>
                  </a:schemeClr>
                </a:solidFill>
                <a:latin typeface="+mn-lt"/>
              </a:rPr>
              <a:t>(2) </a:t>
            </a:r>
            <a:r>
              <a:rPr lang="en-US" sz="1800" b="1" i="1" dirty="0">
                <a:latin typeface="+mn-lt"/>
              </a:rPr>
              <a:t>to boost the robustness-preservation </a:t>
            </a:r>
            <a:r>
              <a:rPr lang="en-US" sz="1400" b="1" i="1" baseline="40000" dirty="0">
                <a:solidFill>
                  <a:schemeClr val="accent2">
                    <a:lumMod val="75000"/>
                  </a:schemeClr>
                </a:solidFill>
                <a:latin typeface="+mn-lt"/>
              </a:rPr>
              <a:t>(3) </a:t>
            </a:r>
            <a:r>
              <a:rPr lang="en-US" sz="1800" b="1" i="1" dirty="0">
                <a:latin typeface="+mn-lt"/>
              </a:rPr>
              <a:t>without (explicitly) asking for clients’ cooperation.</a:t>
            </a:r>
            <a:endParaRPr lang="en-AU" sz="1800" b="1" i="1" dirty="0">
              <a:latin typeface="+mn-lt"/>
            </a:endParaRPr>
          </a:p>
        </p:txBody>
      </p:sp>
    </p:spTree>
    <p:extLst>
      <p:ext uri="{BB962C8B-B14F-4D97-AF65-F5344CB8AC3E}">
        <p14:creationId xmlns:p14="http://schemas.microsoft.com/office/powerpoint/2010/main" val="1827419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348B2-FAF6-6B1B-F584-F4B2AC0F1B70}"/>
              </a:ext>
            </a:extLst>
          </p:cNvPr>
          <p:cNvSpPr>
            <a:spLocks noGrp="1"/>
          </p:cNvSpPr>
          <p:nvPr>
            <p:ph type="title"/>
          </p:nvPr>
        </p:nvSpPr>
        <p:spPr/>
        <p:txBody>
          <a:bodyPr/>
          <a:lstStyle/>
          <a:p>
            <a:r>
              <a:rPr lang="en-US" sz="3200" dirty="0">
                <a:solidFill>
                  <a:srgbClr val="033F7D"/>
                </a:solidFill>
                <a:latin typeface="+mn-lt"/>
              </a:rPr>
              <a:t>Our Solution - FLAP</a:t>
            </a:r>
            <a:endParaRPr lang="en-AU" sz="3200" dirty="0">
              <a:solidFill>
                <a:srgbClr val="033F7D"/>
              </a:solidFill>
              <a:latin typeface="+mn-lt"/>
            </a:endParaRPr>
          </a:p>
        </p:txBody>
      </p:sp>
      <p:pic>
        <p:nvPicPr>
          <p:cNvPr id="12" name="Content Placeholder 11" descr="A picture containing screenshot, sketch, diagram, cartoon&#10;&#10;Description automatically generated">
            <a:extLst>
              <a:ext uri="{FF2B5EF4-FFF2-40B4-BE49-F238E27FC236}">
                <a16:creationId xmlns:a16="http://schemas.microsoft.com/office/drawing/2014/main" id="{0838014F-08A0-C246-248B-A9CBCAA6BD9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4232" y="2008969"/>
            <a:ext cx="7158046" cy="3109928"/>
          </a:xfrm>
        </p:spPr>
      </p:pic>
      <p:sp>
        <p:nvSpPr>
          <p:cNvPr id="5" name="Slide Number Placeholder 4">
            <a:extLst>
              <a:ext uri="{FF2B5EF4-FFF2-40B4-BE49-F238E27FC236}">
                <a16:creationId xmlns:a16="http://schemas.microsoft.com/office/drawing/2014/main" id="{4D5FB7FF-25E9-1FA9-4455-7E3D2D7A505E}"/>
              </a:ext>
            </a:extLst>
          </p:cNvPr>
          <p:cNvSpPr>
            <a:spLocks noGrp="1"/>
          </p:cNvSpPr>
          <p:nvPr>
            <p:ph type="sldNum" sz="quarter" idx="11"/>
          </p:nvPr>
        </p:nvSpPr>
        <p:spPr/>
        <p:txBody>
          <a:bodyPr/>
          <a:lstStyle/>
          <a:p>
            <a:fld id="{B6EC9B44-E994-48D6-AAC1-B3503DFC45C2}" type="slidenum">
              <a:rPr lang="en-US" altLang="en-US" smtClean="0"/>
              <a:pPr/>
              <a:t>48</a:t>
            </a:fld>
            <a:endParaRPr lang="en-US" altLang="en-US"/>
          </a:p>
        </p:txBody>
      </p:sp>
      <p:sp>
        <p:nvSpPr>
          <p:cNvPr id="6" name="Text Placeholder 5">
            <a:extLst>
              <a:ext uri="{FF2B5EF4-FFF2-40B4-BE49-F238E27FC236}">
                <a16:creationId xmlns:a16="http://schemas.microsoft.com/office/drawing/2014/main" id="{9DAF83CE-4008-F020-A41D-615F52D4D644}"/>
              </a:ext>
            </a:extLst>
          </p:cNvPr>
          <p:cNvSpPr>
            <a:spLocks noGrp="1"/>
          </p:cNvSpPr>
          <p:nvPr>
            <p:ph type="body" sz="quarter" idx="12"/>
          </p:nvPr>
        </p:nvSpPr>
        <p:spPr>
          <a:xfrm>
            <a:off x="664232" y="738410"/>
            <a:ext cx="8822232" cy="511124"/>
          </a:xfrm>
        </p:spPr>
        <p:txBody>
          <a:bodyPr/>
          <a:lstStyle/>
          <a:p>
            <a:r>
              <a:rPr lang="en-US" dirty="0">
                <a:solidFill>
                  <a:srgbClr val="033F7D"/>
                </a:solidFill>
                <a:latin typeface="+mn-lt"/>
              </a:rPr>
              <a:t>Approach Overview</a:t>
            </a:r>
            <a:endParaRPr lang="en-AU" dirty="0">
              <a:solidFill>
                <a:srgbClr val="033F7D"/>
              </a:solidFill>
              <a:latin typeface="+mn-lt"/>
            </a:endParaRPr>
          </a:p>
        </p:txBody>
      </p:sp>
      <p:sp>
        <p:nvSpPr>
          <p:cNvPr id="3" name="TextBox 2">
            <a:extLst>
              <a:ext uri="{FF2B5EF4-FFF2-40B4-BE49-F238E27FC236}">
                <a16:creationId xmlns:a16="http://schemas.microsoft.com/office/drawing/2014/main" id="{FB9FB857-A272-356A-D653-2DFED842DD76}"/>
              </a:ext>
            </a:extLst>
          </p:cNvPr>
          <p:cNvSpPr txBox="1"/>
          <p:nvPr/>
        </p:nvSpPr>
        <p:spPr>
          <a:xfrm>
            <a:off x="664232" y="5262589"/>
            <a:ext cx="6144337" cy="307777"/>
          </a:xfrm>
          <a:prstGeom prst="rect">
            <a:avLst/>
          </a:prstGeom>
          <a:noFill/>
        </p:spPr>
        <p:txBody>
          <a:bodyPr wrap="square" rtlCol="0">
            <a:spAutoFit/>
          </a:bodyPr>
          <a:lstStyle/>
          <a:p>
            <a:r>
              <a:rPr lang="en-US" altLang="zh-CN" sz="1400" i="1" dirty="0">
                <a:latin typeface="+mj-lt"/>
              </a:rPr>
              <a:t>The workflow of federated learning with FLAP</a:t>
            </a:r>
            <a:endParaRPr lang="en-US" sz="1400" i="1" dirty="0">
              <a:latin typeface="+mj-lt"/>
            </a:endParaRPr>
          </a:p>
        </p:txBody>
      </p:sp>
      <p:sp>
        <p:nvSpPr>
          <p:cNvPr id="7" name="TextBox 6">
            <a:extLst>
              <a:ext uri="{FF2B5EF4-FFF2-40B4-BE49-F238E27FC236}">
                <a16:creationId xmlns:a16="http://schemas.microsoft.com/office/drawing/2014/main" id="{6A1BDA75-1EC4-1276-B377-5125DDB337F7}"/>
              </a:ext>
            </a:extLst>
          </p:cNvPr>
          <p:cNvSpPr txBox="1"/>
          <p:nvPr/>
        </p:nvSpPr>
        <p:spPr>
          <a:xfrm>
            <a:off x="7116498" y="880768"/>
            <a:ext cx="4936958" cy="923330"/>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sz="1800" b="1" i="1" dirty="0">
                <a:latin typeface="+mn-lt"/>
              </a:rPr>
              <a:t>FLAP is motivated by an insight that model pruning could disable the insignificant and dormant parameters.</a:t>
            </a:r>
            <a:endParaRPr lang="en-AU" sz="1800" b="1" i="1" dirty="0">
              <a:latin typeface="+mn-lt"/>
            </a:endParaRPr>
          </a:p>
        </p:txBody>
      </p:sp>
      <p:sp>
        <p:nvSpPr>
          <p:cNvPr id="4" name="TextBox 3">
            <a:extLst>
              <a:ext uri="{FF2B5EF4-FFF2-40B4-BE49-F238E27FC236}">
                <a16:creationId xmlns:a16="http://schemas.microsoft.com/office/drawing/2014/main" id="{C910E780-84DB-891E-2D2C-E7B216C89F35}"/>
              </a:ext>
            </a:extLst>
          </p:cNvPr>
          <p:cNvSpPr txBox="1"/>
          <p:nvPr/>
        </p:nvSpPr>
        <p:spPr>
          <a:xfrm>
            <a:off x="8051472" y="4225298"/>
            <a:ext cx="4001984" cy="1477328"/>
          </a:xfrm>
          <a:prstGeom prst="rect">
            <a:avLst/>
          </a:prstGeom>
          <a:solidFill>
            <a:schemeClr val="bg2"/>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1800" b="1" i="1" dirty="0">
                <a:latin typeface="+mn-lt"/>
              </a:rPr>
              <a:t>The</a:t>
            </a:r>
            <a:r>
              <a:rPr lang="zh-CN" altLang="en-US" sz="1800" b="1" i="1" dirty="0">
                <a:latin typeface="+mn-lt"/>
              </a:rPr>
              <a:t> </a:t>
            </a:r>
            <a:r>
              <a:rPr lang="en-US" altLang="zh-CN" sz="1800" b="1" i="1" dirty="0">
                <a:latin typeface="+mn-lt"/>
              </a:rPr>
              <a:t>biggest</a:t>
            </a:r>
            <a:r>
              <a:rPr lang="zh-CN" altLang="en-US" sz="1800" b="1" i="1" dirty="0">
                <a:latin typeface="+mn-lt"/>
              </a:rPr>
              <a:t> </a:t>
            </a:r>
            <a:r>
              <a:rPr lang="en-US" altLang="zh-CN" sz="1800" b="1" i="1" dirty="0">
                <a:latin typeface="+mn-lt"/>
              </a:rPr>
              <a:t>challenge</a:t>
            </a:r>
            <a:r>
              <a:rPr lang="zh-CN" altLang="en-US" sz="1800" b="1" i="1" dirty="0">
                <a:latin typeface="+mn-lt"/>
              </a:rPr>
              <a:t> </a:t>
            </a:r>
            <a:r>
              <a:rPr lang="en-US" altLang="zh-CN" sz="1800" b="1" i="1" dirty="0">
                <a:latin typeface="+mn-lt"/>
              </a:rPr>
              <a:t>of</a:t>
            </a:r>
            <a:r>
              <a:rPr lang="zh-CN" altLang="en-US" sz="1800" b="1" i="1" dirty="0">
                <a:latin typeface="+mn-lt"/>
              </a:rPr>
              <a:t> </a:t>
            </a:r>
            <a:r>
              <a:rPr lang="en-US" altLang="zh-CN" sz="1800" b="1" i="1" dirty="0">
                <a:latin typeface="+mn-lt"/>
              </a:rPr>
              <a:t>the</a:t>
            </a:r>
            <a:r>
              <a:rPr lang="zh-CN" altLang="en-US" sz="1800" b="1" i="1" dirty="0">
                <a:latin typeface="+mn-lt"/>
              </a:rPr>
              <a:t> </a:t>
            </a:r>
            <a:r>
              <a:rPr lang="en-US" altLang="zh-CN" sz="1800" b="1" i="1" dirty="0">
                <a:latin typeface="+mn-lt"/>
              </a:rPr>
              <a:t>design</a:t>
            </a:r>
            <a:r>
              <a:rPr lang="zh-CN" altLang="en-US" sz="1800" b="1" i="1" dirty="0">
                <a:latin typeface="+mn-lt"/>
              </a:rPr>
              <a:t> </a:t>
            </a:r>
            <a:r>
              <a:rPr lang="en-US" altLang="zh-CN" sz="1800" b="1" i="1" dirty="0">
                <a:latin typeface="+mn-lt"/>
              </a:rPr>
              <a:t>of</a:t>
            </a:r>
            <a:r>
              <a:rPr lang="zh-CN" altLang="en-US" sz="1800" b="1" i="1" dirty="0">
                <a:latin typeface="+mn-lt"/>
              </a:rPr>
              <a:t> </a:t>
            </a:r>
            <a:r>
              <a:rPr lang="en-US" altLang="zh-CN" sz="1800" b="1" i="1" dirty="0">
                <a:latin typeface="+mn-lt"/>
              </a:rPr>
              <a:t>FLAP</a:t>
            </a:r>
            <a:r>
              <a:rPr lang="zh-CN" altLang="en-US" sz="1800" b="1" i="1" dirty="0">
                <a:latin typeface="+mn-lt"/>
              </a:rPr>
              <a:t> </a:t>
            </a:r>
            <a:r>
              <a:rPr lang="en-US" altLang="zh-CN" sz="1800" b="1" i="1" dirty="0">
                <a:latin typeface="+mn-lt"/>
              </a:rPr>
              <a:t>is</a:t>
            </a:r>
            <a:r>
              <a:rPr lang="zh-CN" altLang="en-US" sz="1800" b="1" i="1" dirty="0">
                <a:latin typeface="+mn-lt"/>
              </a:rPr>
              <a:t> </a:t>
            </a:r>
            <a:r>
              <a:rPr lang="en-US" altLang="zh-CN" sz="1800" b="1" i="1" dirty="0">
                <a:latin typeface="+mn-lt"/>
              </a:rPr>
              <a:t>how</a:t>
            </a:r>
            <a:r>
              <a:rPr lang="zh-CN" altLang="en-US" sz="1800" b="1" i="1" dirty="0">
                <a:latin typeface="+mn-lt"/>
              </a:rPr>
              <a:t> </a:t>
            </a:r>
            <a:r>
              <a:rPr lang="en-US" altLang="zh-CN" sz="1800" b="1" i="1" dirty="0">
                <a:latin typeface="+mn-lt"/>
              </a:rPr>
              <a:t>to</a:t>
            </a:r>
            <a:r>
              <a:rPr lang="zh-CN" altLang="en-US" sz="1800" b="1" i="1" dirty="0">
                <a:latin typeface="+mn-lt"/>
              </a:rPr>
              <a:t> </a:t>
            </a:r>
            <a:r>
              <a:rPr lang="en-US" altLang="zh-CN" sz="1800" b="1" i="1" dirty="0">
                <a:latin typeface="+mn-lt"/>
              </a:rPr>
              <a:t>achieve</a:t>
            </a:r>
            <a:r>
              <a:rPr lang="zh-CN" altLang="en-US" sz="1800" b="1" i="1" dirty="0">
                <a:latin typeface="+mn-lt"/>
              </a:rPr>
              <a:t> </a:t>
            </a:r>
            <a:r>
              <a:rPr lang="en-US" altLang="zh-CN" sz="1800" b="1" i="1" dirty="0">
                <a:latin typeface="+mn-lt"/>
              </a:rPr>
              <a:t>fidelity</a:t>
            </a:r>
            <a:r>
              <a:rPr lang="zh-CN" altLang="en-US" sz="1800" b="1" i="1" dirty="0">
                <a:latin typeface="+mn-lt"/>
              </a:rPr>
              <a:t> </a:t>
            </a:r>
            <a:r>
              <a:rPr lang="en-US" altLang="zh-CN" sz="1800" b="1" i="1" dirty="0">
                <a:latin typeface="+mn-lt"/>
              </a:rPr>
              <a:t>and</a:t>
            </a:r>
            <a:r>
              <a:rPr lang="zh-CN" altLang="en-US" sz="1800" b="1" i="1" dirty="0">
                <a:latin typeface="+mn-lt"/>
              </a:rPr>
              <a:t> </a:t>
            </a:r>
            <a:r>
              <a:rPr lang="en-US" altLang="zh-CN" sz="1800" b="1" i="1" dirty="0">
                <a:latin typeface="+mn-lt"/>
              </a:rPr>
              <a:t>robustness-preserving</a:t>
            </a:r>
            <a:r>
              <a:rPr lang="zh-CN" altLang="en-US" sz="1800" b="1" i="1" dirty="0">
                <a:latin typeface="+mn-lt"/>
              </a:rPr>
              <a:t> </a:t>
            </a:r>
            <a:r>
              <a:rPr lang="en-US" altLang="zh-CN" sz="1800" b="1" i="1" dirty="0">
                <a:latin typeface="+mn-lt"/>
              </a:rPr>
              <a:t>model</a:t>
            </a:r>
            <a:r>
              <a:rPr lang="zh-CN" altLang="en-US" sz="1800" b="1" i="1" dirty="0">
                <a:latin typeface="+mn-lt"/>
              </a:rPr>
              <a:t> </a:t>
            </a:r>
            <a:r>
              <a:rPr lang="en-US" altLang="zh-CN" sz="1800" b="1" i="1" dirty="0">
                <a:latin typeface="+mn-lt"/>
              </a:rPr>
              <a:t>pruning</a:t>
            </a:r>
            <a:r>
              <a:rPr lang="zh-CN" altLang="en-US" sz="1800" b="1" i="1" dirty="0">
                <a:latin typeface="+mn-lt"/>
              </a:rPr>
              <a:t> </a:t>
            </a:r>
            <a:r>
              <a:rPr lang="en-US" altLang="zh-CN" sz="1800" b="1" i="1" dirty="0">
                <a:latin typeface="+mn-lt"/>
              </a:rPr>
              <a:t>without</a:t>
            </a:r>
            <a:r>
              <a:rPr lang="zh-CN" altLang="en-US" sz="1800" b="1" i="1" dirty="0">
                <a:latin typeface="+mn-lt"/>
              </a:rPr>
              <a:t> </a:t>
            </a:r>
            <a:r>
              <a:rPr lang="en-SG" altLang="zh-CN" sz="1800" b="1" i="1" dirty="0">
                <a:latin typeface="+mn-lt"/>
              </a:rPr>
              <a:t>the </a:t>
            </a:r>
            <a:r>
              <a:rPr lang="en-US" altLang="zh-CN" sz="1800" b="1" i="1" dirty="0">
                <a:latin typeface="+mn-lt"/>
              </a:rPr>
              <a:t>client’s</a:t>
            </a:r>
            <a:r>
              <a:rPr lang="zh-CN" altLang="en-US" sz="1800" b="1" i="1" dirty="0">
                <a:latin typeface="+mn-lt"/>
              </a:rPr>
              <a:t> </a:t>
            </a:r>
            <a:r>
              <a:rPr lang="en-US" altLang="zh-CN" sz="1800" b="1" i="1" dirty="0">
                <a:latin typeface="+mn-lt"/>
              </a:rPr>
              <a:t>training</a:t>
            </a:r>
            <a:r>
              <a:rPr lang="zh-CN" altLang="en-US" sz="1800" b="1" i="1" dirty="0">
                <a:latin typeface="+mn-lt"/>
              </a:rPr>
              <a:t> </a:t>
            </a:r>
            <a:r>
              <a:rPr lang="en-US" altLang="zh-CN" sz="1800" b="1" i="1" dirty="0">
                <a:latin typeface="+mn-lt"/>
              </a:rPr>
              <a:t>data.</a:t>
            </a:r>
            <a:endParaRPr lang="en-AU" sz="1800" b="1" i="1" dirty="0">
              <a:latin typeface="+mn-lt"/>
            </a:endParaRPr>
          </a:p>
        </p:txBody>
      </p:sp>
    </p:spTree>
    <p:extLst>
      <p:ext uri="{BB962C8B-B14F-4D97-AF65-F5344CB8AC3E}">
        <p14:creationId xmlns:p14="http://schemas.microsoft.com/office/powerpoint/2010/main" val="4023887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86A4A-9494-4CFD-3BE3-46B81664ED69}"/>
              </a:ext>
            </a:extLst>
          </p:cNvPr>
          <p:cNvSpPr>
            <a:spLocks noGrp="1"/>
          </p:cNvSpPr>
          <p:nvPr>
            <p:ph type="title"/>
          </p:nvPr>
        </p:nvSpPr>
        <p:spPr>
          <a:xfrm>
            <a:off x="651672" y="241604"/>
            <a:ext cx="8771693" cy="500270"/>
          </a:xfrm>
        </p:spPr>
        <p:txBody>
          <a:bodyPr/>
          <a:lstStyle/>
          <a:p>
            <a:r>
              <a:rPr lang="en-US" sz="3200" dirty="0">
                <a:solidFill>
                  <a:srgbClr val="033F7D"/>
                </a:solidFill>
                <a:latin typeface="+mn-lt"/>
              </a:rPr>
              <a:t>Our Solution - FLAP</a:t>
            </a:r>
            <a:endParaRPr lang="en-AU" sz="3200" dirty="0">
              <a:solidFill>
                <a:srgbClr val="033F7D"/>
              </a:solidFill>
              <a:latin typeface="+mn-lt"/>
            </a:endParaRPr>
          </a:p>
        </p:txBody>
      </p:sp>
      <p:sp>
        <p:nvSpPr>
          <p:cNvPr id="3" name="Slide Number Placeholder 2">
            <a:extLst>
              <a:ext uri="{FF2B5EF4-FFF2-40B4-BE49-F238E27FC236}">
                <a16:creationId xmlns:a16="http://schemas.microsoft.com/office/drawing/2014/main" id="{38BDC12A-E83A-0A8E-08E0-8E5AC3A610FD}"/>
              </a:ext>
            </a:extLst>
          </p:cNvPr>
          <p:cNvSpPr>
            <a:spLocks noGrp="1"/>
          </p:cNvSpPr>
          <p:nvPr>
            <p:ph type="sldNum" sz="quarter" idx="10"/>
          </p:nvPr>
        </p:nvSpPr>
        <p:spPr/>
        <p:txBody>
          <a:bodyPr/>
          <a:lstStyle/>
          <a:p>
            <a:fld id="{5F396457-15B3-4E2E-8B13-7B7D237986EE}" type="slidenum">
              <a:rPr lang="en-US" altLang="en-US" smtClean="0"/>
              <a:pPr/>
              <a:t>49</a:t>
            </a:fld>
            <a:endParaRPr lang="en-US" altLang="en-US"/>
          </a:p>
        </p:txBody>
      </p:sp>
      <p:sp>
        <p:nvSpPr>
          <p:cNvPr id="4" name="Text Placeholder 3">
            <a:extLst>
              <a:ext uri="{FF2B5EF4-FFF2-40B4-BE49-F238E27FC236}">
                <a16:creationId xmlns:a16="http://schemas.microsoft.com/office/drawing/2014/main" id="{8028D3EA-65F2-05A1-A01E-98C632034FC9}"/>
              </a:ext>
            </a:extLst>
          </p:cNvPr>
          <p:cNvSpPr>
            <a:spLocks noGrp="1"/>
          </p:cNvSpPr>
          <p:nvPr>
            <p:ph type="body" sz="quarter" idx="12"/>
          </p:nvPr>
        </p:nvSpPr>
        <p:spPr>
          <a:xfrm>
            <a:off x="654880" y="753236"/>
            <a:ext cx="8822232" cy="511124"/>
          </a:xfrm>
        </p:spPr>
        <p:txBody>
          <a:bodyPr/>
          <a:lstStyle/>
          <a:p>
            <a:r>
              <a:rPr lang="en-US" dirty="0">
                <a:solidFill>
                  <a:srgbClr val="033F7D"/>
                </a:solidFill>
                <a:latin typeface="+mn-lt"/>
              </a:rPr>
              <a:t>Data-free Pruning</a:t>
            </a:r>
            <a:endParaRPr lang="en-AU" dirty="0">
              <a:solidFill>
                <a:srgbClr val="033F7D"/>
              </a:solidFill>
              <a:latin typeface="+mn-lt"/>
            </a:endParaRPr>
          </a:p>
        </p:txBody>
      </p:sp>
      <p:pic>
        <p:nvPicPr>
          <p:cNvPr id="6" name="Picture 5" descr="A picture containing circle, diagram, screenshot, line&#10;&#10;Description automatically generated">
            <a:extLst>
              <a:ext uri="{FF2B5EF4-FFF2-40B4-BE49-F238E27FC236}">
                <a16:creationId xmlns:a16="http://schemas.microsoft.com/office/drawing/2014/main" id="{A9F6C624-0FF7-9E04-7615-E33E2E263AFB}"/>
              </a:ext>
            </a:extLst>
          </p:cNvPr>
          <p:cNvPicPr>
            <a:picLocks noChangeAspect="1"/>
          </p:cNvPicPr>
          <p:nvPr/>
        </p:nvPicPr>
        <p:blipFill rotWithShape="1">
          <a:blip r:embed="rId3">
            <a:extLst>
              <a:ext uri="{28A0092B-C50C-407E-A947-70E740481C1C}">
                <a14:useLocalDpi xmlns:a14="http://schemas.microsoft.com/office/drawing/2010/main" val="0"/>
              </a:ext>
            </a:extLst>
          </a:blip>
          <a:srcRect b="21184"/>
          <a:stretch/>
        </p:blipFill>
        <p:spPr>
          <a:xfrm>
            <a:off x="8037094" y="1858416"/>
            <a:ext cx="3340893" cy="1635143"/>
          </a:xfrm>
          <a:prstGeom prst="rect">
            <a:avLst/>
          </a:prstGeom>
        </p:spPr>
      </p:pic>
      <p:sp>
        <p:nvSpPr>
          <p:cNvPr id="5" name="TextBox 4">
            <a:extLst>
              <a:ext uri="{FF2B5EF4-FFF2-40B4-BE49-F238E27FC236}">
                <a16:creationId xmlns:a16="http://schemas.microsoft.com/office/drawing/2014/main" id="{49E5E89A-8402-86F6-FCAB-BD4C966A9DAE}"/>
              </a:ext>
            </a:extLst>
          </p:cNvPr>
          <p:cNvSpPr txBox="1"/>
          <p:nvPr/>
        </p:nvSpPr>
        <p:spPr>
          <a:xfrm>
            <a:off x="651672" y="1564105"/>
            <a:ext cx="6344692" cy="2262671"/>
          </a:xfrm>
          <a:prstGeom prst="rect">
            <a:avLst/>
          </a:prstGeom>
          <a:noFill/>
        </p:spPr>
        <p:txBody>
          <a:bodyPr wrap="square" rtlCol="0">
            <a:spAutoFit/>
          </a:bodyPr>
          <a:lstStyle/>
          <a:p>
            <a:pPr>
              <a:lnSpc>
                <a:spcPct val="150000"/>
              </a:lnSpc>
            </a:pPr>
            <a:r>
              <a:rPr lang="en-US" sz="1600" dirty="0">
                <a:latin typeface="+mj-lt"/>
              </a:rPr>
              <a:t>The design of FLAP adopts the existing data-free pruning techniques </a:t>
            </a:r>
            <a:r>
              <a:rPr lang="en-US" sz="1600" i="1" dirty="0">
                <a:latin typeface="+mj-lt"/>
              </a:rPr>
              <a:t>(Srinivas &amp; Babu, 2015, Meng et al., 2023)</a:t>
            </a:r>
            <a:r>
              <a:rPr lang="en-US" sz="1600" dirty="0">
                <a:latin typeface="+mj-lt"/>
              </a:rPr>
              <a:t> to prune hidden units in dense layers.</a:t>
            </a:r>
          </a:p>
          <a:p>
            <a:pPr marL="285750" indent="-285750">
              <a:lnSpc>
                <a:spcPct val="150000"/>
              </a:lnSpc>
              <a:buFont typeface="Arial" panose="020B0604020202020204" pitchFamily="34" charset="0"/>
              <a:buChar char="•"/>
            </a:pPr>
            <a:r>
              <a:rPr lang="en-US" sz="1600" dirty="0">
                <a:latin typeface="+mj-lt"/>
              </a:rPr>
              <a:t>Pair-wise pruning (cut one and keep the other).</a:t>
            </a:r>
          </a:p>
          <a:p>
            <a:pPr marL="285750" indent="-285750">
              <a:lnSpc>
                <a:spcPct val="150000"/>
              </a:lnSpc>
              <a:buFont typeface="Arial" panose="020B0604020202020204" pitchFamily="34" charset="0"/>
              <a:buChar char="•"/>
            </a:pPr>
            <a:r>
              <a:rPr lang="en-US" sz="1600" dirty="0">
                <a:latin typeface="+mj-lt"/>
              </a:rPr>
              <a:t>Cross-layer saliency-based sampling.</a:t>
            </a:r>
          </a:p>
          <a:p>
            <a:pPr marL="285750" indent="-285750">
              <a:lnSpc>
                <a:spcPct val="150000"/>
              </a:lnSpc>
              <a:buFont typeface="Arial" panose="020B0604020202020204" pitchFamily="34" charset="0"/>
              <a:buChar char="•"/>
            </a:pPr>
            <a:r>
              <a:rPr lang="en-US" sz="1600" dirty="0">
                <a:latin typeface="+mj-lt"/>
              </a:rPr>
              <a:t>Zero out the pruned parameter.</a:t>
            </a:r>
          </a:p>
        </p:txBody>
      </p:sp>
      <p:pic>
        <p:nvPicPr>
          <p:cNvPr id="7" name="Picture 6" descr="A picture containing diagram, plan, technical drawing, schematic&#10;&#10;Description automatically generated">
            <a:extLst>
              <a:ext uri="{FF2B5EF4-FFF2-40B4-BE49-F238E27FC236}">
                <a16:creationId xmlns:a16="http://schemas.microsoft.com/office/drawing/2014/main" id="{846498CA-B34E-68E7-ABF9-0FC749B6F268}"/>
              </a:ext>
            </a:extLst>
          </p:cNvPr>
          <p:cNvPicPr>
            <a:picLocks noChangeAspect="1"/>
          </p:cNvPicPr>
          <p:nvPr/>
        </p:nvPicPr>
        <p:blipFill rotWithShape="1">
          <a:blip r:embed="rId4">
            <a:extLst>
              <a:ext uri="{28A0092B-C50C-407E-A947-70E740481C1C}">
                <a14:useLocalDpi xmlns:a14="http://schemas.microsoft.com/office/drawing/2010/main" val="0"/>
              </a:ext>
            </a:extLst>
          </a:blip>
          <a:srcRect b="16795"/>
          <a:stretch/>
        </p:blipFill>
        <p:spPr>
          <a:xfrm>
            <a:off x="6716812" y="4063726"/>
            <a:ext cx="4661176" cy="1691560"/>
          </a:xfrm>
          <a:prstGeom prst="rect">
            <a:avLst/>
          </a:prstGeom>
        </p:spPr>
      </p:pic>
      <p:sp>
        <p:nvSpPr>
          <p:cNvPr id="8" name="TextBox 7">
            <a:extLst>
              <a:ext uri="{FF2B5EF4-FFF2-40B4-BE49-F238E27FC236}">
                <a16:creationId xmlns:a16="http://schemas.microsoft.com/office/drawing/2014/main" id="{09FF5933-73D5-1DD9-AB12-5864F130D47D}"/>
              </a:ext>
            </a:extLst>
          </p:cNvPr>
          <p:cNvSpPr txBox="1"/>
          <p:nvPr/>
        </p:nvSpPr>
        <p:spPr>
          <a:xfrm>
            <a:off x="651672" y="4063726"/>
            <a:ext cx="4979108" cy="1524007"/>
          </a:xfrm>
          <a:prstGeom prst="rect">
            <a:avLst/>
          </a:prstGeom>
          <a:noFill/>
        </p:spPr>
        <p:txBody>
          <a:bodyPr wrap="square" rtlCol="0">
            <a:spAutoFit/>
          </a:bodyPr>
          <a:lstStyle/>
          <a:p>
            <a:pPr>
              <a:lnSpc>
                <a:spcPct val="150000"/>
              </a:lnSpc>
            </a:pPr>
            <a:r>
              <a:rPr lang="en-US" sz="1600" dirty="0">
                <a:latin typeface="+mj-lt"/>
              </a:rPr>
              <a:t>FLAP also performs a scale-based sampling strategy for convolutional layers.</a:t>
            </a:r>
          </a:p>
          <a:p>
            <a:pPr marL="285750" indent="-285750">
              <a:lnSpc>
                <a:spcPct val="150000"/>
              </a:lnSpc>
              <a:buFont typeface="Arial" panose="020B0604020202020204" pitchFamily="34" charset="0"/>
              <a:buChar char="•"/>
            </a:pPr>
            <a:r>
              <a:rPr lang="en-US" sz="1600" dirty="0">
                <a:latin typeface="+mj-lt"/>
              </a:rPr>
              <a:t>Prioritize the least salient channels for pruning.</a:t>
            </a:r>
          </a:p>
          <a:p>
            <a:pPr marL="285750" indent="-285750">
              <a:lnSpc>
                <a:spcPct val="150000"/>
              </a:lnSpc>
              <a:buFont typeface="Arial" panose="020B0604020202020204" pitchFamily="34" charset="0"/>
              <a:buChar char="•"/>
            </a:pPr>
            <a:r>
              <a:rPr lang="en-US" sz="1600" dirty="0">
                <a:latin typeface="+mj-lt"/>
              </a:rPr>
              <a:t>Measure the scale of a channel via L1-norm.</a:t>
            </a:r>
          </a:p>
        </p:txBody>
      </p:sp>
    </p:spTree>
    <p:extLst>
      <p:ext uri="{BB962C8B-B14F-4D97-AF65-F5344CB8AC3E}">
        <p14:creationId xmlns:p14="http://schemas.microsoft.com/office/powerpoint/2010/main" val="97452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28B6C0B-87E3-5A0B-319F-6E018FEA478F}"/>
              </a:ext>
            </a:extLst>
          </p:cNvPr>
          <p:cNvSpPr>
            <a:spLocks noGrp="1"/>
          </p:cNvSpPr>
          <p:nvPr>
            <p:ph type="sldNum" sz="quarter" idx="10"/>
          </p:nvPr>
        </p:nvSpPr>
        <p:spPr/>
        <p:txBody>
          <a:bodyPr/>
          <a:lstStyle/>
          <a:p>
            <a:fld id="{5F396457-15B3-4E2E-8B13-7B7D237986EE}" type="slidenum">
              <a:rPr lang="en-US" altLang="en-US" smtClean="0"/>
              <a:pPr/>
              <a:t>5</a:t>
            </a:fld>
            <a:endParaRPr lang="en-US" altLang="en-US"/>
          </a:p>
        </p:txBody>
      </p:sp>
      <p:sp>
        <p:nvSpPr>
          <p:cNvPr id="6" name="Title 1">
            <a:extLst>
              <a:ext uri="{FF2B5EF4-FFF2-40B4-BE49-F238E27FC236}">
                <a16:creationId xmlns:a16="http://schemas.microsoft.com/office/drawing/2014/main" id="{F66D72BB-1B05-9094-5799-D028AC00CFB2}"/>
              </a:ext>
            </a:extLst>
          </p:cNvPr>
          <p:cNvSpPr txBox="1">
            <a:spLocks/>
          </p:cNvSpPr>
          <p:nvPr/>
        </p:nvSpPr>
        <p:spPr>
          <a:xfrm>
            <a:off x="791520" y="415146"/>
            <a:ext cx="8076511" cy="842691"/>
          </a:xfrm>
          <a:prstGeom prst="rect">
            <a:avLst/>
          </a:prstGeom>
        </p:spPr>
        <p:txBody>
          <a:bodyPr/>
          <a:lstStyle>
            <a:lvl1pPr algn="l" defTabSz="342874" rtl="0" eaLnBrk="1" fontAlgn="base" hangingPunct="1">
              <a:spcBef>
                <a:spcPct val="0"/>
              </a:spcBef>
              <a:spcAft>
                <a:spcPct val="0"/>
              </a:spcAft>
              <a:defRPr sz="3200" b="1" kern="1200" cap="none">
                <a:solidFill>
                  <a:schemeClr val="tx1">
                    <a:lumMod val="75000"/>
                    <a:lumOff val="25000"/>
                  </a:schemeClr>
                </a:solidFill>
                <a:latin typeface="+mj-lt"/>
                <a:ea typeface="MS PGothic" pitchFamily="34" charset="-128"/>
                <a:cs typeface="Frutiger LT 55 Roman"/>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r>
              <a:rPr lang="en-US" altLang="zh-CN" dirty="0">
                <a:solidFill>
                  <a:srgbClr val="033F7D"/>
                </a:solidFill>
              </a:rPr>
              <a:t>Personal</a:t>
            </a:r>
            <a:r>
              <a:rPr lang="zh-CN" altLang="en-US" dirty="0">
                <a:solidFill>
                  <a:srgbClr val="033F7D"/>
                </a:solidFill>
              </a:rPr>
              <a:t> </a:t>
            </a:r>
            <a:r>
              <a:rPr lang="en-US" altLang="zh-CN" dirty="0">
                <a:solidFill>
                  <a:srgbClr val="033F7D"/>
                </a:solidFill>
              </a:rPr>
              <a:t>Data</a:t>
            </a:r>
            <a:r>
              <a:rPr lang="zh-CN" altLang="en-US" dirty="0">
                <a:solidFill>
                  <a:srgbClr val="033F7D"/>
                </a:solidFill>
              </a:rPr>
              <a:t> </a:t>
            </a:r>
            <a:r>
              <a:rPr lang="en-US" altLang="zh-CN" dirty="0">
                <a:solidFill>
                  <a:srgbClr val="033F7D"/>
                </a:solidFill>
              </a:rPr>
              <a:t>Access</a:t>
            </a:r>
            <a:endParaRPr lang="en-US" dirty="0">
              <a:solidFill>
                <a:srgbClr val="033F7D"/>
              </a:solidFill>
            </a:endParaRPr>
          </a:p>
        </p:txBody>
      </p:sp>
      <p:sp>
        <p:nvSpPr>
          <p:cNvPr id="8" name="TextBox 7">
            <a:extLst>
              <a:ext uri="{FF2B5EF4-FFF2-40B4-BE49-F238E27FC236}">
                <a16:creationId xmlns:a16="http://schemas.microsoft.com/office/drawing/2014/main" id="{57ACA5FC-DD2F-7285-F582-5A06E66CF93B}"/>
              </a:ext>
            </a:extLst>
          </p:cNvPr>
          <p:cNvSpPr txBox="1"/>
          <p:nvPr/>
        </p:nvSpPr>
        <p:spPr>
          <a:xfrm>
            <a:off x="789738" y="1583697"/>
            <a:ext cx="10707040" cy="1107996"/>
          </a:xfrm>
          <a:prstGeom prst="rect">
            <a:avLst/>
          </a:prstGeom>
          <a:noFill/>
        </p:spPr>
        <p:txBody>
          <a:bodyPr wrap="square">
            <a:spAutoFit/>
          </a:bodyPr>
          <a:lstStyle/>
          <a:p>
            <a:pPr rtl="0">
              <a:spcBef>
                <a:spcPts val="0"/>
              </a:spcBef>
              <a:spcAft>
                <a:spcPts val="0"/>
              </a:spcAft>
            </a:pPr>
            <a:r>
              <a:rPr lang="en-US" altLang="zh-CN" sz="2200" dirty="0">
                <a:solidFill>
                  <a:srgbClr val="000000"/>
                </a:solidFill>
                <a:latin typeface="+mn-lt"/>
              </a:rPr>
              <a:t>The collection</a:t>
            </a:r>
            <a:r>
              <a:rPr lang="zh-CN" altLang="en-US" sz="2200" dirty="0">
                <a:solidFill>
                  <a:srgbClr val="000000"/>
                </a:solidFill>
                <a:latin typeface="+mn-lt"/>
              </a:rPr>
              <a:t> </a:t>
            </a:r>
            <a:r>
              <a:rPr lang="en-US" altLang="zh-CN" sz="2200" dirty="0">
                <a:solidFill>
                  <a:srgbClr val="000000"/>
                </a:solidFill>
                <a:latin typeface="+mn-lt"/>
              </a:rPr>
              <a:t>of</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follows</a:t>
            </a:r>
            <a:r>
              <a:rPr lang="zh-CN" altLang="en-US" sz="2200" dirty="0">
                <a:solidFill>
                  <a:srgbClr val="000000"/>
                </a:solidFill>
                <a:latin typeface="+mn-lt"/>
              </a:rPr>
              <a:t> </a:t>
            </a:r>
            <a:r>
              <a:rPr lang="en-US" altLang="zh-CN" sz="2200" dirty="0">
                <a:solidFill>
                  <a:srgbClr val="000000"/>
                </a:solidFill>
                <a:latin typeface="+mn-lt"/>
              </a:rPr>
              <a:t>a</a:t>
            </a:r>
            <a:r>
              <a:rPr lang="zh-CN" altLang="en-US" sz="2200" dirty="0">
                <a:solidFill>
                  <a:srgbClr val="000000"/>
                </a:solidFill>
                <a:latin typeface="+mn-lt"/>
              </a:rPr>
              <a:t> </a:t>
            </a:r>
            <a:r>
              <a:rPr lang="en-US" altLang="zh-CN" sz="2200" dirty="0">
                <a:solidFill>
                  <a:srgbClr val="000000"/>
                </a:solidFill>
                <a:latin typeface="+mn-lt"/>
              </a:rPr>
              <a:t>simple</a:t>
            </a:r>
            <a:r>
              <a:rPr lang="zh-CN" altLang="en-US" sz="2200" dirty="0">
                <a:solidFill>
                  <a:srgbClr val="000000"/>
                </a:solidFill>
                <a:latin typeface="+mn-lt"/>
              </a:rPr>
              <a:t> </a:t>
            </a:r>
            <a:r>
              <a:rPr lang="en-US" altLang="zh-CN" sz="2200" dirty="0">
                <a:solidFill>
                  <a:srgbClr val="000000"/>
                </a:solidFill>
                <a:latin typeface="+mn-lt"/>
              </a:rPr>
              <a:t>routine: an app requests access to</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and</a:t>
            </a:r>
            <a:r>
              <a:rPr lang="zh-CN" altLang="en-US" sz="2200" dirty="0">
                <a:solidFill>
                  <a:srgbClr val="000000"/>
                </a:solidFill>
                <a:latin typeface="+mn-lt"/>
              </a:rPr>
              <a:t> </a:t>
            </a: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operating</a:t>
            </a:r>
            <a:r>
              <a:rPr lang="zh-CN" altLang="en-US" sz="2200" dirty="0">
                <a:solidFill>
                  <a:srgbClr val="000000"/>
                </a:solidFill>
                <a:latin typeface="+mn-lt"/>
              </a:rPr>
              <a:t> </a:t>
            </a:r>
            <a:r>
              <a:rPr lang="en-US" altLang="zh-CN" sz="2200" dirty="0">
                <a:solidFill>
                  <a:srgbClr val="000000"/>
                </a:solidFill>
                <a:latin typeface="+mn-lt"/>
              </a:rPr>
              <a:t>system</a:t>
            </a:r>
            <a:r>
              <a:rPr lang="zh-CN" altLang="en-US" sz="2200" dirty="0">
                <a:solidFill>
                  <a:srgbClr val="000000"/>
                </a:solidFill>
                <a:latin typeface="+mn-lt"/>
              </a:rPr>
              <a:t> </a:t>
            </a:r>
            <a:r>
              <a:rPr lang="en-US" altLang="zh-CN" sz="2200" dirty="0">
                <a:solidFill>
                  <a:srgbClr val="000000"/>
                </a:solidFill>
                <a:latin typeface="+mn-lt"/>
              </a:rPr>
              <a:t>serves</a:t>
            </a:r>
            <a:r>
              <a:rPr lang="zh-CN" altLang="en-US" sz="2200" dirty="0">
                <a:solidFill>
                  <a:srgbClr val="000000"/>
                </a:solidFill>
                <a:latin typeface="+mn-lt"/>
              </a:rPr>
              <a:t> </a:t>
            </a: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br>
              <a:rPr lang="en-US" sz="2200" dirty="0">
                <a:latin typeface="+mn-lt"/>
              </a:rPr>
            </a:br>
            <a:endParaRPr lang="en-US" sz="2200" dirty="0">
              <a:latin typeface="+mn-lt"/>
            </a:endParaRPr>
          </a:p>
        </p:txBody>
      </p:sp>
      <p:sp>
        <p:nvSpPr>
          <p:cNvPr id="9" name="TextBox 8">
            <a:extLst>
              <a:ext uri="{FF2B5EF4-FFF2-40B4-BE49-F238E27FC236}">
                <a16:creationId xmlns:a16="http://schemas.microsoft.com/office/drawing/2014/main" id="{3FCAB25C-1F4E-FC9F-83D1-1B6B8D6E73AD}"/>
              </a:ext>
            </a:extLst>
          </p:cNvPr>
          <p:cNvSpPr txBox="1"/>
          <p:nvPr/>
        </p:nvSpPr>
        <p:spPr>
          <a:xfrm>
            <a:off x="789738" y="2784026"/>
            <a:ext cx="4518532" cy="2462213"/>
          </a:xfrm>
          <a:prstGeom prst="rect">
            <a:avLst/>
          </a:prstGeom>
          <a:noFill/>
        </p:spPr>
        <p:txBody>
          <a:bodyPr wrap="square">
            <a:spAutoFit/>
          </a:bodyPr>
          <a:lstStyle/>
          <a:p>
            <a:pPr rtl="0">
              <a:spcBef>
                <a:spcPts val="0"/>
              </a:spcBef>
              <a:spcAft>
                <a:spcPts val="0"/>
              </a:spcAft>
            </a:pP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r>
              <a:rPr lang="zh-CN" altLang="en-US" sz="2200" dirty="0">
                <a:solidFill>
                  <a:srgbClr val="000000"/>
                </a:solidFill>
                <a:latin typeface="+mn-lt"/>
              </a:rPr>
              <a:t> </a:t>
            </a:r>
            <a:r>
              <a:rPr lang="en-US" altLang="zh-CN" sz="2200" dirty="0">
                <a:solidFill>
                  <a:srgbClr val="000000"/>
                </a:solidFill>
                <a:latin typeface="+mn-lt"/>
              </a:rPr>
              <a:t>request</a:t>
            </a:r>
            <a:r>
              <a:rPr lang="zh-CN" altLang="en-US" sz="2200" dirty="0">
                <a:solidFill>
                  <a:srgbClr val="000000"/>
                </a:solidFill>
                <a:latin typeface="+mn-lt"/>
              </a:rPr>
              <a:t> </a:t>
            </a:r>
            <a:r>
              <a:rPr lang="en-US" altLang="zh-CN" sz="2200" dirty="0">
                <a:solidFill>
                  <a:srgbClr val="000000"/>
                </a:solidFill>
                <a:latin typeface="+mn-lt"/>
              </a:rPr>
              <a:t>of</a:t>
            </a:r>
            <a:r>
              <a:rPr lang="zh-CN" altLang="en-US" sz="2200" dirty="0">
                <a:solidFill>
                  <a:srgbClr val="000000"/>
                </a:solidFill>
                <a:latin typeface="+mn-lt"/>
              </a:rPr>
              <a:t> </a:t>
            </a:r>
            <a:r>
              <a:rPr lang="en-US" altLang="zh-CN" sz="2200" dirty="0">
                <a:solidFill>
                  <a:srgbClr val="000000"/>
                </a:solidFill>
                <a:latin typeface="+mn-lt"/>
              </a:rPr>
              <a:t>an</a:t>
            </a:r>
            <a:r>
              <a:rPr lang="zh-CN" altLang="en-US" sz="2200" dirty="0">
                <a:solidFill>
                  <a:srgbClr val="000000"/>
                </a:solidFill>
                <a:latin typeface="+mn-lt"/>
              </a:rPr>
              <a:t> </a:t>
            </a:r>
            <a:r>
              <a:rPr lang="en-US" altLang="zh-CN" sz="2200" dirty="0">
                <a:solidFill>
                  <a:srgbClr val="000000"/>
                </a:solidFill>
                <a:latin typeface="+mn-lt"/>
              </a:rPr>
              <a:t>app</a:t>
            </a:r>
            <a:r>
              <a:rPr lang="zh-CN" altLang="en-US" sz="2200" dirty="0">
                <a:solidFill>
                  <a:srgbClr val="000000"/>
                </a:solidFill>
                <a:latin typeface="+mn-lt"/>
              </a:rPr>
              <a:t> </a:t>
            </a:r>
            <a:r>
              <a:rPr lang="en-US" altLang="zh-CN" sz="2200" dirty="0">
                <a:solidFill>
                  <a:srgbClr val="000000"/>
                </a:solidFill>
                <a:latin typeface="+mn-lt"/>
              </a:rPr>
              <a:t>is</a:t>
            </a:r>
            <a:r>
              <a:rPr lang="zh-CN" altLang="en-US" sz="2200" dirty="0">
                <a:solidFill>
                  <a:srgbClr val="000000"/>
                </a:solidFill>
                <a:latin typeface="+mn-lt"/>
              </a:rPr>
              <a:t> </a:t>
            </a:r>
            <a:r>
              <a:rPr lang="en-US" altLang="zh-CN" sz="2200" dirty="0">
                <a:solidFill>
                  <a:srgbClr val="000000"/>
                </a:solidFill>
                <a:latin typeface="+mn-lt"/>
              </a:rPr>
              <a:t>not</a:t>
            </a:r>
            <a:r>
              <a:rPr lang="zh-CN" altLang="en-US" sz="2200" dirty="0">
                <a:solidFill>
                  <a:srgbClr val="000000"/>
                </a:solidFill>
                <a:latin typeface="+mn-lt"/>
              </a:rPr>
              <a:t> </a:t>
            </a:r>
            <a:r>
              <a:rPr lang="en-US" altLang="zh-CN" sz="2200" dirty="0">
                <a:solidFill>
                  <a:srgbClr val="000000"/>
                </a:solidFill>
                <a:latin typeface="+mn-lt"/>
              </a:rPr>
              <a:t>necessarily</a:t>
            </a:r>
            <a:r>
              <a:rPr lang="zh-CN" altLang="en-US" sz="2200" dirty="0">
                <a:solidFill>
                  <a:srgbClr val="000000"/>
                </a:solidFill>
                <a:latin typeface="+mn-lt"/>
              </a:rPr>
              <a:t> </a:t>
            </a:r>
            <a:r>
              <a:rPr lang="en-US" altLang="zh-CN" sz="2200" dirty="0">
                <a:solidFill>
                  <a:srgbClr val="000000"/>
                </a:solidFill>
                <a:latin typeface="+mn-lt"/>
              </a:rPr>
              <a:t>initiated</a:t>
            </a:r>
            <a:r>
              <a:rPr lang="zh-CN" altLang="en-US" sz="2200" dirty="0">
                <a:solidFill>
                  <a:srgbClr val="000000"/>
                </a:solidFill>
                <a:latin typeface="+mn-lt"/>
              </a:rPr>
              <a:t> </a:t>
            </a:r>
            <a:r>
              <a:rPr lang="en-US" altLang="zh-CN" sz="2200" dirty="0">
                <a:solidFill>
                  <a:srgbClr val="000000"/>
                </a:solidFill>
                <a:latin typeface="+mn-lt"/>
              </a:rPr>
              <a:t>by</a:t>
            </a:r>
            <a:r>
              <a:rPr lang="zh-CN" altLang="en-US" sz="2200" dirty="0">
                <a:solidFill>
                  <a:srgbClr val="000000"/>
                </a:solidFill>
                <a:latin typeface="+mn-lt"/>
              </a:rPr>
              <a:t> </a:t>
            </a:r>
            <a:r>
              <a:rPr lang="en-US" altLang="zh-CN" sz="2200" dirty="0">
                <a:solidFill>
                  <a:srgbClr val="000000"/>
                </a:solidFill>
                <a:latin typeface="+mn-lt"/>
              </a:rPr>
              <a:t>app</a:t>
            </a:r>
            <a:r>
              <a:rPr lang="zh-CN" altLang="en-US" sz="2200" dirty="0">
                <a:solidFill>
                  <a:srgbClr val="000000"/>
                </a:solidFill>
                <a:latin typeface="+mn-lt"/>
              </a:rPr>
              <a:t> </a:t>
            </a:r>
            <a:r>
              <a:rPr lang="en-US" altLang="zh-CN" sz="2200" dirty="0">
                <a:solidFill>
                  <a:srgbClr val="000000"/>
                </a:solidFill>
                <a:latin typeface="+mn-lt"/>
              </a:rPr>
              <a:t>developer’s</a:t>
            </a:r>
            <a:r>
              <a:rPr lang="zh-CN" altLang="en-US" sz="2200" dirty="0">
                <a:solidFill>
                  <a:srgbClr val="000000"/>
                </a:solidFill>
                <a:latin typeface="+mn-lt"/>
              </a:rPr>
              <a:t> </a:t>
            </a:r>
            <a:r>
              <a:rPr lang="en-US" altLang="zh-CN" sz="2200" dirty="0">
                <a:solidFill>
                  <a:srgbClr val="000000"/>
                </a:solidFill>
                <a:latin typeface="+mn-lt"/>
              </a:rPr>
              <a:t>implementation.</a:t>
            </a:r>
            <a:r>
              <a:rPr lang="zh-CN" altLang="en-US" sz="2200" dirty="0">
                <a:solidFill>
                  <a:srgbClr val="000000"/>
                </a:solidFill>
                <a:latin typeface="+mn-lt"/>
              </a:rPr>
              <a:t> </a:t>
            </a:r>
            <a:endParaRPr lang="en-US" altLang="zh-CN" sz="2200" dirty="0">
              <a:solidFill>
                <a:srgbClr val="000000"/>
              </a:solidFill>
              <a:latin typeface="+mn-lt"/>
            </a:endParaRPr>
          </a:p>
          <a:p>
            <a:pPr rtl="0">
              <a:spcBef>
                <a:spcPts val="0"/>
              </a:spcBef>
              <a:spcAft>
                <a:spcPts val="0"/>
              </a:spcAft>
            </a:pPr>
            <a:endParaRPr lang="en-US" altLang="zh-CN" sz="2200" dirty="0">
              <a:solidFill>
                <a:srgbClr val="000000"/>
              </a:solidFill>
              <a:latin typeface="+mn-lt"/>
            </a:endParaRPr>
          </a:p>
          <a:p>
            <a:pPr rtl="0">
              <a:spcBef>
                <a:spcPts val="0"/>
              </a:spcBef>
              <a:spcAft>
                <a:spcPts val="0"/>
              </a:spcAft>
            </a:pPr>
            <a:r>
              <a:rPr lang="en-US" altLang="zh-CN" sz="2200" dirty="0">
                <a:solidFill>
                  <a:srgbClr val="000000"/>
                </a:solidFill>
                <a:latin typeface="+mn-lt"/>
              </a:rPr>
              <a:t>The</a:t>
            </a:r>
            <a:r>
              <a:rPr lang="zh-CN" altLang="en-US" sz="2200" dirty="0">
                <a:solidFill>
                  <a:srgbClr val="000000"/>
                </a:solidFill>
                <a:latin typeface="+mn-lt"/>
              </a:rPr>
              <a:t> </a:t>
            </a:r>
            <a:r>
              <a:rPr lang="en-US" altLang="zh-CN" sz="2200" dirty="0">
                <a:solidFill>
                  <a:srgbClr val="000000"/>
                </a:solidFill>
                <a:latin typeface="+mn-lt"/>
              </a:rPr>
              <a:t>embedding</a:t>
            </a:r>
            <a:r>
              <a:rPr lang="zh-CN" altLang="en-US" sz="2200" dirty="0">
                <a:solidFill>
                  <a:srgbClr val="000000"/>
                </a:solidFill>
                <a:latin typeface="+mn-lt"/>
              </a:rPr>
              <a:t> </a:t>
            </a:r>
            <a:r>
              <a:rPr lang="en-US" altLang="zh-CN" sz="2200" dirty="0">
                <a:solidFill>
                  <a:srgbClr val="000000"/>
                </a:solidFill>
                <a:latin typeface="+mn-lt"/>
              </a:rPr>
              <a:t>SDKs</a:t>
            </a:r>
            <a:r>
              <a:rPr lang="zh-CN" altLang="en-US" sz="2200" dirty="0">
                <a:solidFill>
                  <a:srgbClr val="000000"/>
                </a:solidFill>
                <a:latin typeface="+mn-lt"/>
              </a:rPr>
              <a:t> </a:t>
            </a:r>
            <a:r>
              <a:rPr lang="en-US" altLang="zh-CN" sz="2200" dirty="0">
                <a:solidFill>
                  <a:srgbClr val="000000"/>
                </a:solidFill>
                <a:latin typeface="+mn-lt"/>
              </a:rPr>
              <a:t>and</a:t>
            </a:r>
            <a:r>
              <a:rPr lang="zh-CN" altLang="en-US" sz="2200" dirty="0">
                <a:solidFill>
                  <a:srgbClr val="000000"/>
                </a:solidFill>
                <a:latin typeface="+mn-lt"/>
              </a:rPr>
              <a:t> </a:t>
            </a:r>
            <a:r>
              <a:rPr lang="en-US" altLang="zh-CN" sz="2200" dirty="0">
                <a:solidFill>
                  <a:srgbClr val="000000"/>
                </a:solidFill>
                <a:latin typeface="+mn-lt"/>
              </a:rPr>
              <a:t>ML</a:t>
            </a:r>
            <a:r>
              <a:rPr lang="zh-CN" altLang="en-US" sz="2200" dirty="0">
                <a:solidFill>
                  <a:srgbClr val="000000"/>
                </a:solidFill>
                <a:latin typeface="+mn-lt"/>
              </a:rPr>
              <a:t> </a:t>
            </a:r>
            <a:r>
              <a:rPr lang="en-US" altLang="zh-CN" sz="2200" dirty="0">
                <a:solidFill>
                  <a:srgbClr val="000000"/>
                </a:solidFill>
                <a:latin typeface="+mn-lt"/>
              </a:rPr>
              <a:t>components</a:t>
            </a:r>
            <a:r>
              <a:rPr lang="zh-CN" altLang="en-US" sz="2200" dirty="0">
                <a:solidFill>
                  <a:srgbClr val="000000"/>
                </a:solidFill>
                <a:latin typeface="+mn-lt"/>
              </a:rPr>
              <a:t> </a:t>
            </a:r>
            <a:r>
              <a:rPr lang="en-US" altLang="zh-CN" sz="2200" dirty="0">
                <a:solidFill>
                  <a:srgbClr val="000000"/>
                </a:solidFill>
                <a:latin typeface="+mn-lt"/>
              </a:rPr>
              <a:t>may</a:t>
            </a:r>
            <a:r>
              <a:rPr lang="zh-CN" altLang="en-US" sz="2200" dirty="0">
                <a:solidFill>
                  <a:srgbClr val="000000"/>
                </a:solidFill>
                <a:latin typeface="+mn-lt"/>
              </a:rPr>
              <a:t> </a:t>
            </a:r>
            <a:r>
              <a:rPr lang="en-US" altLang="zh-CN" sz="2200" dirty="0">
                <a:solidFill>
                  <a:srgbClr val="000000"/>
                </a:solidFill>
                <a:latin typeface="+mn-lt"/>
              </a:rPr>
              <a:t>also</a:t>
            </a:r>
            <a:r>
              <a:rPr lang="zh-CN" altLang="en-US" sz="2200" dirty="0">
                <a:solidFill>
                  <a:srgbClr val="000000"/>
                </a:solidFill>
                <a:latin typeface="+mn-lt"/>
              </a:rPr>
              <a:t> </a:t>
            </a:r>
            <a:r>
              <a:rPr lang="en-US" altLang="zh-CN" sz="2200" dirty="0">
                <a:solidFill>
                  <a:srgbClr val="000000"/>
                </a:solidFill>
                <a:latin typeface="+mn-lt"/>
              </a:rPr>
              <a:t>collect</a:t>
            </a:r>
            <a:r>
              <a:rPr lang="zh-CN" altLang="en-US" sz="2200" dirty="0">
                <a:solidFill>
                  <a:srgbClr val="000000"/>
                </a:solidFill>
                <a:latin typeface="+mn-lt"/>
              </a:rPr>
              <a:t> </a:t>
            </a:r>
            <a:r>
              <a:rPr lang="en-US" altLang="zh-CN" sz="2200" dirty="0">
                <a:solidFill>
                  <a:srgbClr val="000000"/>
                </a:solidFill>
                <a:latin typeface="+mn-lt"/>
              </a:rPr>
              <a:t>personal</a:t>
            </a:r>
            <a:r>
              <a:rPr lang="zh-CN" altLang="en-US" sz="2200" dirty="0">
                <a:solidFill>
                  <a:srgbClr val="000000"/>
                </a:solidFill>
                <a:latin typeface="+mn-lt"/>
              </a:rPr>
              <a:t> </a:t>
            </a:r>
            <a:r>
              <a:rPr lang="en-US" altLang="zh-CN" sz="2200" dirty="0">
                <a:solidFill>
                  <a:srgbClr val="000000"/>
                </a:solidFill>
                <a:latin typeface="+mn-lt"/>
              </a:rPr>
              <a:t>data.</a:t>
            </a:r>
            <a:endParaRPr lang="en-US" sz="2200" b="0" dirty="0">
              <a:effectLst/>
              <a:latin typeface="+mn-lt"/>
            </a:endParaRPr>
          </a:p>
        </p:txBody>
      </p:sp>
      <p:pic>
        <p:nvPicPr>
          <p:cNvPr id="2" name="Picture 2" descr="Android Device Manager | Locate, Lock, Wipe Android Devices Remotely">
            <a:extLst>
              <a:ext uri="{FF2B5EF4-FFF2-40B4-BE49-F238E27FC236}">
                <a16:creationId xmlns:a16="http://schemas.microsoft.com/office/drawing/2014/main" id="{6AD68901-AFCF-BF6E-5088-E5416816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4724" y="2935559"/>
            <a:ext cx="2562535" cy="279228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C67B280E-CF82-DA21-3347-BA9119537317}"/>
              </a:ext>
            </a:extLst>
          </p:cNvPr>
          <p:cNvGrpSpPr/>
          <p:nvPr/>
        </p:nvGrpSpPr>
        <p:grpSpPr>
          <a:xfrm>
            <a:off x="5800508" y="3368588"/>
            <a:ext cx="1662546" cy="2420443"/>
            <a:chOff x="5800508" y="3368588"/>
            <a:chExt cx="1662546" cy="2420443"/>
          </a:xfrm>
        </p:grpSpPr>
        <p:pic>
          <p:nvPicPr>
            <p:cNvPr id="1028" name="Picture 4" descr="Android codelabs | Get started | Android Developers">
              <a:extLst>
                <a:ext uri="{FF2B5EF4-FFF2-40B4-BE49-F238E27FC236}">
                  <a16:creationId xmlns:a16="http://schemas.microsoft.com/office/drawing/2014/main" id="{9D99DC58-5CBF-1E03-42DD-994E9B7D4B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5364" y="3368588"/>
              <a:ext cx="899458" cy="8994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D8F2C81-C191-9410-43EA-8F0E1D658250}"/>
                </a:ext>
              </a:extLst>
            </p:cNvPr>
            <p:cNvSpPr/>
            <p:nvPr/>
          </p:nvSpPr>
          <p:spPr>
            <a:xfrm>
              <a:off x="5800508" y="4001005"/>
              <a:ext cx="1662546" cy="1470155"/>
            </a:xfrm>
            <a:prstGeom prst="roundRect">
              <a:avLst>
                <a:gd name="adj" fmla="val 6554"/>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7925902-19A9-BE86-8B06-663D36F82345}"/>
                </a:ext>
              </a:extLst>
            </p:cNvPr>
            <p:cNvSpPr txBox="1"/>
            <p:nvPr/>
          </p:nvSpPr>
          <p:spPr>
            <a:xfrm>
              <a:off x="5926931" y="4039403"/>
              <a:ext cx="1409700" cy="584775"/>
            </a:xfrm>
            <a:prstGeom prst="rect">
              <a:avLst/>
            </a:prstGeom>
            <a:noFill/>
          </p:spPr>
          <p:txBody>
            <a:bodyPr wrap="square" rtlCol="0">
              <a:spAutoFit/>
            </a:bodyPr>
            <a:lstStyle/>
            <a:p>
              <a:pPr algn="ctr"/>
              <a:r>
                <a:rPr lang="en-US" sz="1100" dirty="0">
                  <a:latin typeface="+mn-lt"/>
                </a:rPr>
                <a:t>App developer’s implementation  </a:t>
              </a:r>
              <a:r>
                <a:rPr lang="en-US" sz="1000" dirty="0">
                  <a:latin typeface="+mn-lt"/>
                </a:rPr>
                <a:t>(core functionality)</a:t>
              </a:r>
              <a:endParaRPr lang="en-US" sz="1100" dirty="0">
                <a:latin typeface="+mn-lt"/>
              </a:endParaRPr>
            </a:p>
          </p:txBody>
        </p:sp>
        <p:sp>
          <p:nvSpPr>
            <p:cNvPr id="10" name="Rectangle: Rounded Corners 9">
              <a:extLst>
                <a:ext uri="{FF2B5EF4-FFF2-40B4-BE49-F238E27FC236}">
                  <a16:creationId xmlns:a16="http://schemas.microsoft.com/office/drawing/2014/main" id="{ACBE0614-C387-C625-382C-25C14D5AC4CC}"/>
                </a:ext>
              </a:extLst>
            </p:cNvPr>
            <p:cNvSpPr/>
            <p:nvPr/>
          </p:nvSpPr>
          <p:spPr>
            <a:xfrm>
              <a:off x="5926930" y="4712024"/>
              <a:ext cx="1409699" cy="259496"/>
            </a:xfrm>
            <a:prstGeom prst="roundRect">
              <a:avLst>
                <a:gd name="adj" fmla="val 6554"/>
              </a:avLst>
            </a:prstGeom>
            <a:solidFill>
              <a:schemeClr val="accent1">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chemeClr val="tx1"/>
                  </a:solidFill>
                </a:rPr>
                <a:t>SDKs</a:t>
              </a:r>
            </a:p>
          </p:txBody>
        </p:sp>
        <p:sp>
          <p:nvSpPr>
            <p:cNvPr id="11" name="Rectangle: Rounded Corners 10">
              <a:extLst>
                <a:ext uri="{FF2B5EF4-FFF2-40B4-BE49-F238E27FC236}">
                  <a16:creationId xmlns:a16="http://schemas.microsoft.com/office/drawing/2014/main" id="{61FB68F2-CCD0-B182-4A7A-38674832A510}"/>
                </a:ext>
              </a:extLst>
            </p:cNvPr>
            <p:cNvSpPr/>
            <p:nvPr/>
          </p:nvSpPr>
          <p:spPr>
            <a:xfrm>
              <a:off x="5926929" y="5075700"/>
              <a:ext cx="1409700" cy="292587"/>
            </a:xfrm>
            <a:prstGeom prst="roundRect">
              <a:avLst>
                <a:gd name="adj" fmla="val 6554"/>
              </a:avLst>
            </a:prstGeom>
            <a:solidFill>
              <a:schemeClr val="accent3">
                <a:lumMod val="20000"/>
                <a:lumOff val="80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tx1"/>
                  </a:solidFill>
                </a:rPr>
                <a:t>ML components</a:t>
              </a:r>
            </a:p>
          </p:txBody>
        </p:sp>
        <p:sp>
          <p:nvSpPr>
            <p:cNvPr id="12" name="TextBox 11">
              <a:extLst>
                <a:ext uri="{FF2B5EF4-FFF2-40B4-BE49-F238E27FC236}">
                  <a16:creationId xmlns:a16="http://schemas.microsoft.com/office/drawing/2014/main" id="{810BB83D-32B4-1F9C-E936-4B52870BFAD1}"/>
                </a:ext>
              </a:extLst>
            </p:cNvPr>
            <p:cNvSpPr txBox="1"/>
            <p:nvPr/>
          </p:nvSpPr>
          <p:spPr>
            <a:xfrm>
              <a:off x="5912954" y="5527421"/>
              <a:ext cx="1409700" cy="261610"/>
            </a:xfrm>
            <a:prstGeom prst="rect">
              <a:avLst/>
            </a:prstGeom>
            <a:noFill/>
          </p:spPr>
          <p:txBody>
            <a:bodyPr wrap="square" rtlCol="0">
              <a:spAutoFit/>
            </a:bodyPr>
            <a:lstStyle/>
            <a:p>
              <a:pPr algn="ctr"/>
              <a:r>
                <a:rPr lang="en-US" sz="1100" dirty="0">
                  <a:latin typeface="+mn-lt"/>
                </a:rPr>
                <a:t>An app</a:t>
              </a:r>
            </a:p>
          </p:txBody>
        </p:sp>
      </p:grpSp>
      <p:sp>
        <p:nvSpPr>
          <p:cNvPr id="13" name="Arc 12">
            <a:extLst>
              <a:ext uri="{FF2B5EF4-FFF2-40B4-BE49-F238E27FC236}">
                <a16:creationId xmlns:a16="http://schemas.microsoft.com/office/drawing/2014/main" id="{17FE5040-01A3-B8B4-00E0-E62C3C5BEFA9}"/>
              </a:ext>
            </a:extLst>
          </p:cNvPr>
          <p:cNvSpPr/>
          <p:nvPr/>
        </p:nvSpPr>
        <p:spPr>
          <a:xfrm rot="18691420">
            <a:off x="6920129" y="4012432"/>
            <a:ext cx="2375065" cy="1455129"/>
          </a:xfrm>
          <a:prstGeom prst="arc">
            <a:avLst/>
          </a:prstGeom>
          <a:ln w="28575">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1DC23F42-DBBA-BE18-E0E9-FEC2448A5231}"/>
              </a:ext>
            </a:extLst>
          </p:cNvPr>
          <p:cNvSpPr txBox="1"/>
          <p:nvPr/>
        </p:nvSpPr>
        <p:spPr>
          <a:xfrm>
            <a:off x="7437901" y="3435803"/>
            <a:ext cx="1409700" cy="261610"/>
          </a:xfrm>
          <a:prstGeom prst="rect">
            <a:avLst/>
          </a:prstGeom>
          <a:noFill/>
        </p:spPr>
        <p:txBody>
          <a:bodyPr wrap="square" rtlCol="0">
            <a:spAutoFit/>
          </a:bodyPr>
          <a:lstStyle/>
          <a:p>
            <a:pPr algn="ctr"/>
            <a:r>
              <a:rPr lang="en-US" sz="1100" dirty="0">
                <a:latin typeface="+mn-lt"/>
              </a:rPr>
              <a:t>Request</a:t>
            </a:r>
          </a:p>
        </p:txBody>
      </p:sp>
      <p:sp>
        <p:nvSpPr>
          <p:cNvPr id="4" name="Arc 3">
            <a:extLst>
              <a:ext uri="{FF2B5EF4-FFF2-40B4-BE49-F238E27FC236}">
                <a16:creationId xmlns:a16="http://schemas.microsoft.com/office/drawing/2014/main" id="{AC7C7C92-FA83-E979-0FF1-1E2ACC203B79}"/>
              </a:ext>
            </a:extLst>
          </p:cNvPr>
          <p:cNvSpPr/>
          <p:nvPr/>
        </p:nvSpPr>
        <p:spPr>
          <a:xfrm rot="8063658">
            <a:off x="7204724" y="3745427"/>
            <a:ext cx="2375065" cy="1455129"/>
          </a:xfrm>
          <a:prstGeom prst="arc">
            <a:avLst/>
          </a:prstGeom>
          <a:ln w="28575">
            <a:headEnd type="none" w="med" len="med"/>
            <a:tailEnd type="triangle"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7B04B0EC-DE0F-D310-F0C6-22A38AAD7802}"/>
              </a:ext>
            </a:extLst>
          </p:cNvPr>
          <p:cNvSpPr txBox="1"/>
          <p:nvPr/>
        </p:nvSpPr>
        <p:spPr>
          <a:xfrm>
            <a:off x="7475424" y="4944895"/>
            <a:ext cx="1409700" cy="261610"/>
          </a:xfrm>
          <a:prstGeom prst="rect">
            <a:avLst/>
          </a:prstGeom>
          <a:noFill/>
        </p:spPr>
        <p:txBody>
          <a:bodyPr wrap="square" rtlCol="0">
            <a:spAutoFit/>
          </a:bodyPr>
          <a:lstStyle/>
          <a:p>
            <a:pPr algn="ctr"/>
            <a:r>
              <a:rPr lang="en-US" altLang="zh-CN" sz="1100" dirty="0">
                <a:latin typeface="+mn-lt"/>
              </a:rPr>
              <a:t>Serve</a:t>
            </a:r>
            <a:endParaRPr lang="en-US" sz="1100" dirty="0">
              <a:latin typeface="+mn-lt"/>
            </a:endParaRPr>
          </a:p>
        </p:txBody>
      </p:sp>
    </p:spTree>
    <p:extLst>
      <p:ext uri="{BB962C8B-B14F-4D97-AF65-F5344CB8AC3E}">
        <p14:creationId xmlns:p14="http://schemas.microsoft.com/office/powerpoint/2010/main" val="894725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sz="3200" dirty="0">
                <a:solidFill>
                  <a:srgbClr val="033F7D"/>
                </a:solidFill>
                <a:latin typeface="+mn-lt"/>
              </a:rPr>
              <a:t>Evaluation</a:t>
            </a:r>
            <a:endParaRPr lang="en-AU" dirty="0">
              <a:solidFill>
                <a:srgbClr val="033F7D"/>
              </a:solidFill>
              <a:latin typeface="+mn-lt"/>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50</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a:xfrm>
            <a:off x="654880" y="827763"/>
            <a:ext cx="8822232" cy="511124"/>
          </a:xfrm>
        </p:spPr>
        <p:txBody>
          <a:bodyPr/>
          <a:lstStyle/>
          <a:p>
            <a:r>
              <a:rPr lang="en-US" dirty="0">
                <a:solidFill>
                  <a:srgbClr val="033F7D"/>
                </a:solidFill>
                <a:latin typeface="+mn-lt"/>
              </a:rPr>
              <a:t>An Overview</a:t>
            </a:r>
            <a:endParaRPr lang="en-AU" dirty="0">
              <a:solidFill>
                <a:srgbClr val="033F7D"/>
              </a:solidFill>
              <a:latin typeface="+mn-lt"/>
            </a:endParaRPr>
          </a:p>
        </p:txBody>
      </p:sp>
      <p:sp>
        <p:nvSpPr>
          <p:cNvPr id="6" name="TextBox 5">
            <a:extLst>
              <a:ext uri="{FF2B5EF4-FFF2-40B4-BE49-F238E27FC236}">
                <a16:creationId xmlns:a16="http://schemas.microsoft.com/office/drawing/2014/main" id="{1593154A-D2E1-E146-F8D0-08805FF0929F}"/>
              </a:ext>
            </a:extLst>
          </p:cNvPr>
          <p:cNvSpPr txBox="1"/>
          <p:nvPr/>
        </p:nvSpPr>
        <p:spPr>
          <a:xfrm>
            <a:off x="609600" y="1741900"/>
            <a:ext cx="10487026" cy="2246769"/>
          </a:xfrm>
          <a:prstGeom prst="rect">
            <a:avLst/>
          </a:prstGeom>
          <a:noFill/>
        </p:spPr>
        <p:txBody>
          <a:bodyPr wrap="square" rtlCol="0">
            <a:spAutoFit/>
          </a:bodyPr>
          <a:lstStyle/>
          <a:p>
            <a:pPr>
              <a:spcBef>
                <a:spcPts val="0"/>
              </a:spcBef>
              <a:spcAft>
                <a:spcPts val="1200"/>
              </a:spcAft>
            </a:pPr>
            <a:r>
              <a:rPr lang="en-US" sz="2000" dirty="0">
                <a:latin typeface="+mj-lt"/>
              </a:rPr>
              <a:t>Our evaluation aims to address two research questions:</a:t>
            </a:r>
          </a:p>
          <a:p>
            <a:pPr>
              <a:spcBef>
                <a:spcPts val="0"/>
              </a:spcBef>
              <a:spcAft>
                <a:spcPts val="1200"/>
              </a:spcAft>
            </a:pPr>
            <a:r>
              <a:rPr lang="en-US" sz="2000" b="1" dirty="0">
                <a:latin typeface="+mj-lt"/>
              </a:rPr>
              <a:t>RQ1</a:t>
            </a:r>
            <a:r>
              <a:rPr lang="en-US" sz="2000" dirty="0">
                <a:latin typeface="+mj-lt"/>
              </a:rPr>
              <a:t>: What is the effectiveness of the proposed FLAP? Does it preserve the model fidelity in benign settings? Does it impair the learning process?</a:t>
            </a:r>
          </a:p>
          <a:p>
            <a:pPr>
              <a:spcBef>
                <a:spcPts val="0"/>
              </a:spcBef>
              <a:spcAft>
                <a:spcPts val="1200"/>
              </a:spcAft>
            </a:pPr>
            <a:r>
              <a:rPr lang="en-US" sz="2000" b="1" dirty="0">
                <a:latin typeface="+mj-lt"/>
              </a:rPr>
              <a:t>RQ2</a:t>
            </a:r>
            <a:r>
              <a:rPr lang="en-US" sz="2000" dirty="0">
                <a:latin typeface="+mj-lt"/>
              </a:rPr>
              <a:t>: What is the performance of FLAP in adversarial settings? Does FLAP outperform existing defenses? Can FLAP boost existing defensive techniques towards Byzantine-robust FL?</a:t>
            </a:r>
          </a:p>
        </p:txBody>
      </p:sp>
    </p:spTree>
    <p:extLst>
      <p:ext uri="{BB962C8B-B14F-4D97-AF65-F5344CB8AC3E}">
        <p14:creationId xmlns:p14="http://schemas.microsoft.com/office/powerpoint/2010/main" val="33257233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51</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p:txBody>
          <a:bodyPr/>
          <a:lstStyle/>
          <a:p>
            <a:r>
              <a:rPr lang="en-US" dirty="0">
                <a:solidFill>
                  <a:srgbClr val="033F7D"/>
                </a:solidFill>
              </a:rPr>
              <a:t>RQ1: Effectiveness of FLAP in benign settings</a:t>
            </a:r>
            <a:endParaRPr lang="en-AU" dirty="0">
              <a:solidFill>
                <a:srgbClr val="033F7D"/>
              </a:solidFill>
            </a:endParaRPr>
          </a:p>
        </p:txBody>
      </p:sp>
      <p:pic>
        <p:nvPicPr>
          <p:cNvPr id="8" name="Picture 7">
            <a:extLst>
              <a:ext uri="{FF2B5EF4-FFF2-40B4-BE49-F238E27FC236}">
                <a16:creationId xmlns:a16="http://schemas.microsoft.com/office/drawing/2014/main" id="{242F0D99-EC18-FC69-5C20-4FCB6C267AAF}"/>
              </a:ext>
            </a:extLst>
          </p:cNvPr>
          <p:cNvPicPr>
            <a:picLocks noChangeAspect="1"/>
          </p:cNvPicPr>
          <p:nvPr/>
        </p:nvPicPr>
        <p:blipFill>
          <a:blip r:embed="rId3"/>
          <a:stretch>
            <a:fillRect/>
          </a:stretch>
        </p:blipFill>
        <p:spPr>
          <a:xfrm>
            <a:off x="3732288" y="4183603"/>
            <a:ext cx="7966257" cy="1584275"/>
          </a:xfrm>
          <a:prstGeom prst="rect">
            <a:avLst/>
          </a:prstGeom>
        </p:spPr>
      </p:pic>
      <p:sp>
        <p:nvSpPr>
          <p:cNvPr id="6" name="TextBox 5">
            <a:extLst>
              <a:ext uri="{FF2B5EF4-FFF2-40B4-BE49-F238E27FC236}">
                <a16:creationId xmlns:a16="http://schemas.microsoft.com/office/drawing/2014/main" id="{0A8D8A6C-E9AA-433E-E069-8E31612AF878}"/>
              </a:ext>
            </a:extLst>
          </p:cNvPr>
          <p:cNvSpPr txBox="1"/>
          <p:nvPr/>
        </p:nvSpPr>
        <p:spPr>
          <a:xfrm>
            <a:off x="651671" y="1164632"/>
            <a:ext cx="10549728" cy="338554"/>
          </a:xfrm>
          <a:prstGeom prst="rect">
            <a:avLst/>
          </a:prstGeom>
          <a:noFill/>
        </p:spPr>
        <p:txBody>
          <a:bodyPr wrap="square">
            <a:spAutoFit/>
          </a:bodyPr>
          <a:lstStyle/>
          <a:p>
            <a:pPr>
              <a:spcAft>
                <a:spcPts val="1200"/>
              </a:spcAft>
            </a:pPr>
            <a:r>
              <a:rPr lang="en-US" sz="1600" dirty="0">
                <a:solidFill>
                  <a:schemeClr val="bg1"/>
                </a:solidFill>
                <a:latin typeface="+mj-lt"/>
              </a:rPr>
              <a:t>RQ1 aims to investigate if FLAP suits the FL as a post-aggregational defensive optimization.</a:t>
            </a:r>
            <a:endParaRPr lang="en-US" sz="1600" dirty="0">
              <a:solidFill>
                <a:schemeClr val="bg1"/>
              </a:solidFill>
            </a:endParaRPr>
          </a:p>
        </p:txBody>
      </p:sp>
      <p:sp>
        <p:nvSpPr>
          <p:cNvPr id="9" name="TextBox 8">
            <a:extLst>
              <a:ext uri="{FF2B5EF4-FFF2-40B4-BE49-F238E27FC236}">
                <a16:creationId xmlns:a16="http://schemas.microsoft.com/office/drawing/2014/main" id="{67BED7C2-1D6E-A34A-1A6F-2CBE69C09647}"/>
              </a:ext>
            </a:extLst>
          </p:cNvPr>
          <p:cNvSpPr txBox="1"/>
          <p:nvPr/>
        </p:nvSpPr>
        <p:spPr>
          <a:xfrm>
            <a:off x="651672" y="1467837"/>
            <a:ext cx="10549728" cy="2292935"/>
          </a:xfrm>
          <a:prstGeom prst="rect">
            <a:avLst/>
          </a:prstGeom>
          <a:noFill/>
        </p:spPr>
        <p:txBody>
          <a:bodyPr wrap="square" rtlCol="0">
            <a:spAutoFit/>
          </a:bodyPr>
          <a:lstStyle/>
          <a:p>
            <a:pPr>
              <a:spcAft>
                <a:spcPts val="600"/>
              </a:spcAft>
            </a:pPr>
            <a:r>
              <a:rPr lang="en-US" altLang="zh-CN" sz="1800" b="1" dirty="0">
                <a:latin typeface="+mj-lt"/>
              </a:rPr>
              <a:t>Three</a:t>
            </a:r>
            <a:r>
              <a:rPr lang="zh-CN" altLang="en-US" sz="1800" b="1" dirty="0">
                <a:latin typeface="+mj-lt"/>
              </a:rPr>
              <a:t> </a:t>
            </a:r>
            <a:r>
              <a:rPr lang="en-US" altLang="zh-CN" sz="1800" b="1" dirty="0">
                <a:latin typeface="+mj-lt"/>
              </a:rPr>
              <a:t>models</a:t>
            </a:r>
            <a:r>
              <a:rPr lang="zh-CN" altLang="en-US" sz="1800" b="1" dirty="0">
                <a:latin typeface="+mj-lt"/>
              </a:rPr>
              <a:t> </a:t>
            </a:r>
            <a:r>
              <a:rPr lang="en-US" altLang="zh-CN" sz="1800" b="1" dirty="0">
                <a:latin typeface="+mj-lt"/>
              </a:rPr>
              <a:t>(LeNet-5, MLP, and ResNet-18 models), trained with FEMNIST dataset</a:t>
            </a:r>
            <a:endParaRPr lang="en-US" sz="1800" b="1" dirty="0">
              <a:latin typeface="+mj-lt"/>
            </a:endParaRPr>
          </a:p>
          <a:p>
            <a:pPr>
              <a:spcAft>
                <a:spcPts val="600"/>
              </a:spcAft>
            </a:pPr>
            <a:r>
              <a:rPr lang="en-US" sz="1800" b="1" dirty="0">
                <a:latin typeface="+mj-lt"/>
              </a:rPr>
              <a:t>Observations</a:t>
            </a:r>
          </a:p>
          <a:p>
            <a:pPr marL="285750" indent="-285750">
              <a:spcAft>
                <a:spcPts val="600"/>
              </a:spcAft>
              <a:buFont typeface="Arial" panose="020B0604020202020204" pitchFamily="34" charset="0"/>
              <a:buChar char="•"/>
            </a:pPr>
            <a:r>
              <a:rPr lang="en-US" sz="1800" dirty="0">
                <a:latin typeface="+mj-lt"/>
              </a:rPr>
              <a:t>The growth of test accuracy of models with FLAP is almost identical with the models without it.</a:t>
            </a:r>
          </a:p>
          <a:p>
            <a:pPr>
              <a:spcBef>
                <a:spcPts val="1200"/>
              </a:spcBef>
              <a:spcAft>
                <a:spcPts val="600"/>
              </a:spcAft>
            </a:pPr>
            <a:r>
              <a:rPr lang="en-US" sz="1800" b="1" dirty="0">
                <a:latin typeface="+mj-lt"/>
              </a:rPr>
              <a:t>Findings</a:t>
            </a:r>
          </a:p>
          <a:p>
            <a:pPr marL="285750" indent="-285750">
              <a:spcAft>
                <a:spcPts val="600"/>
              </a:spcAft>
              <a:buFont typeface="Arial" panose="020B0604020202020204" pitchFamily="34" charset="0"/>
              <a:buChar char="•"/>
            </a:pPr>
            <a:r>
              <a:rPr lang="en-US" sz="1800" dirty="0">
                <a:latin typeface="+mj-lt"/>
              </a:rPr>
              <a:t>FLAP shows promising fidelity preservation in a non-adversarial circumstance.</a:t>
            </a:r>
          </a:p>
          <a:p>
            <a:pPr marL="285750" indent="-285750">
              <a:spcAft>
                <a:spcPts val="600"/>
              </a:spcAft>
              <a:buFont typeface="Arial" panose="020B0604020202020204" pitchFamily="34" charset="0"/>
              <a:buChar char="•"/>
            </a:pPr>
            <a:r>
              <a:rPr lang="en-US" sz="1800" dirty="0">
                <a:latin typeface="+mj-lt"/>
              </a:rPr>
              <a:t>FLAP </a:t>
            </a:r>
            <a:r>
              <a:rPr lang="en-US" sz="1800" b="1" i="1" dirty="0">
                <a:latin typeface="+mj-lt"/>
              </a:rPr>
              <a:t>does not impair </a:t>
            </a:r>
            <a:r>
              <a:rPr lang="en-US" sz="1800" dirty="0">
                <a:latin typeface="+mj-lt"/>
              </a:rPr>
              <a:t>the learning process.</a:t>
            </a:r>
          </a:p>
        </p:txBody>
      </p:sp>
      <p:sp>
        <p:nvSpPr>
          <p:cNvPr id="10" name="TextBox 9">
            <a:extLst>
              <a:ext uri="{FF2B5EF4-FFF2-40B4-BE49-F238E27FC236}">
                <a16:creationId xmlns:a16="http://schemas.microsoft.com/office/drawing/2014/main" id="{D1124B16-B9B3-8528-B48B-F2102FE28DDE}"/>
              </a:ext>
            </a:extLst>
          </p:cNvPr>
          <p:cNvSpPr txBox="1"/>
          <p:nvPr/>
        </p:nvSpPr>
        <p:spPr>
          <a:xfrm>
            <a:off x="727911" y="5073517"/>
            <a:ext cx="2905625" cy="523220"/>
          </a:xfrm>
          <a:prstGeom prst="rect">
            <a:avLst/>
          </a:prstGeom>
          <a:noFill/>
        </p:spPr>
        <p:txBody>
          <a:bodyPr wrap="square" rtlCol="0">
            <a:spAutoFit/>
          </a:bodyPr>
          <a:lstStyle/>
          <a:p>
            <a:r>
              <a:rPr lang="en-AU" sz="1400" i="1" dirty="0">
                <a:latin typeface="+mj-lt"/>
              </a:rPr>
              <a:t>Test accuracy and loss of FL up to round 20, with and without FLAP</a:t>
            </a:r>
            <a:endParaRPr lang="en-US" sz="1400" i="1" dirty="0">
              <a:latin typeface="+mj-lt"/>
            </a:endParaRPr>
          </a:p>
        </p:txBody>
      </p:sp>
    </p:spTree>
    <p:extLst>
      <p:ext uri="{BB962C8B-B14F-4D97-AF65-F5344CB8AC3E}">
        <p14:creationId xmlns:p14="http://schemas.microsoft.com/office/powerpoint/2010/main" val="21620232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52</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p:txBody>
          <a:bodyPr/>
          <a:lstStyle/>
          <a:p>
            <a:r>
              <a:rPr lang="en-US" dirty="0">
                <a:solidFill>
                  <a:srgbClr val="033F7D"/>
                </a:solidFill>
              </a:rPr>
              <a:t>RQ2: FLAP in adversarial settings</a:t>
            </a:r>
            <a:endParaRPr lang="en-AU" dirty="0">
              <a:solidFill>
                <a:srgbClr val="033F7D"/>
              </a:solidFill>
            </a:endParaRPr>
          </a:p>
        </p:txBody>
      </p:sp>
      <p:sp>
        <p:nvSpPr>
          <p:cNvPr id="6" name="TextBox 5">
            <a:extLst>
              <a:ext uri="{FF2B5EF4-FFF2-40B4-BE49-F238E27FC236}">
                <a16:creationId xmlns:a16="http://schemas.microsoft.com/office/drawing/2014/main" id="{615A7BED-03B9-BD9D-8322-C4AACBA26C31}"/>
              </a:ext>
            </a:extLst>
          </p:cNvPr>
          <p:cNvSpPr txBox="1"/>
          <p:nvPr/>
        </p:nvSpPr>
        <p:spPr>
          <a:xfrm>
            <a:off x="651671" y="1432265"/>
            <a:ext cx="10549728" cy="707886"/>
          </a:xfrm>
          <a:prstGeom prst="rect">
            <a:avLst/>
          </a:prstGeom>
          <a:noFill/>
        </p:spPr>
        <p:txBody>
          <a:bodyPr wrap="square">
            <a:spAutoFit/>
          </a:bodyPr>
          <a:lstStyle/>
          <a:p>
            <a:pPr>
              <a:spcAft>
                <a:spcPts val="1200"/>
              </a:spcAft>
            </a:pPr>
            <a:r>
              <a:rPr lang="en-US" sz="2000" dirty="0">
                <a:latin typeface="+mj-lt"/>
              </a:rPr>
              <a:t>RQ2 aims to study if FLAP can boost the existing defensive techniques towards Byzantine-robust FL.</a:t>
            </a:r>
            <a:endParaRPr lang="en-US" sz="2000" dirty="0"/>
          </a:p>
        </p:txBody>
      </p:sp>
      <p:sp>
        <p:nvSpPr>
          <p:cNvPr id="7" name="TextBox 6">
            <a:extLst>
              <a:ext uri="{FF2B5EF4-FFF2-40B4-BE49-F238E27FC236}">
                <a16:creationId xmlns:a16="http://schemas.microsoft.com/office/drawing/2014/main" id="{5C23B1F3-D76B-380C-22D2-AD29EDA33648}"/>
              </a:ext>
            </a:extLst>
          </p:cNvPr>
          <p:cNvSpPr txBox="1"/>
          <p:nvPr/>
        </p:nvSpPr>
        <p:spPr>
          <a:xfrm>
            <a:off x="651671" y="2435787"/>
            <a:ext cx="10856533" cy="2862322"/>
          </a:xfrm>
          <a:prstGeom prst="rect">
            <a:avLst/>
          </a:prstGeom>
          <a:noFill/>
        </p:spPr>
        <p:txBody>
          <a:bodyPr wrap="square" rtlCol="0">
            <a:spAutoFit/>
          </a:bodyPr>
          <a:lstStyle/>
          <a:p>
            <a:pPr>
              <a:spcAft>
                <a:spcPts val="600"/>
              </a:spcAft>
            </a:pPr>
            <a:r>
              <a:rPr lang="en-US" sz="2000" b="1" dirty="0">
                <a:latin typeface="+mj-lt"/>
              </a:rPr>
              <a:t>Experiment Setup</a:t>
            </a:r>
          </a:p>
          <a:p>
            <a:pPr marL="285750" indent="-285750">
              <a:spcAft>
                <a:spcPts val="600"/>
              </a:spcAft>
              <a:buFont typeface="Arial" panose="020B0604020202020204" pitchFamily="34" charset="0"/>
              <a:buChar char="•"/>
            </a:pPr>
            <a:r>
              <a:rPr lang="en-US" sz="2000" dirty="0">
                <a:latin typeface="+mj-lt"/>
              </a:rPr>
              <a:t>We use </a:t>
            </a:r>
            <a:r>
              <a:rPr lang="en-US" sz="2000" b="1" dirty="0">
                <a:latin typeface="+mj-lt"/>
              </a:rPr>
              <a:t>three</a:t>
            </a:r>
            <a:r>
              <a:rPr lang="en-US" sz="2000" dirty="0">
                <a:latin typeface="+mj-lt"/>
              </a:rPr>
              <a:t> modes (conservative, perfect, and radical) to simulate when the server under-estimates, exactly estimates, and over-estimates the presence of adversarial clients.</a:t>
            </a:r>
          </a:p>
          <a:p>
            <a:pPr marL="285750" indent="-285750">
              <a:spcAft>
                <a:spcPts val="600"/>
              </a:spcAft>
              <a:buFont typeface="Arial" panose="020B0604020202020204" pitchFamily="34" charset="0"/>
              <a:buChar char="•"/>
            </a:pPr>
            <a:r>
              <a:rPr lang="en-US" sz="2000" dirty="0">
                <a:latin typeface="+mj-lt"/>
              </a:rPr>
              <a:t>We calculate the average </a:t>
            </a:r>
            <a:r>
              <a:rPr lang="en-US" sz="2000" b="1" dirty="0">
                <a:latin typeface="+mj-lt"/>
              </a:rPr>
              <a:t>error rate </a:t>
            </a:r>
            <a:r>
              <a:rPr lang="en-US" sz="2000" dirty="0">
                <a:latin typeface="+mj-lt"/>
              </a:rPr>
              <a:t>(for robustness evaluation) and </a:t>
            </a:r>
            <a:r>
              <a:rPr lang="en-US" sz="2000" b="1" dirty="0">
                <a:latin typeface="+mj-lt"/>
              </a:rPr>
              <a:t>test accuracy </a:t>
            </a:r>
            <a:r>
              <a:rPr lang="en-US" sz="2000" dirty="0">
                <a:latin typeface="+mj-lt"/>
              </a:rPr>
              <a:t>for 10 rounds.</a:t>
            </a:r>
          </a:p>
          <a:p>
            <a:pPr marL="285750" indent="-285750">
              <a:spcAft>
                <a:spcPts val="600"/>
              </a:spcAft>
              <a:buFont typeface="Arial" panose="020B0604020202020204" pitchFamily="34" charset="0"/>
              <a:buChar char="•"/>
            </a:pPr>
            <a:r>
              <a:rPr lang="en-US" sz="2000" dirty="0">
                <a:latin typeface="+mj-lt"/>
              </a:rPr>
              <a:t>We reflect the change (annotated with growth </a:t>
            </a:r>
            <a:r>
              <a:rPr lang="en-AU" sz="2000" u="none" strike="noStrike" kern="1200" dirty="0">
                <a:effectLst/>
                <a:latin typeface="+mn-lt"/>
                <a:ea typeface="+mn-ea"/>
                <a:cs typeface="+mn-cs"/>
              </a:rPr>
              <a:t>▲</a:t>
            </a:r>
            <a:r>
              <a:rPr lang="en-US" sz="2000" dirty="0">
                <a:latin typeface="+mj-lt"/>
              </a:rPr>
              <a:t>, unchanged </a:t>
            </a:r>
            <a:r>
              <a:rPr lang="en-AU" sz="2000" u="none" strike="noStrike" dirty="0">
                <a:effectLst/>
              </a:rPr>
              <a:t>◆</a:t>
            </a:r>
            <a:r>
              <a:rPr lang="en-US" sz="2000" dirty="0">
                <a:latin typeface="+mj-lt"/>
              </a:rPr>
              <a:t> and decay </a:t>
            </a:r>
            <a:r>
              <a:rPr lang="en-AU" sz="2000" u="none" strike="noStrike" kern="1200" dirty="0">
                <a:effectLst/>
                <a:latin typeface="+mn-lt"/>
                <a:ea typeface="+mn-ea"/>
                <a:cs typeface="+mn-cs"/>
              </a:rPr>
              <a:t>▼</a:t>
            </a:r>
            <a:r>
              <a:rPr lang="en-US" sz="2000" dirty="0">
                <a:latin typeface="+mj-lt"/>
              </a:rPr>
              <a:t>) in the table (in the next two slides).</a:t>
            </a:r>
          </a:p>
          <a:p>
            <a:pPr marL="285750" indent="-285750">
              <a:spcAft>
                <a:spcPts val="600"/>
              </a:spcAft>
              <a:buFont typeface="Arial" panose="020B0604020202020204" pitchFamily="34" charset="0"/>
              <a:buChar char="•"/>
            </a:pPr>
            <a:endParaRPr lang="en-US" sz="2000" dirty="0">
              <a:latin typeface="+mj-lt"/>
            </a:endParaRPr>
          </a:p>
        </p:txBody>
      </p:sp>
    </p:spTree>
    <p:extLst>
      <p:ext uri="{BB962C8B-B14F-4D97-AF65-F5344CB8AC3E}">
        <p14:creationId xmlns:p14="http://schemas.microsoft.com/office/powerpoint/2010/main" val="29414037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0CDBF7-7CD7-1A79-E8C2-A39AE0991CC7}"/>
              </a:ext>
            </a:extLst>
          </p:cNvPr>
          <p:cNvGrpSpPr/>
          <p:nvPr/>
        </p:nvGrpSpPr>
        <p:grpSpPr>
          <a:xfrm>
            <a:off x="4474027" y="6027340"/>
            <a:ext cx="7717973" cy="243774"/>
            <a:chOff x="3084065" y="5852158"/>
            <a:chExt cx="7650165" cy="594362"/>
          </a:xfrm>
        </p:grpSpPr>
        <p:sp>
          <p:nvSpPr>
            <p:cNvPr id="7" name="Rectangle 6">
              <a:extLst>
                <a:ext uri="{FF2B5EF4-FFF2-40B4-BE49-F238E27FC236}">
                  <a16:creationId xmlns:a16="http://schemas.microsoft.com/office/drawing/2014/main" id="{80F6C20B-3105-249F-1E46-2E82E98DC154}"/>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4156EE-F4CC-F8C2-08FE-7F7D33934366}"/>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53</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p:txBody>
          <a:bodyPr/>
          <a:lstStyle/>
          <a:p>
            <a:r>
              <a:rPr lang="en-US" dirty="0">
                <a:solidFill>
                  <a:srgbClr val="033F7D"/>
                </a:solidFill>
              </a:rPr>
              <a:t>RQ2.1: FLAP in adversarial settings (vs. Byzantine-resilient aggregations)</a:t>
            </a:r>
            <a:endParaRPr lang="en-AU" dirty="0">
              <a:solidFill>
                <a:srgbClr val="033F7D"/>
              </a:solidFill>
            </a:endParaRPr>
          </a:p>
        </p:txBody>
      </p:sp>
      <p:graphicFrame>
        <p:nvGraphicFramePr>
          <p:cNvPr id="5" name="Table 4">
            <a:extLst>
              <a:ext uri="{FF2B5EF4-FFF2-40B4-BE49-F238E27FC236}">
                <a16:creationId xmlns:a16="http://schemas.microsoft.com/office/drawing/2014/main" id="{E9D39209-FD97-8769-C74E-00055308C1AF}"/>
              </a:ext>
            </a:extLst>
          </p:cNvPr>
          <p:cNvGraphicFramePr>
            <a:graphicFrameLocks noGrp="1"/>
          </p:cNvGraphicFramePr>
          <p:nvPr/>
        </p:nvGraphicFramePr>
        <p:xfrm>
          <a:off x="6539163" y="2833355"/>
          <a:ext cx="5295121" cy="3063240"/>
        </p:xfrm>
        <a:graphic>
          <a:graphicData uri="http://schemas.openxmlformats.org/drawingml/2006/table">
            <a:tbl>
              <a:tblPr>
                <a:tableStyleId>{5C22544A-7EE6-4342-B048-85BDC9FD1C3A}</a:tableStyleId>
              </a:tblPr>
              <a:tblGrid>
                <a:gridCol w="1080992">
                  <a:extLst>
                    <a:ext uri="{9D8B030D-6E8A-4147-A177-3AD203B41FA5}">
                      <a16:colId xmlns:a16="http://schemas.microsoft.com/office/drawing/2014/main" val="3756480609"/>
                    </a:ext>
                  </a:extLst>
                </a:gridCol>
                <a:gridCol w="956679">
                  <a:extLst>
                    <a:ext uri="{9D8B030D-6E8A-4147-A177-3AD203B41FA5}">
                      <a16:colId xmlns:a16="http://schemas.microsoft.com/office/drawing/2014/main" val="3816359681"/>
                    </a:ext>
                  </a:extLst>
                </a:gridCol>
                <a:gridCol w="1573381">
                  <a:extLst>
                    <a:ext uri="{9D8B030D-6E8A-4147-A177-3AD203B41FA5}">
                      <a16:colId xmlns:a16="http://schemas.microsoft.com/office/drawing/2014/main" val="576227423"/>
                    </a:ext>
                  </a:extLst>
                </a:gridCol>
                <a:gridCol w="1684069">
                  <a:extLst>
                    <a:ext uri="{9D8B030D-6E8A-4147-A177-3AD203B41FA5}">
                      <a16:colId xmlns:a16="http://schemas.microsoft.com/office/drawing/2014/main" val="4036525107"/>
                    </a:ext>
                  </a:extLst>
                </a:gridCol>
              </a:tblGrid>
              <a:tr h="219075">
                <a:tc gridSpan="2">
                  <a:txBody>
                    <a:bodyPr/>
                    <a:lstStyle/>
                    <a:p>
                      <a:pPr algn="l" fontAlgn="t"/>
                      <a:r>
                        <a:rPr lang="en-AU" sz="1400" b="1" u="none" strike="noStrike" dirty="0">
                          <a:effectLst/>
                          <a:latin typeface="+mj-lt"/>
                        </a:rPr>
                        <a:t>Aggregation Rules</a:t>
                      </a:r>
                    </a:p>
                    <a:p>
                      <a:pPr algn="l" fontAlgn="t"/>
                      <a:r>
                        <a:rPr lang="en-AU" sz="1400" b="1" i="0" u="none" strike="noStrike" dirty="0">
                          <a:solidFill>
                            <a:srgbClr val="000000"/>
                          </a:solidFill>
                          <a:effectLst/>
                          <a:latin typeface="+mj-lt"/>
                        </a:rPr>
                        <a:t>(in diff. configurations)</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t"/>
                      <a:r>
                        <a:rPr lang="en-AU" sz="1400" b="1" u="none" strike="noStrike" dirty="0">
                          <a:effectLst/>
                          <a:latin typeface="+mj-lt"/>
                        </a:rPr>
                        <a:t>Error Rate</a:t>
                      </a:r>
                    </a:p>
                    <a:p>
                      <a:pPr algn="r" fontAlgn="t"/>
                      <a:r>
                        <a:rPr lang="en-AU" sz="1400" b="1" i="0" u="none" strike="noStrike" dirty="0">
                          <a:solidFill>
                            <a:srgbClr val="000000"/>
                          </a:solidFill>
                          <a:effectLst/>
                          <a:latin typeface="+mj-lt"/>
                        </a:rPr>
                        <a:t>(Lower is Better)</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t"/>
                      <a:r>
                        <a:rPr lang="en-AU" sz="1400" b="1" u="none" strike="noStrike" dirty="0">
                          <a:effectLst/>
                          <a:latin typeface="+mj-lt"/>
                        </a:rPr>
                        <a:t>Test Accuracy</a:t>
                      </a:r>
                    </a:p>
                    <a:p>
                      <a:pPr marL="0" marR="0" lvl="0" indent="0" algn="r" defTabSz="342874" rtl="0" eaLnBrk="1" fontAlgn="t" latinLnBrk="0" hangingPunct="1">
                        <a:lnSpc>
                          <a:spcPct val="100000"/>
                        </a:lnSpc>
                        <a:spcBef>
                          <a:spcPts val="0"/>
                        </a:spcBef>
                        <a:spcAft>
                          <a:spcPts val="0"/>
                        </a:spcAft>
                        <a:buClrTx/>
                        <a:buSzTx/>
                        <a:buFontTx/>
                        <a:buNone/>
                        <a:tabLst/>
                        <a:defRPr/>
                      </a:pPr>
                      <a:r>
                        <a:rPr lang="en-AU" sz="1400" b="1" i="0" u="none" strike="noStrike" dirty="0">
                          <a:solidFill>
                            <a:srgbClr val="000000"/>
                          </a:solidFill>
                          <a:effectLst/>
                          <a:latin typeface="+mj-lt"/>
                        </a:rPr>
                        <a:t>(Higher is Better)</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1167808"/>
                  </a:ext>
                </a:extLst>
              </a:tr>
              <a:tr h="190500">
                <a:tc gridSpan="2">
                  <a:txBody>
                    <a:bodyPr/>
                    <a:lstStyle/>
                    <a:p>
                      <a:pPr algn="l" fontAlgn="b"/>
                      <a:r>
                        <a:rPr lang="en-AU" sz="1400" b="1" u="none" strike="noStrike" dirty="0" err="1">
                          <a:effectLst/>
                          <a:latin typeface="+mj-lt"/>
                        </a:rPr>
                        <a:t>FedAvg</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b"/>
                      <a:r>
                        <a:rPr lang="en-AU" sz="1200" u="none" strike="noStrike" dirty="0">
                          <a:effectLst/>
                          <a:latin typeface="+mj-lt"/>
                        </a:rPr>
                        <a:t>30.8%, </a:t>
                      </a:r>
                      <a:r>
                        <a:rPr lang="en-AU" sz="1200" b="1" u="none" strike="noStrike" dirty="0">
                          <a:effectLst/>
                          <a:latin typeface="+mj-lt"/>
                        </a:rPr>
                        <a:t>20.0%</a:t>
                      </a:r>
                    </a:p>
                    <a:p>
                      <a:pPr algn="r" fontAlgn="b"/>
                      <a:r>
                        <a:rPr lang="en-AU" sz="1200" u="none" strike="noStrike" dirty="0">
                          <a:effectLst/>
                          <a:latin typeface="+mj-lt"/>
                        </a:rPr>
                        <a:t>(-10.8%</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chemeClr val="tx1"/>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10.3%, </a:t>
                      </a:r>
                      <a:r>
                        <a:rPr lang="en-AU" sz="1200" b="1" u="none" strike="noStrike" kern="1200" dirty="0">
                          <a:solidFill>
                            <a:schemeClr val="dk1"/>
                          </a:solidFill>
                          <a:effectLst/>
                          <a:latin typeface="+mn-lt"/>
                          <a:ea typeface="+mn-ea"/>
                          <a:cs typeface="+mn-cs"/>
                        </a:rPr>
                        <a:t>10.9%</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642512"/>
                  </a:ext>
                </a:extLst>
              </a:tr>
              <a:tr h="190500">
                <a:tc rowSpan="3">
                  <a:txBody>
                    <a:bodyPr/>
                    <a:lstStyle/>
                    <a:p>
                      <a:pPr algn="l" fontAlgn="t"/>
                      <a:r>
                        <a:rPr lang="en-AU" sz="1400" b="1" u="none" strike="noStrike" dirty="0">
                          <a:effectLst/>
                          <a:latin typeface="+mj-lt"/>
                        </a:rPr>
                        <a:t>Trimmed Mean</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400" b="1" u="none" strike="noStrike" dirty="0" err="1">
                          <a:effectLst/>
                          <a:latin typeface="+mj-lt"/>
                        </a:rPr>
                        <a:t>Conserv</a:t>
                      </a:r>
                      <a:r>
                        <a:rPr lang="en-AU" sz="1400" b="1" u="none" strike="noStrike" dirty="0">
                          <a:effectLst/>
                          <a:latin typeface="+mj-lt"/>
                        </a:rPr>
                        <a: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87.0%, </a:t>
                      </a:r>
                      <a:r>
                        <a:rPr lang="en-AU" sz="1200" b="1" u="none" strike="noStrike" kern="1200" dirty="0">
                          <a:solidFill>
                            <a:schemeClr val="dk1"/>
                          </a:solidFill>
                          <a:effectLst/>
                          <a:latin typeface="+mn-lt"/>
                          <a:ea typeface="+mn-ea"/>
                          <a:cs typeface="+mn-cs"/>
                        </a:rPr>
                        <a:t>74.0%</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-12.3%</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11.5%, </a:t>
                      </a:r>
                      <a:r>
                        <a:rPr lang="en-AU" sz="1200" b="1" u="none" strike="noStrike" kern="1200" dirty="0">
                          <a:solidFill>
                            <a:schemeClr val="dk1"/>
                          </a:solidFill>
                          <a:effectLst/>
                          <a:latin typeface="+mn-lt"/>
                          <a:ea typeface="+mn-ea"/>
                          <a:cs typeface="+mn-cs"/>
                        </a:rPr>
                        <a:t>14.6%</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3.1%</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8716783"/>
                  </a:ext>
                </a:extLst>
              </a:tr>
              <a:tr h="190500">
                <a:tc vMerge="1">
                  <a:txBody>
                    <a:bodyPr/>
                    <a:lstStyle/>
                    <a:p>
                      <a:endParaRPr lang="en-US"/>
                    </a:p>
                  </a:txBody>
                  <a:tcPr/>
                </a:tc>
                <a:tc>
                  <a:txBody>
                    <a:bodyPr/>
                    <a:lstStyle/>
                    <a:p>
                      <a:pPr algn="l" fontAlgn="b"/>
                      <a:r>
                        <a:rPr lang="en-AU" sz="1400" b="1" u="none" strike="noStrike" dirty="0">
                          <a:effectLst/>
                          <a:latin typeface="+mj-lt"/>
                        </a:rPr>
                        <a:t>Perfect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30.0%, </a:t>
                      </a:r>
                      <a:r>
                        <a:rPr lang="en-AU" sz="1200" b="1" u="none" strike="noStrike" kern="1200" dirty="0">
                          <a:solidFill>
                            <a:schemeClr val="dk1"/>
                          </a:solidFill>
                          <a:effectLst/>
                          <a:latin typeface="+mn-lt"/>
                          <a:ea typeface="+mn-ea"/>
                          <a:cs typeface="+mn-cs"/>
                        </a:rPr>
                        <a:t>17.5%</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-12.5%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92.1%, </a:t>
                      </a:r>
                      <a:r>
                        <a:rPr lang="en-AU" sz="1200" b="1" u="none" strike="noStrike" kern="1200" dirty="0">
                          <a:solidFill>
                            <a:schemeClr val="dk1"/>
                          </a:solidFill>
                          <a:effectLst/>
                          <a:latin typeface="+mn-lt"/>
                          <a:ea typeface="+mn-ea"/>
                          <a:cs typeface="+mn-cs"/>
                        </a:rPr>
                        <a:t>97.8%</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5.7%</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978402"/>
                  </a:ext>
                </a:extLst>
              </a:tr>
              <a:tr h="190500">
                <a:tc vMerge="1">
                  <a:txBody>
                    <a:bodyPr/>
                    <a:lstStyle/>
                    <a:p>
                      <a:endParaRPr lang="en-US"/>
                    </a:p>
                  </a:txBody>
                  <a:tcPr/>
                </a:tc>
                <a:tc>
                  <a:txBody>
                    <a:bodyPr/>
                    <a:lstStyle/>
                    <a:p>
                      <a:pPr algn="l" fontAlgn="b"/>
                      <a:r>
                        <a:rPr lang="en-AU" sz="1400" b="1" u="none" strike="noStrike" dirty="0">
                          <a:effectLst/>
                          <a:latin typeface="+mj-lt"/>
                        </a:rPr>
                        <a:t>Radical</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11.4%, </a:t>
                      </a:r>
                      <a:r>
                        <a:rPr lang="en-AU" sz="1200" b="1" u="none" strike="noStrike" kern="1200" dirty="0">
                          <a:solidFill>
                            <a:schemeClr val="dk1"/>
                          </a:solidFill>
                          <a:effectLst/>
                          <a:latin typeface="+mn-lt"/>
                          <a:ea typeface="+mn-ea"/>
                          <a:cs typeface="+mn-cs"/>
                        </a:rPr>
                        <a:t>9.8%</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94.6%, </a:t>
                      </a:r>
                      <a:r>
                        <a:rPr lang="en-AU" sz="1200" b="1" u="none" strike="noStrike" kern="1200" dirty="0">
                          <a:solidFill>
                            <a:schemeClr val="dk1"/>
                          </a:solidFill>
                          <a:effectLst/>
                          <a:latin typeface="+mn-lt"/>
                          <a:ea typeface="+mn-ea"/>
                          <a:cs typeface="+mn-cs"/>
                        </a:rPr>
                        <a:t>95.1%</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0439265"/>
                  </a:ext>
                </a:extLst>
              </a:tr>
              <a:tr h="190500">
                <a:tc rowSpan="3">
                  <a:txBody>
                    <a:bodyPr/>
                    <a:lstStyle/>
                    <a:p>
                      <a:pPr algn="l" fontAlgn="t"/>
                      <a:r>
                        <a:rPr lang="en-AU" sz="1400" b="1" u="none" strike="noStrike" dirty="0">
                          <a:effectLst/>
                          <a:latin typeface="+mj-lt"/>
                        </a:rPr>
                        <a:t>Multi-</a:t>
                      </a:r>
                    </a:p>
                    <a:p>
                      <a:pPr algn="l" fontAlgn="t"/>
                      <a:r>
                        <a:rPr lang="en-AU" sz="1400" b="1" u="none" strike="noStrike" dirty="0">
                          <a:effectLst/>
                          <a:latin typeface="+mj-lt"/>
                        </a:rPr>
                        <a:t>Krum</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400" b="1" u="none" strike="noStrike" dirty="0" err="1">
                          <a:effectLst/>
                          <a:latin typeface="+mj-lt"/>
                        </a:rPr>
                        <a:t>Conserv</a:t>
                      </a:r>
                      <a:r>
                        <a:rPr lang="en-AU" sz="1400" b="1" u="none" strike="noStrike" dirty="0">
                          <a:effectLst/>
                          <a:latin typeface="+mj-lt"/>
                        </a:rPr>
                        <a: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84.3%, </a:t>
                      </a:r>
                      <a:r>
                        <a:rPr lang="en-AU" sz="1200" b="1" u="none" strike="noStrike" kern="1200" dirty="0">
                          <a:solidFill>
                            <a:schemeClr val="dk1"/>
                          </a:solidFill>
                          <a:effectLst/>
                          <a:latin typeface="+mn-lt"/>
                          <a:ea typeface="+mn-ea"/>
                          <a:cs typeface="+mn-cs"/>
                        </a:rPr>
                        <a:t>83.7%</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34.5%, </a:t>
                      </a:r>
                      <a:r>
                        <a:rPr lang="en-AU" sz="1200" b="1" u="none" strike="noStrike" kern="1200" dirty="0">
                          <a:solidFill>
                            <a:schemeClr val="dk1"/>
                          </a:solidFill>
                          <a:effectLst/>
                          <a:latin typeface="+mn-lt"/>
                          <a:ea typeface="+mn-ea"/>
                          <a:cs typeface="+mn-cs"/>
                        </a:rPr>
                        <a:t>56.0%</a:t>
                      </a:r>
                      <a:endParaRPr lang="en-AU" sz="1200" u="none" strike="noStrike" kern="1200" dirty="0">
                        <a:solidFill>
                          <a:schemeClr val="dk1"/>
                        </a:solidFill>
                        <a:effectLst/>
                        <a:latin typeface="+mn-lt"/>
                        <a:ea typeface="+mn-ea"/>
                        <a:cs typeface="+mn-cs"/>
                      </a:endParaRP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21.5%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716856"/>
                  </a:ext>
                </a:extLst>
              </a:tr>
              <a:tr h="190500">
                <a:tc vMerge="1">
                  <a:txBody>
                    <a:bodyPr/>
                    <a:lstStyle/>
                    <a:p>
                      <a:endParaRPr lang="en-US"/>
                    </a:p>
                  </a:txBody>
                  <a:tcPr/>
                </a:tc>
                <a:tc>
                  <a:txBody>
                    <a:bodyPr/>
                    <a:lstStyle/>
                    <a:p>
                      <a:pPr algn="l" fontAlgn="b"/>
                      <a:r>
                        <a:rPr lang="en-AU" sz="1400" b="1" u="none" strike="noStrike" dirty="0">
                          <a:effectLst/>
                          <a:latin typeface="+mj-lt"/>
                        </a:rPr>
                        <a:t>Perfect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35.6%, </a:t>
                      </a:r>
                      <a:r>
                        <a:rPr lang="en-AU" sz="1200" b="1" u="none" strike="noStrike" kern="1200" dirty="0">
                          <a:solidFill>
                            <a:schemeClr val="dk1"/>
                          </a:solidFill>
                          <a:effectLst/>
                          <a:latin typeface="+mn-lt"/>
                          <a:ea typeface="+mn-ea"/>
                          <a:cs typeface="+mn-cs"/>
                        </a:rPr>
                        <a:t>43.5%</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-2.7%</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35.6%, </a:t>
                      </a:r>
                      <a:r>
                        <a:rPr lang="en-AU" sz="1200" b="1" u="none" strike="noStrike" kern="1200" dirty="0">
                          <a:solidFill>
                            <a:schemeClr val="dk1"/>
                          </a:solidFill>
                          <a:effectLst/>
                          <a:latin typeface="+mn-lt"/>
                          <a:ea typeface="+mn-ea"/>
                          <a:cs typeface="+mn-cs"/>
                        </a:rPr>
                        <a:t>43.5%</a:t>
                      </a:r>
                    </a:p>
                    <a:p>
                      <a:pPr algn="r" fontAlgn="b"/>
                      <a:r>
                        <a:rPr lang="en-AU" sz="1200" u="none" strike="noStrike" kern="1200" dirty="0">
                          <a:solidFill>
                            <a:schemeClr val="dk1"/>
                          </a:solidFill>
                          <a:effectLst/>
                          <a:latin typeface="+mn-lt"/>
                          <a:ea typeface="+mn-ea"/>
                          <a:cs typeface="+mn-cs"/>
                        </a:rPr>
                        <a:t>(</a:t>
                      </a:r>
                      <a:r>
                        <a:rPr lang="en-AU" sz="1200" u="none" strike="noStrike" dirty="0">
                          <a:solidFill>
                            <a:schemeClr val="tx1"/>
                          </a:solidFill>
                          <a:effectLst/>
                          <a:latin typeface="+mj-lt"/>
                        </a:rPr>
                        <a:t>7.9</a:t>
                      </a:r>
                      <a:r>
                        <a:rPr lang="en-AU" sz="1200" u="none" strike="noStrike" dirty="0">
                          <a:effectLst/>
                          <a:latin typeface="+mj-lt"/>
                        </a:rPr>
                        <a:t>%</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018202"/>
                  </a:ext>
                </a:extLst>
              </a:tr>
              <a:tr h="200025">
                <a:tc vMerge="1">
                  <a:txBody>
                    <a:bodyPr/>
                    <a:lstStyle/>
                    <a:p>
                      <a:endParaRPr lang="en-US"/>
                    </a:p>
                  </a:txBody>
                  <a:tcPr/>
                </a:tc>
                <a:tc>
                  <a:txBody>
                    <a:bodyPr/>
                    <a:lstStyle/>
                    <a:p>
                      <a:pPr algn="l" fontAlgn="b"/>
                      <a:r>
                        <a:rPr lang="en-AU" sz="1400" b="1" u="none" strike="noStrike" dirty="0">
                          <a:effectLst/>
                          <a:latin typeface="+mj-lt"/>
                        </a:rPr>
                        <a:t>Radical</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28.8%, </a:t>
                      </a:r>
                      <a:r>
                        <a:rPr lang="en-AU" sz="1200" b="1" u="none" strike="noStrike" kern="1200" dirty="0">
                          <a:solidFill>
                            <a:schemeClr val="dk1"/>
                          </a:solidFill>
                          <a:effectLst/>
                          <a:latin typeface="+mn-lt"/>
                          <a:ea typeface="+mn-ea"/>
                          <a:cs typeface="+mn-cs"/>
                        </a:rPr>
                        <a:t>27.3%</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dirty="0">
                          <a:effectLst/>
                          <a:latin typeface="+mj-lt"/>
                        </a:rPr>
                        <a:t>35.3%, </a:t>
                      </a:r>
                      <a:r>
                        <a:rPr lang="en-AU" sz="1200" b="1" u="none" strike="noStrike" dirty="0">
                          <a:effectLst/>
                          <a:latin typeface="+mj-lt"/>
                        </a:rPr>
                        <a:t>44.2%</a:t>
                      </a:r>
                    </a:p>
                    <a:p>
                      <a:pPr algn="r" fontAlgn="b"/>
                      <a:r>
                        <a:rPr lang="en-AU" sz="1200" u="none" strike="noStrike" dirty="0">
                          <a:effectLst/>
                          <a:latin typeface="+mj-lt"/>
                        </a:rPr>
                        <a:t>(8.9%</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739914"/>
                  </a:ext>
                </a:extLst>
              </a:tr>
            </a:tbl>
          </a:graphicData>
        </a:graphic>
      </p:graphicFrame>
      <p:sp>
        <p:nvSpPr>
          <p:cNvPr id="8" name="TextBox 7">
            <a:extLst>
              <a:ext uri="{FF2B5EF4-FFF2-40B4-BE49-F238E27FC236}">
                <a16:creationId xmlns:a16="http://schemas.microsoft.com/office/drawing/2014/main" id="{F0B3E987-9C61-31C5-A166-D374BE92D7E8}"/>
              </a:ext>
            </a:extLst>
          </p:cNvPr>
          <p:cNvSpPr txBox="1"/>
          <p:nvPr/>
        </p:nvSpPr>
        <p:spPr>
          <a:xfrm>
            <a:off x="6342017" y="2211163"/>
            <a:ext cx="5619871" cy="523220"/>
          </a:xfrm>
          <a:prstGeom prst="rect">
            <a:avLst/>
          </a:prstGeom>
          <a:noFill/>
        </p:spPr>
        <p:txBody>
          <a:bodyPr wrap="square" rtlCol="0">
            <a:spAutoFit/>
          </a:bodyPr>
          <a:lstStyle/>
          <a:p>
            <a:pPr algn="r"/>
            <a:r>
              <a:rPr lang="en-AU" sz="1400" i="1" dirty="0">
                <a:latin typeface="+mj-lt"/>
              </a:rPr>
              <a:t>Average error rates and test accuracy of FL (ResNet-18) equipped with different robust-aggregation rules, with (</a:t>
            </a:r>
            <a:r>
              <a:rPr lang="en-AU" sz="1400" b="1" i="1" dirty="0">
                <a:latin typeface="+mj-lt"/>
              </a:rPr>
              <a:t>bold</a:t>
            </a:r>
            <a:r>
              <a:rPr lang="en-AU" sz="1400" i="1" dirty="0">
                <a:latin typeface="+mj-lt"/>
              </a:rPr>
              <a:t>) and without FLAP</a:t>
            </a:r>
            <a:endParaRPr lang="en-US" sz="1400" i="1" dirty="0">
              <a:latin typeface="+mj-lt"/>
            </a:endParaRPr>
          </a:p>
        </p:txBody>
      </p:sp>
      <p:sp>
        <p:nvSpPr>
          <p:cNvPr id="9" name="TextBox 8">
            <a:extLst>
              <a:ext uri="{FF2B5EF4-FFF2-40B4-BE49-F238E27FC236}">
                <a16:creationId xmlns:a16="http://schemas.microsoft.com/office/drawing/2014/main" id="{742086B0-92E0-7B1B-D417-5C2A95A4997B}"/>
              </a:ext>
            </a:extLst>
          </p:cNvPr>
          <p:cNvSpPr txBox="1"/>
          <p:nvPr/>
        </p:nvSpPr>
        <p:spPr>
          <a:xfrm>
            <a:off x="599535" y="1552113"/>
            <a:ext cx="5422270" cy="4862870"/>
          </a:xfrm>
          <a:prstGeom prst="rect">
            <a:avLst/>
          </a:prstGeom>
          <a:noFill/>
        </p:spPr>
        <p:txBody>
          <a:bodyPr wrap="square" rtlCol="0">
            <a:spAutoFit/>
          </a:bodyPr>
          <a:lstStyle/>
          <a:p>
            <a:pPr>
              <a:spcAft>
                <a:spcPts val="600"/>
              </a:spcAft>
            </a:pPr>
            <a:r>
              <a:rPr lang="en-US" sz="1800" b="1" dirty="0">
                <a:latin typeface="+mj-lt"/>
              </a:rPr>
              <a:t>Observations</a:t>
            </a:r>
          </a:p>
          <a:p>
            <a:pPr marL="285750" indent="-285750">
              <a:spcAft>
                <a:spcPts val="600"/>
              </a:spcAft>
              <a:buFont typeface="Arial" panose="020B0604020202020204" pitchFamily="34" charset="0"/>
              <a:buChar char="•"/>
            </a:pPr>
            <a:r>
              <a:rPr lang="en-US" sz="1800" dirty="0">
                <a:latin typeface="+mj-lt"/>
              </a:rPr>
              <a:t>Existing Byzantine-resilient aggregations help reduce the error rate and improve the test accuracy only when the server sufficiently estimates the presence of malicious clients (i.e., perfect and radical modes).</a:t>
            </a:r>
          </a:p>
          <a:p>
            <a:pPr marL="285750" indent="-285750">
              <a:spcAft>
                <a:spcPts val="600"/>
              </a:spcAft>
              <a:buFont typeface="Arial" panose="020B0604020202020204" pitchFamily="34" charset="0"/>
              <a:buChar char="•"/>
            </a:pPr>
            <a:r>
              <a:rPr lang="en-US" sz="1800" dirty="0">
                <a:latin typeface="+mj-lt"/>
              </a:rPr>
              <a:t>The adoption of FLAP is independent of the server’s knowledge about the attackers’ population.</a:t>
            </a:r>
          </a:p>
          <a:p>
            <a:pPr>
              <a:spcBef>
                <a:spcPts val="1200"/>
              </a:spcBef>
              <a:spcAft>
                <a:spcPts val="600"/>
              </a:spcAft>
            </a:pPr>
            <a:r>
              <a:rPr lang="en-US" sz="1800" b="1" dirty="0">
                <a:solidFill>
                  <a:schemeClr val="bg1"/>
                </a:solidFill>
                <a:latin typeface="+mj-lt"/>
              </a:rPr>
              <a:t>Findings</a:t>
            </a:r>
          </a:p>
          <a:p>
            <a:pPr marL="285750" indent="-285750">
              <a:spcAft>
                <a:spcPts val="600"/>
              </a:spcAft>
              <a:buFont typeface="Arial" panose="020B0604020202020204" pitchFamily="34" charset="0"/>
              <a:buChar char="•"/>
            </a:pPr>
            <a:r>
              <a:rPr lang="en-US" sz="1800" dirty="0">
                <a:solidFill>
                  <a:schemeClr val="bg1"/>
                </a:solidFill>
                <a:latin typeface="+mj-lt"/>
              </a:rPr>
              <a:t>FLAP can improve the FL in all three modes of the two aggregation algorithms.</a:t>
            </a:r>
          </a:p>
          <a:p>
            <a:pPr marL="285750" indent="-285750">
              <a:spcAft>
                <a:spcPts val="600"/>
              </a:spcAft>
              <a:buFont typeface="Arial" panose="020B0604020202020204" pitchFamily="34" charset="0"/>
              <a:buChar char="•"/>
            </a:pPr>
            <a:r>
              <a:rPr lang="en-US" sz="1800" dirty="0">
                <a:solidFill>
                  <a:schemeClr val="bg1"/>
                </a:solidFill>
                <a:latin typeface="+mj-lt"/>
              </a:rPr>
              <a:t>FLAP reduces error rate by up to 12.5%.</a:t>
            </a:r>
          </a:p>
          <a:p>
            <a:pPr marL="285750" indent="-285750">
              <a:spcAft>
                <a:spcPts val="600"/>
              </a:spcAft>
              <a:buFont typeface="Arial" panose="020B0604020202020204" pitchFamily="34" charset="0"/>
              <a:buChar char="•"/>
            </a:pPr>
            <a:r>
              <a:rPr lang="en-US" sz="1800" dirty="0">
                <a:solidFill>
                  <a:schemeClr val="bg1"/>
                </a:solidFill>
                <a:latin typeface="+mj-lt"/>
              </a:rPr>
              <a:t>FLAP helps FL to better converge with an improvement in average test accuracy of 21.5%.</a:t>
            </a:r>
          </a:p>
        </p:txBody>
      </p:sp>
      <p:grpSp>
        <p:nvGrpSpPr>
          <p:cNvPr id="13" name="Group 12">
            <a:extLst>
              <a:ext uri="{FF2B5EF4-FFF2-40B4-BE49-F238E27FC236}">
                <a16:creationId xmlns:a16="http://schemas.microsoft.com/office/drawing/2014/main" id="{A2BD75C6-0CD8-0F45-46C5-54097AB7F515}"/>
              </a:ext>
            </a:extLst>
          </p:cNvPr>
          <p:cNvGrpSpPr/>
          <p:nvPr/>
        </p:nvGrpSpPr>
        <p:grpSpPr>
          <a:xfrm>
            <a:off x="7435516" y="3610033"/>
            <a:ext cx="4528871" cy="1573204"/>
            <a:chOff x="7435516" y="3610033"/>
            <a:chExt cx="4528871" cy="1573204"/>
          </a:xfrm>
        </p:grpSpPr>
        <p:sp>
          <p:nvSpPr>
            <p:cNvPr id="11" name="Rectangle: Rounded Corners 10">
              <a:extLst>
                <a:ext uri="{FF2B5EF4-FFF2-40B4-BE49-F238E27FC236}">
                  <a16:creationId xmlns:a16="http://schemas.microsoft.com/office/drawing/2014/main" id="{7BAF1BCC-7924-8E3D-A355-3326710C873D}"/>
                </a:ext>
              </a:extLst>
            </p:cNvPr>
            <p:cNvSpPr/>
            <p:nvPr/>
          </p:nvSpPr>
          <p:spPr>
            <a:xfrm>
              <a:off x="7435516" y="3610033"/>
              <a:ext cx="4526372" cy="429923"/>
            </a:xfrm>
            <a:prstGeom prst="roundRect">
              <a:avLst/>
            </a:prstGeom>
            <a:solidFill>
              <a:srgbClr val="FFFF81">
                <a:alpha val="27843"/>
              </a:srgbClr>
            </a:solidFill>
            <a:ln w="28575">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27B64E08-47A0-7EDB-3945-1DBFFE27B86D}"/>
                </a:ext>
              </a:extLst>
            </p:cNvPr>
            <p:cNvSpPr/>
            <p:nvPr/>
          </p:nvSpPr>
          <p:spPr>
            <a:xfrm>
              <a:off x="7438015" y="4753314"/>
              <a:ext cx="4526372" cy="429923"/>
            </a:xfrm>
            <a:prstGeom prst="roundRect">
              <a:avLst/>
            </a:prstGeom>
            <a:solidFill>
              <a:srgbClr val="FFFF81">
                <a:alpha val="27843"/>
              </a:srgbClr>
            </a:solidFill>
            <a:ln w="28575">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41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0CDBF7-7CD7-1A79-E8C2-A39AE0991CC7}"/>
              </a:ext>
            </a:extLst>
          </p:cNvPr>
          <p:cNvGrpSpPr/>
          <p:nvPr/>
        </p:nvGrpSpPr>
        <p:grpSpPr>
          <a:xfrm>
            <a:off x="4474027" y="6027340"/>
            <a:ext cx="7717973" cy="243774"/>
            <a:chOff x="3084065" y="5852158"/>
            <a:chExt cx="7650165" cy="594362"/>
          </a:xfrm>
        </p:grpSpPr>
        <p:sp>
          <p:nvSpPr>
            <p:cNvPr id="7" name="Rectangle 6">
              <a:extLst>
                <a:ext uri="{FF2B5EF4-FFF2-40B4-BE49-F238E27FC236}">
                  <a16:creationId xmlns:a16="http://schemas.microsoft.com/office/drawing/2014/main" id="{80F6C20B-3105-249F-1E46-2E82E98DC154}"/>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4156EE-F4CC-F8C2-08FE-7F7D33934366}"/>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54</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p:txBody>
          <a:bodyPr/>
          <a:lstStyle/>
          <a:p>
            <a:r>
              <a:rPr lang="en-US" dirty="0">
                <a:solidFill>
                  <a:srgbClr val="033F7D"/>
                </a:solidFill>
              </a:rPr>
              <a:t>RQ2.1: FLAP in adversarial settings (vs. Byzantine-resilient aggregations)</a:t>
            </a:r>
            <a:endParaRPr lang="en-AU" dirty="0">
              <a:solidFill>
                <a:srgbClr val="033F7D"/>
              </a:solidFill>
            </a:endParaRPr>
          </a:p>
        </p:txBody>
      </p:sp>
      <p:graphicFrame>
        <p:nvGraphicFramePr>
          <p:cNvPr id="5" name="Table 4">
            <a:extLst>
              <a:ext uri="{FF2B5EF4-FFF2-40B4-BE49-F238E27FC236}">
                <a16:creationId xmlns:a16="http://schemas.microsoft.com/office/drawing/2014/main" id="{E9D39209-FD97-8769-C74E-00055308C1AF}"/>
              </a:ext>
            </a:extLst>
          </p:cNvPr>
          <p:cNvGraphicFramePr>
            <a:graphicFrameLocks noGrp="1"/>
          </p:cNvGraphicFramePr>
          <p:nvPr/>
        </p:nvGraphicFramePr>
        <p:xfrm>
          <a:off x="6539163" y="2833355"/>
          <a:ext cx="5295121" cy="3063240"/>
        </p:xfrm>
        <a:graphic>
          <a:graphicData uri="http://schemas.openxmlformats.org/drawingml/2006/table">
            <a:tbl>
              <a:tblPr>
                <a:tableStyleId>{5C22544A-7EE6-4342-B048-85BDC9FD1C3A}</a:tableStyleId>
              </a:tblPr>
              <a:tblGrid>
                <a:gridCol w="1080992">
                  <a:extLst>
                    <a:ext uri="{9D8B030D-6E8A-4147-A177-3AD203B41FA5}">
                      <a16:colId xmlns:a16="http://schemas.microsoft.com/office/drawing/2014/main" val="3756480609"/>
                    </a:ext>
                  </a:extLst>
                </a:gridCol>
                <a:gridCol w="956679">
                  <a:extLst>
                    <a:ext uri="{9D8B030D-6E8A-4147-A177-3AD203B41FA5}">
                      <a16:colId xmlns:a16="http://schemas.microsoft.com/office/drawing/2014/main" val="3816359681"/>
                    </a:ext>
                  </a:extLst>
                </a:gridCol>
                <a:gridCol w="1573381">
                  <a:extLst>
                    <a:ext uri="{9D8B030D-6E8A-4147-A177-3AD203B41FA5}">
                      <a16:colId xmlns:a16="http://schemas.microsoft.com/office/drawing/2014/main" val="576227423"/>
                    </a:ext>
                  </a:extLst>
                </a:gridCol>
                <a:gridCol w="1684069">
                  <a:extLst>
                    <a:ext uri="{9D8B030D-6E8A-4147-A177-3AD203B41FA5}">
                      <a16:colId xmlns:a16="http://schemas.microsoft.com/office/drawing/2014/main" val="4036525107"/>
                    </a:ext>
                  </a:extLst>
                </a:gridCol>
              </a:tblGrid>
              <a:tr h="219075">
                <a:tc gridSpan="2">
                  <a:txBody>
                    <a:bodyPr/>
                    <a:lstStyle/>
                    <a:p>
                      <a:pPr algn="l" fontAlgn="t"/>
                      <a:r>
                        <a:rPr lang="en-AU" sz="1400" b="1" u="none" strike="noStrike" dirty="0">
                          <a:effectLst/>
                          <a:latin typeface="+mj-lt"/>
                        </a:rPr>
                        <a:t>Aggregation Rules</a:t>
                      </a:r>
                    </a:p>
                    <a:p>
                      <a:pPr algn="l" fontAlgn="t"/>
                      <a:r>
                        <a:rPr lang="en-AU" sz="1400" b="1" i="0" u="none" strike="noStrike" dirty="0">
                          <a:solidFill>
                            <a:srgbClr val="000000"/>
                          </a:solidFill>
                          <a:effectLst/>
                          <a:latin typeface="+mj-lt"/>
                        </a:rPr>
                        <a:t>(in diff. configurations)</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t"/>
                      <a:r>
                        <a:rPr lang="en-AU" sz="1400" b="1" u="none" strike="noStrike" dirty="0">
                          <a:effectLst/>
                          <a:latin typeface="+mj-lt"/>
                        </a:rPr>
                        <a:t>Error Rate</a:t>
                      </a:r>
                    </a:p>
                    <a:p>
                      <a:pPr algn="r" fontAlgn="t"/>
                      <a:r>
                        <a:rPr lang="en-AU" sz="1400" b="1" i="0" u="none" strike="noStrike" dirty="0">
                          <a:solidFill>
                            <a:srgbClr val="000000"/>
                          </a:solidFill>
                          <a:effectLst/>
                          <a:latin typeface="+mj-lt"/>
                        </a:rPr>
                        <a:t>(Lower is Better)</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t"/>
                      <a:r>
                        <a:rPr lang="en-AU" sz="1400" b="1" u="none" strike="noStrike" dirty="0">
                          <a:effectLst/>
                          <a:latin typeface="+mj-lt"/>
                        </a:rPr>
                        <a:t>Test Accuracy</a:t>
                      </a:r>
                    </a:p>
                    <a:p>
                      <a:pPr marL="0" marR="0" lvl="0" indent="0" algn="r" defTabSz="342874" rtl="0" eaLnBrk="1" fontAlgn="t" latinLnBrk="0" hangingPunct="1">
                        <a:lnSpc>
                          <a:spcPct val="100000"/>
                        </a:lnSpc>
                        <a:spcBef>
                          <a:spcPts val="0"/>
                        </a:spcBef>
                        <a:spcAft>
                          <a:spcPts val="0"/>
                        </a:spcAft>
                        <a:buClrTx/>
                        <a:buSzTx/>
                        <a:buFontTx/>
                        <a:buNone/>
                        <a:tabLst/>
                        <a:defRPr/>
                      </a:pPr>
                      <a:r>
                        <a:rPr lang="en-AU" sz="1400" b="1" i="0" u="none" strike="noStrike" dirty="0">
                          <a:solidFill>
                            <a:srgbClr val="000000"/>
                          </a:solidFill>
                          <a:effectLst/>
                          <a:latin typeface="+mj-lt"/>
                        </a:rPr>
                        <a:t>(Higher is Better)</a:t>
                      </a:r>
                    </a:p>
                  </a:txBody>
                  <a:tcPr marL="9525" marR="9525" marT="9525"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1167808"/>
                  </a:ext>
                </a:extLst>
              </a:tr>
              <a:tr h="190500">
                <a:tc gridSpan="2">
                  <a:txBody>
                    <a:bodyPr/>
                    <a:lstStyle/>
                    <a:p>
                      <a:pPr algn="l" fontAlgn="b"/>
                      <a:r>
                        <a:rPr lang="en-AU" sz="1400" b="1" u="none" strike="noStrike" dirty="0" err="1">
                          <a:effectLst/>
                          <a:latin typeface="+mj-lt"/>
                        </a:rPr>
                        <a:t>FedAvg</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a:txBody>
                    <a:bodyPr/>
                    <a:lstStyle/>
                    <a:p>
                      <a:pPr algn="r" fontAlgn="b"/>
                      <a:r>
                        <a:rPr lang="en-AU" sz="1200" u="none" strike="noStrike" dirty="0">
                          <a:effectLst/>
                          <a:latin typeface="+mj-lt"/>
                        </a:rPr>
                        <a:t>30.8%, </a:t>
                      </a:r>
                      <a:r>
                        <a:rPr lang="en-AU" sz="1200" b="1" u="none" strike="noStrike" dirty="0">
                          <a:effectLst/>
                          <a:latin typeface="+mj-lt"/>
                        </a:rPr>
                        <a:t>20.0%</a:t>
                      </a:r>
                    </a:p>
                    <a:p>
                      <a:pPr algn="r" fontAlgn="b"/>
                      <a:r>
                        <a:rPr lang="en-AU" sz="1200" u="none" strike="noStrike" dirty="0">
                          <a:effectLst/>
                          <a:latin typeface="+mj-lt"/>
                        </a:rPr>
                        <a:t>(-10.8%</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chemeClr val="tx1"/>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10.3%, </a:t>
                      </a:r>
                      <a:r>
                        <a:rPr lang="en-AU" sz="1200" b="1" u="none" strike="noStrike" kern="1200" dirty="0">
                          <a:solidFill>
                            <a:schemeClr val="dk1"/>
                          </a:solidFill>
                          <a:effectLst/>
                          <a:latin typeface="+mn-lt"/>
                          <a:ea typeface="+mn-ea"/>
                          <a:cs typeface="+mn-cs"/>
                        </a:rPr>
                        <a:t>10.9%</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642512"/>
                  </a:ext>
                </a:extLst>
              </a:tr>
              <a:tr h="190500">
                <a:tc rowSpan="3">
                  <a:txBody>
                    <a:bodyPr/>
                    <a:lstStyle/>
                    <a:p>
                      <a:pPr algn="l" fontAlgn="t"/>
                      <a:r>
                        <a:rPr lang="en-AU" sz="1400" b="1" u="none" strike="noStrike" dirty="0">
                          <a:effectLst/>
                          <a:latin typeface="+mj-lt"/>
                        </a:rPr>
                        <a:t>Trimmed Mean</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400" b="1" u="none" strike="noStrike" dirty="0" err="1">
                          <a:effectLst/>
                          <a:latin typeface="+mj-lt"/>
                        </a:rPr>
                        <a:t>Conserv</a:t>
                      </a:r>
                      <a:r>
                        <a:rPr lang="en-AU" sz="1400" b="1" u="none" strike="noStrike" dirty="0">
                          <a:effectLst/>
                          <a:latin typeface="+mj-lt"/>
                        </a:rPr>
                        <a: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87.0%, </a:t>
                      </a:r>
                      <a:r>
                        <a:rPr lang="en-AU" sz="1200" b="1" u="none" strike="noStrike" kern="1200" dirty="0">
                          <a:solidFill>
                            <a:schemeClr val="dk1"/>
                          </a:solidFill>
                          <a:effectLst/>
                          <a:latin typeface="+mn-lt"/>
                          <a:ea typeface="+mn-ea"/>
                          <a:cs typeface="+mn-cs"/>
                        </a:rPr>
                        <a:t>74.0%</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-12.3%</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11.5%, </a:t>
                      </a:r>
                      <a:r>
                        <a:rPr lang="en-AU" sz="1200" b="1" u="none" strike="noStrike" kern="1200" dirty="0">
                          <a:solidFill>
                            <a:schemeClr val="dk1"/>
                          </a:solidFill>
                          <a:effectLst/>
                          <a:latin typeface="+mn-lt"/>
                          <a:ea typeface="+mn-ea"/>
                          <a:cs typeface="+mn-cs"/>
                        </a:rPr>
                        <a:t>14.6%</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3.1%</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8716783"/>
                  </a:ext>
                </a:extLst>
              </a:tr>
              <a:tr h="190500">
                <a:tc vMerge="1">
                  <a:txBody>
                    <a:bodyPr/>
                    <a:lstStyle/>
                    <a:p>
                      <a:endParaRPr lang="en-US"/>
                    </a:p>
                  </a:txBody>
                  <a:tcPr/>
                </a:tc>
                <a:tc>
                  <a:txBody>
                    <a:bodyPr/>
                    <a:lstStyle/>
                    <a:p>
                      <a:pPr algn="l" fontAlgn="b"/>
                      <a:r>
                        <a:rPr lang="en-AU" sz="1400" b="1" u="none" strike="noStrike" dirty="0">
                          <a:effectLst/>
                          <a:latin typeface="+mj-lt"/>
                        </a:rPr>
                        <a:t>Perfect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30.0%, </a:t>
                      </a:r>
                      <a:r>
                        <a:rPr lang="en-AU" sz="1200" b="1" u="none" strike="noStrike" kern="1200" dirty="0">
                          <a:solidFill>
                            <a:schemeClr val="dk1"/>
                          </a:solidFill>
                          <a:effectLst/>
                          <a:latin typeface="+mn-lt"/>
                          <a:ea typeface="+mn-ea"/>
                          <a:cs typeface="+mn-cs"/>
                        </a:rPr>
                        <a:t>17.5%</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-12.5%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92.1%, </a:t>
                      </a:r>
                      <a:r>
                        <a:rPr lang="en-AU" sz="1200" b="1" u="none" strike="noStrike" kern="1200" dirty="0">
                          <a:solidFill>
                            <a:schemeClr val="dk1"/>
                          </a:solidFill>
                          <a:effectLst/>
                          <a:latin typeface="+mn-lt"/>
                          <a:ea typeface="+mn-ea"/>
                          <a:cs typeface="+mn-cs"/>
                        </a:rPr>
                        <a:t>97.8%</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5.7%</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0978402"/>
                  </a:ext>
                </a:extLst>
              </a:tr>
              <a:tr h="190500">
                <a:tc vMerge="1">
                  <a:txBody>
                    <a:bodyPr/>
                    <a:lstStyle/>
                    <a:p>
                      <a:endParaRPr lang="en-US"/>
                    </a:p>
                  </a:txBody>
                  <a:tcPr/>
                </a:tc>
                <a:tc>
                  <a:txBody>
                    <a:bodyPr/>
                    <a:lstStyle/>
                    <a:p>
                      <a:pPr algn="l" fontAlgn="b"/>
                      <a:r>
                        <a:rPr lang="en-AU" sz="1400" b="1" u="none" strike="noStrike" dirty="0">
                          <a:effectLst/>
                          <a:latin typeface="+mj-lt"/>
                        </a:rPr>
                        <a:t>Radical</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11.4%, </a:t>
                      </a:r>
                      <a:r>
                        <a:rPr lang="en-AU" sz="1200" b="1" u="none" strike="noStrike" kern="1200" dirty="0">
                          <a:solidFill>
                            <a:schemeClr val="dk1"/>
                          </a:solidFill>
                          <a:effectLst/>
                          <a:latin typeface="+mn-lt"/>
                          <a:ea typeface="+mn-ea"/>
                          <a:cs typeface="+mn-cs"/>
                        </a:rPr>
                        <a:t>9.8%</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94.6%, </a:t>
                      </a:r>
                      <a:r>
                        <a:rPr lang="en-AU" sz="1200" b="1" u="none" strike="noStrike" kern="1200" dirty="0">
                          <a:solidFill>
                            <a:schemeClr val="dk1"/>
                          </a:solidFill>
                          <a:effectLst/>
                          <a:latin typeface="+mn-lt"/>
                          <a:ea typeface="+mn-ea"/>
                          <a:cs typeface="+mn-cs"/>
                        </a:rPr>
                        <a:t>95.1%</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20439265"/>
                  </a:ext>
                </a:extLst>
              </a:tr>
              <a:tr h="190500">
                <a:tc rowSpan="3">
                  <a:txBody>
                    <a:bodyPr/>
                    <a:lstStyle/>
                    <a:p>
                      <a:pPr algn="l" fontAlgn="t"/>
                      <a:r>
                        <a:rPr lang="en-AU" sz="1400" b="1" u="none" strike="noStrike" dirty="0">
                          <a:effectLst/>
                          <a:latin typeface="+mj-lt"/>
                        </a:rPr>
                        <a:t>Multi-</a:t>
                      </a:r>
                    </a:p>
                    <a:p>
                      <a:pPr algn="l" fontAlgn="t"/>
                      <a:r>
                        <a:rPr lang="en-AU" sz="1400" b="1" u="none" strike="noStrike" dirty="0">
                          <a:effectLst/>
                          <a:latin typeface="+mj-lt"/>
                        </a:rPr>
                        <a:t>Krum</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400" b="1" u="none" strike="noStrike" dirty="0" err="1">
                          <a:effectLst/>
                          <a:latin typeface="+mj-lt"/>
                        </a:rPr>
                        <a:t>Conserv</a:t>
                      </a:r>
                      <a:r>
                        <a:rPr lang="en-AU" sz="1400" b="1" u="none" strike="noStrike" dirty="0">
                          <a:effectLst/>
                          <a:latin typeface="+mj-lt"/>
                        </a:rPr>
                        <a: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84.3%, </a:t>
                      </a:r>
                      <a:r>
                        <a:rPr lang="en-AU" sz="1200" b="1" u="none" strike="noStrike" kern="1200" dirty="0">
                          <a:solidFill>
                            <a:schemeClr val="dk1"/>
                          </a:solidFill>
                          <a:effectLst/>
                          <a:latin typeface="+mn-lt"/>
                          <a:ea typeface="+mn-ea"/>
                          <a:cs typeface="+mn-cs"/>
                        </a:rPr>
                        <a:t>83.7%</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-0.6%</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34.5%, </a:t>
                      </a:r>
                      <a:r>
                        <a:rPr lang="en-AU" sz="1200" b="1" u="none" strike="noStrike" kern="1200" dirty="0">
                          <a:solidFill>
                            <a:schemeClr val="dk1"/>
                          </a:solidFill>
                          <a:effectLst/>
                          <a:latin typeface="+mn-lt"/>
                          <a:ea typeface="+mn-ea"/>
                          <a:cs typeface="+mn-cs"/>
                        </a:rPr>
                        <a:t>56.0%</a:t>
                      </a:r>
                      <a:endParaRPr lang="en-AU" sz="1200" u="none" strike="noStrike" kern="1200" dirty="0">
                        <a:solidFill>
                          <a:schemeClr val="dk1"/>
                        </a:solidFill>
                        <a:effectLst/>
                        <a:latin typeface="+mn-lt"/>
                        <a:ea typeface="+mn-ea"/>
                        <a:cs typeface="+mn-cs"/>
                      </a:endParaRP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21.5%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04716856"/>
                  </a:ext>
                </a:extLst>
              </a:tr>
              <a:tr h="190500">
                <a:tc vMerge="1">
                  <a:txBody>
                    <a:bodyPr/>
                    <a:lstStyle/>
                    <a:p>
                      <a:endParaRPr lang="en-US"/>
                    </a:p>
                  </a:txBody>
                  <a:tcPr/>
                </a:tc>
                <a:tc>
                  <a:txBody>
                    <a:bodyPr/>
                    <a:lstStyle/>
                    <a:p>
                      <a:pPr algn="l" fontAlgn="b"/>
                      <a:r>
                        <a:rPr lang="en-AU" sz="1400" b="1" u="none" strike="noStrike" dirty="0">
                          <a:effectLst/>
                          <a:latin typeface="+mj-lt"/>
                        </a:rPr>
                        <a:t>Perfect</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35.6%, </a:t>
                      </a:r>
                      <a:r>
                        <a:rPr lang="en-AU" sz="1200" b="1" u="none" strike="noStrike" kern="1200" dirty="0">
                          <a:solidFill>
                            <a:schemeClr val="dk1"/>
                          </a:solidFill>
                          <a:effectLst/>
                          <a:latin typeface="+mn-lt"/>
                          <a:ea typeface="+mn-ea"/>
                          <a:cs typeface="+mn-cs"/>
                        </a:rPr>
                        <a:t>43.5%</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-2.7%</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35.6%, </a:t>
                      </a:r>
                      <a:r>
                        <a:rPr lang="en-AU" sz="1200" b="1" u="none" strike="noStrike" kern="1200" dirty="0">
                          <a:solidFill>
                            <a:schemeClr val="dk1"/>
                          </a:solidFill>
                          <a:effectLst/>
                          <a:latin typeface="+mn-lt"/>
                          <a:ea typeface="+mn-ea"/>
                          <a:cs typeface="+mn-cs"/>
                        </a:rPr>
                        <a:t>43.5%</a:t>
                      </a:r>
                    </a:p>
                    <a:p>
                      <a:pPr algn="r" fontAlgn="b"/>
                      <a:r>
                        <a:rPr lang="en-AU" sz="1200" u="none" strike="noStrike" kern="1200" dirty="0">
                          <a:solidFill>
                            <a:schemeClr val="dk1"/>
                          </a:solidFill>
                          <a:effectLst/>
                          <a:latin typeface="+mn-lt"/>
                          <a:ea typeface="+mn-ea"/>
                          <a:cs typeface="+mn-cs"/>
                        </a:rPr>
                        <a:t>(</a:t>
                      </a:r>
                      <a:r>
                        <a:rPr lang="en-AU" sz="1200" u="none" strike="noStrike" dirty="0">
                          <a:solidFill>
                            <a:schemeClr val="tx1"/>
                          </a:solidFill>
                          <a:effectLst/>
                          <a:latin typeface="+mj-lt"/>
                        </a:rPr>
                        <a:t>7.9</a:t>
                      </a:r>
                      <a:r>
                        <a:rPr lang="en-AU" sz="1200" u="none" strike="noStrike" dirty="0">
                          <a:effectLst/>
                          <a:latin typeface="+mj-lt"/>
                        </a:rPr>
                        <a:t>%</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93018202"/>
                  </a:ext>
                </a:extLst>
              </a:tr>
              <a:tr h="200025">
                <a:tc vMerge="1">
                  <a:txBody>
                    <a:bodyPr/>
                    <a:lstStyle/>
                    <a:p>
                      <a:endParaRPr lang="en-US"/>
                    </a:p>
                  </a:txBody>
                  <a:tcPr/>
                </a:tc>
                <a:tc>
                  <a:txBody>
                    <a:bodyPr/>
                    <a:lstStyle/>
                    <a:p>
                      <a:pPr algn="l" fontAlgn="b"/>
                      <a:r>
                        <a:rPr lang="en-AU" sz="1400" b="1" u="none" strike="noStrike" dirty="0">
                          <a:effectLst/>
                          <a:latin typeface="+mj-lt"/>
                        </a:rPr>
                        <a:t>Radical</a:t>
                      </a:r>
                      <a:endParaRPr lang="en-AU" sz="1400" b="1" i="0" u="none" strike="noStrike" dirty="0">
                        <a:solidFill>
                          <a:srgbClr val="000000"/>
                        </a:solidFill>
                        <a:effectLst/>
                        <a:latin typeface="+mj-lt"/>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kern="1200" dirty="0">
                          <a:solidFill>
                            <a:schemeClr val="dk1"/>
                          </a:solidFill>
                          <a:effectLst/>
                          <a:latin typeface="+mn-lt"/>
                          <a:ea typeface="+mn-ea"/>
                          <a:cs typeface="+mn-cs"/>
                        </a:rPr>
                        <a:t>28.8%, </a:t>
                      </a:r>
                      <a:r>
                        <a:rPr lang="en-AU" sz="1200" b="1" u="none" strike="noStrike" kern="1200" dirty="0">
                          <a:solidFill>
                            <a:schemeClr val="dk1"/>
                          </a:solidFill>
                          <a:effectLst/>
                          <a:latin typeface="+mn-lt"/>
                          <a:ea typeface="+mn-ea"/>
                          <a:cs typeface="+mn-cs"/>
                        </a:rPr>
                        <a:t>27.3%</a:t>
                      </a:r>
                    </a:p>
                    <a:p>
                      <a:pPr algn="r" fontAlgn="b"/>
                      <a:r>
                        <a:rPr lang="en-AU" sz="1200" u="none" strike="noStrike" kern="1200" dirty="0">
                          <a:solidFill>
                            <a:schemeClr val="dk1"/>
                          </a:solidFill>
                          <a:effectLst/>
                          <a:latin typeface="+mn-lt"/>
                          <a:ea typeface="+mn-ea"/>
                          <a:cs typeface="+mn-cs"/>
                        </a:rPr>
                        <a:t>(</a:t>
                      </a:r>
                      <a:r>
                        <a:rPr lang="en-AU" sz="1200" u="none" strike="noStrike" dirty="0">
                          <a:effectLst/>
                          <a:latin typeface="+mj-lt"/>
                        </a:rPr>
                        <a:t>-1.5%</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200" u="none" strike="noStrike" dirty="0">
                          <a:effectLst/>
                          <a:latin typeface="+mj-lt"/>
                        </a:rPr>
                        <a:t>35.3%, </a:t>
                      </a:r>
                      <a:r>
                        <a:rPr lang="en-AU" sz="1200" b="1" u="none" strike="noStrike" dirty="0">
                          <a:effectLst/>
                          <a:latin typeface="+mj-lt"/>
                        </a:rPr>
                        <a:t>44.2%</a:t>
                      </a:r>
                    </a:p>
                    <a:p>
                      <a:pPr algn="r" fontAlgn="b"/>
                      <a:r>
                        <a:rPr lang="en-AU" sz="1200" u="none" strike="noStrike" dirty="0">
                          <a:effectLst/>
                          <a:latin typeface="+mj-lt"/>
                        </a:rPr>
                        <a:t>(8.9%</a:t>
                      </a:r>
                      <a:r>
                        <a:rPr lang="en-AU" sz="1200" u="none" strike="noStrike" kern="1200" dirty="0">
                          <a:solidFill>
                            <a:srgbClr val="00B050"/>
                          </a:solidFill>
                          <a:effectLst/>
                          <a:latin typeface="+mn-lt"/>
                          <a:ea typeface="+mn-ea"/>
                          <a:cs typeface="+mn-cs"/>
                        </a:rPr>
                        <a:t>▲</a:t>
                      </a:r>
                      <a:r>
                        <a:rPr lang="en-AU" sz="1200" u="none" strike="noStrike" kern="1200" dirty="0">
                          <a:solidFill>
                            <a:schemeClr val="tx1"/>
                          </a:solidFill>
                          <a:effectLst/>
                          <a:latin typeface="+mn-lt"/>
                          <a:ea typeface="+mn-ea"/>
                          <a:cs typeface="+mn-cs"/>
                        </a:rPr>
                        <a:t>)</a:t>
                      </a:r>
                      <a:endParaRPr lang="en-AU" sz="1200" b="0" i="0" u="none" strike="noStrike" dirty="0">
                        <a:solidFill>
                          <a:srgbClr val="000000"/>
                        </a:solidFill>
                        <a:effectLst/>
                        <a:latin typeface="+mj-lt"/>
                      </a:endParaRPr>
                    </a:p>
                  </a:txBody>
                  <a:tcPr marL="9525" marR="9525" marT="9525"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739914"/>
                  </a:ext>
                </a:extLst>
              </a:tr>
            </a:tbl>
          </a:graphicData>
        </a:graphic>
      </p:graphicFrame>
      <p:sp>
        <p:nvSpPr>
          <p:cNvPr id="8" name="TextBox 7">
            <a:extLst>
              <a:ext uri="{FF2B5EF4-FFF2-40B4-BE49-F238E27FC236}">
                <a16:creationId xmlns:a16="http://schemas.microsoft.com/office/drawing/2014/main" id="{F0B3E987-9C61-31C5-A166-D374BE92D7E8}"/>
              </a:ext>
            </a:extLst>
          </p:cNvPr>
          <p:cNvSpPr txBox="1"/>
          <p:nvPr/>
        </p:nvSpPr>
        <p:spPr>
          <a:xfrm>
            <a:off x="6342017" y="2211163"/>
            <a:ext cx="5619871" cy="523220"/>
          </a:xfrm>
          <a:prstGeom prst="rect">
            <a:avLst/>
          </a:prstGeom>
          <a:noFill/>
        </p:spPr>
        <p:txBody>
          <a:bodyPr wrap="square" rtlCol="0">
            <a:spAutoFit/>
          </a:bodyPr>
          <a:lstStyle/>
          <a:p>
            <a:pPr algn="r"/>
            <a:r>
              <a:rPr lang="en-AU" sz="1400" i="1" dirty="0">
                <a:latin typeface="+mj-lt"/>
              </a:rPr>
              <a:t>Average error rates and test accuracy of FL (ResNet-18) equipped with different robust-aggregation rules, with (</a:t>
            </a:r>
            <a:r>
              <a:rPr lang="en-AU" sz="1400" b="1" i="1" dirty="0">
                <a:latin typeface="+mj-lt"/>
              </a:rPr>
              <a:t>bold</a:t>
            </a:r>
            <a:r>
              <a:rPr lang="en-AU" sz="1400" i="1" dirty="0">
                <a:latin typeface="+mj-lt"/>
              </a:rPr>
              <a:t>) and without FLAP</a:t>
            </a:r>
            <a:endParaRPr lang="en-US" sz="1400" i="1" dirty="0">
              <a:latin typeface="+mj-lt"/>
            </a:endParaRPr>
          </a:p>
        </p:txBody>
      </p:sp>
      <p:sp>
        <p:nvSpPr>
          <p:cNvPr id="9" name="TextBox 8">
            <a:extLst>
              <a:ext uri="{FF2B5EF4-FFF2-40B4-BE49-F238E27FC236}">
                <a16:creationId xmlns:a16="http://schemas.microsoft.com/office/drawing/2014/main" id="{742086B0-92E0-7B1B-D417-5C2A95A4997B}"/>
              </a:ext>
            </a:extLst>
          </p:cNvPr>
          <p:cNvSpPr txBox="1"/>
          <p:nvPr/>
        </p:nvSpPr>
        <p:spPr>
          <a:xfrm>
            <a:off x="599535" y="1552113"/>
            <a:ext cx="5422270" cy="2477601"/>
          </a:xfrm>
          <a:prstGeom prst="rect">
            <a:avLst/>
          </a:prstGeom>
          <a:noFill/>
        </p:spPr>
        <p:txBody>
          <a:bodyPr wrap="square" rtlCol="0">
            <a:spAutoFit/>
          </a:bodyPr>
          <a:lstStyle/>
          <a:p>
            <a:pPr>
              <a:spcBef>
                <a:spcPts val="1200"/>
              </a:spcBef>
              <a:spcAft>
                <a:spcPts val="600"/>
              </a:spcAft>
            </a:pPr>
            <a:r>
              <a:rPr lang="en-US" sz="2000" b="1" dirty="0">
                <a:latin typeface="+mj-lt"/>
              </a:rPr>
              <a:t>Findings</a:t>
            </a:r>
          </a:p>
          <a:p>
            <a:pPr marL="285750" indent="-285750">
              <a:spcAft>
                <a:spcPts val="600"/>
              </a:spcAft>
              <a:buFont typeface="Arial" panose="020B0604020202020204" pitchFamily="34" charset="0"/>
              <a:buChar char="•"/>
            </a:pPr>
            <a:r>
              <a:rPr lang="en-US" sz="2000" dirty="0">
                <a:latin typeface="+mj-lt"/>
              </a:rPr>
              <a:t>FLAP can improve the FL in all three modes of the two aggregation algorithms.</a:t>
            </a:r>
          </a:p>
          <a:p>
            <a:pPr marL="285750" indent="-285750">
              <a:spcAft>
                <a:spcPts val="600"/>
              </a:spcAft>
              <a:buFont typeface="Arial" panose="020B0604020202020204" pitchFamily="34" charset="0"/>
              <a:buChar char="•"/>
            </a:pPr>
            <a:r>
              <a:rPr lang="en-US" sz="2000" dirty="0">
                <a:latin typeface="+mj-lt"/>
              </a:rPr>
              <a:t>FLAP reduces error rate by up to 12.5%.</a:t>
            </a:r>
          </a:p>
          <a:p>
            <a:pPr marL="285750" indent="-285750">
              <a:spcAft>
                <a:spcPts val="600"/>
              </a:spcAft>
              <a:buFont typeface="Arial" panose="020B0604020202020204" pitchFamily="34" charset="0"/>
              <a:buChar char="•"/>
            </a:pPr>
            <a:r>
              <a:rPr lang="en-US" sz="2000" dirty="0">
                <a:latin typeface="+mj-lt"/>
              </a:rPr>
              <a:t>FLAP helps FL to better converge with an improvement in average test accuracy of 21.5%.</a:t>
            </a:r>
          </a:p>
        </p:txBody>
      </p:sp>
      <p:sp>
        <p:nvSpPr>
          <p:cNvPr id="11" name="Rectangle: Rounded Corners 10">
            <a:extLst>
              <a:ext uri="{FF2B5EF4-FFF2-40B4-BE49-F238E27FC236}">
                <a16:creationId xmlns:a16="http://schemas.microsoft.com/office/drawing/2014/main" id="{26699AF4-A9C9-D2F1-EA22-A065CCF45267}"/>
              </a:ext>
            </a:extLst>
          </p:cNvPr>
          <p:cNvSpPr/>
          <p:nvPr/>
        </p:nvSpPr>
        <p:spPr>
          <a:xfrm>
            <a:off x="9059778" y="3987034"/>
            <a:ext cx="1185112" cy="429923"/>
          </a:xfrm>
          <a:prstGeom prst="roundRect">
            <a:avLst/>
          </a:prstGeom>
          <a:solidFill>
            <a:srgbClr val="FFFF81">
              <a:alpha val="27843"/>
            </a:srgbClr>
          </a:solidFill>
          <a:ln w="28575">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C1D2F1A5-6F77-0611-2883-78CCD08E639E}"/>
              </a:ext>
            </a:extLst>
          </p:cNvPr>
          <p:cNvSpPr/>
          <p:nvPr/>
        </p:nvSpPr>
        <p:spPr>
          <a:xfrm>
            <a:off x="10728648" y="4751039"/>
            <a:ext cx="1185112" cy="429923"/>
          </a:xfrm>
          <a:prstGeom prst="roundRect">
            <a:avLst/>
          </a:prstGeom>
          <a:solidFill>
            <a:srgbClr val="FFFF81">
              <a:alpha val="27843"/>
            </a:srgbClr>
          </a:solidFill>
          <a:ln w="28575">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08629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55</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a:xfrm>
            <a:off x="654878" y="733047"/>
            <a:ext cx="10317921" cy="738663"/>
          </a:xfrm>
        </p:spPr>
        <p:txBody>
          <a:bodyPr/>
          <a:lstStyle/>
          <a:p>
            <a:r>
              <a:rPr lang="en-US" dirty="0">
                <a:solidFill>
                  <a:srgbClr val="033F7D"/>
                </a:solidFill>
              </a:rPr>
              <a:t>RQ2.2: FLAP in adversarial settings (vs. advanced adversarial/defensive models)</a:t>
            </a:r>
            <a:endParaRPr lang="en-AU" dirty="0">
              <a:solidFill>
                <a:srgbClr val="033F7D"/>
              </a:solidFill>
            </a:endParaRPr>
          </a:p>
        </p:txBody>
      </p:sp>
      <p:sp>
        <p:nvSpPr>
          <p:cNvPr id="5" name="TextBox 4">
            <a:extLst>
              <a:ext uri="{FF2B5EF4-FFF2-40B4-BE49-F238E27FC236}">
                <a16:creationId xmlns:a16="http://schemas.microsoft.com/office/drawing/2014/main" id="{CB00AB71-09DF-8A0B-BF0F-31CF4D010A45}"/>
              </a:ext>
            </a:extLst>
          </p:cNvPr>
          <p:cNvSpPr txBox="1"/>
          <p:nvPr/>
        </p:nvSpPr>
        <p:spPr>
          <a:xfrm>
            <a:off x="599535" y="1552113"/>
            <a:ext cx="8953816" cy="3954929"/>
          </a:xfrm>
          <a:prstGeom prst="rect">
            <a:avLst/>
          </a:prstGeom>
          <a:noFill/>
        </p:spPr>
        <p:txBody>
          <a:bodyPr wrap="square" rtlCol="0">
            <a:spAutoFit/>
          </a:bodyPr>
          <a:lstStyle/>
          <a:p>
            <a:pPr>
              <a:spcAft>
                <a:spcPts val="600"/>
              </a:spcAft>
            </a:pPr>
            <a:r>
              <a:rPr lang="en-US" altLang="zh-CN" sz="1800" b="1" dirty="0">
                <a:latin typeface="+mj-lt"/>
              </a:rPr>
              <a:t>Benchmarking</a:t>
            </a:r>
          </a:p>
          <a:p>
            <a:pPr marL="285750" indent="-285750">
              <a:spcAft>
                <a:spcPts val="0"/>
              </a:spcAft>
              <a:buFont typeface="Arial" panose="020B0604020202020204" pitchFamily="34" charset="0"/>
              <a:buChar char="•"/>
            </a:pPr>
            <a:r>
              <a:rPr lang="en-US" sz="1800" dirty="0">
                <a:latin typeface="+mj-lt"/>
              </a:rPr>
              <a:t>FLAP does not aim to replace existing defense but to co-exist and boost them.</a:t>
            </a:r>
          </a:p>
          <a:p>
            <a:pPr marL="285750" indent="-285750">
              <a:spcAft>
                <a:spcPts val="0"/>
              </a:spcAft>
              <a:buFont typeface="Arial" panose="020B0604020202020204" pitchFamily="34" charset="0"/>
              <a:buChar char="•"/>
            </a:pPr>
            <a:r>
              <a:rPr lang="en-US" sz="1800" dirty="0">
                <a:latin typeface="+mj-lt"/>
              </a:rPr>
              <a:t>We carry out benchmarking by observing robustness-preservation </a:t>
            </a:r>
            <a:r>
              <a:rPr lang="en-US" sz="1800" i="1" dirty="0">
                <a:latin typeface="+mj-lt"/>
              </a:rPr>
              <a:t>with </a:t>
            </a:r>
            <a:r>
              <a:rPr lang="en-US" sz="1800" dirty="0">
                <a:latin typeface="+mj-lt"/>
              </a:rPr>
              <a:t>and </a:t>
            </a:r>
            <a:r>
              <a:rPr lang="en-US" sz="1800" i="1" dirty="0">
                <a:latin typeface="+mj-lt"/>
              </a:rPr>
              <a:t>without</a:t>
            </a:r>
            <a:r>
              <a:rPr lang="en-US" sz="1800" dirty="0">
                <a:latin typeface="+mj-lt"/>
              </a:rPr>
              <a:t> FLAP</a:t>
            </a:r>
            <a:r>
              <a:rPr lang="en-US" altLang="zh-CN" sz="1800" dirty="0">
                <a:latin typeface="+mj-lt"/>
              </a:rPr>
              <a:t>.</a:t>
            </a:r>
          </a:p>
          <a:p>
            <a:pPr marL="285750" indent="-285750">
              <a:spcAft>
                <a:spcPts val="0"/>
              </a:spcAft>
              <a:buFont typeface="Arial" panose="020B0604020202020204" pitchFamily="34" charset="0"/>
              <a:buChar char="•"/>
            </a:pPr>
            <a:endParaRPr lang="en-US" sz="1800" b="1" dirty="0">
              <a:latin typeface="+mj-lt"/>
            </a:endParaRPr>
          </a:p>
          <a:p>
            <a:pPr marL="285750" indent="-285750">
              <a:spcAft>
                <a:spcPts val="600"/>
              </a:spcAft>
              <a:buFont typeface="Arial" panose="020B0604020202020204" pitchFamily="34" charset="0"/>
              <a:buChar char="•"/>
            </a:pPr>
            <a:r>
              <a:rPr lang="en-US" altLang="zh-CN" sz="1800" dirty="0">
                <a:latin typeface="+mj-lt"/>
              </a:rPr>
              <a:t>Defensive</a:t>
            </a:r>
            <a:r>
              <a:rPr lang="zh-CN" altLang="en-US" sz="1800" dirty="0">
                <a:latin typeface="+mj-lt"/>
              </a:rPr>
              <a:t> </a:t>
            </a:r>
            <a:r>
              <a:rPr lang="en-US" altLang="zh-CN" sz="1800" dirty="0">
                <a:latin typeface="+mj-lt"/>
              </a:rPr>
              <a:t>effectiveness:</a:t>
            </a:r>
            <a:r>
              <a:rPr lang="en-US" sz="1800" dirty="0">
                <a:latin typeface="+mj-lt"/>
              </a:rPr>
              <a:t> </a:t>
            </a:r>
          </a:p>
          <a:p>
            <a:pPr marL="742950" lvl="1" indent="-285750">
              <a:spcAft>
                <a:spcPts val="600"/>
              </a:spcAft>
              <a:buFont typeface="Arial" panose="020B0604020202020204" pitchFamily="34" charset="0"/>
              <a:buChar char="•"/>
            </a:pPr>
            <a:r>
              <a:rPr lang="en-US" altLang="zh-CN" sz="1800" dirty="0">
                <a:latin typeface="+mj-lt"/>
              </a:rPr>
              <a:t>FLAP</a:t>
            </a:r>
            <a:r>
              <a:rPr lang="zh-CN" altLang="en-US" sz="1800" dirty="0">
                <a:latin typeface="+mj-lt"/>
              </a:rPr>
              <a:t> </a:t>
            </a:r>
            <a:r>
              <a:rPr lang="en-US" altLang="zh-CN" sz="1800" dirty="0">
                <a:latin typeface="+mj-lt"/>
              </a:rPr>
              <a:t>only</a:t>
            </a:r>
            <a:endParaRPr lang="en-US" sz="1800" dirty="0">
              <a:latin typeface="+mj-lt"/>
            </a:endParaRPr>
          </a:p>
          <a:p>
            <a:pPr marL="742950" lvl="1" indent="-285750">
              <a:spcAft>
                <a:spcPts val="600"/>
              </a:spcAft>
              <a:buFont typeface="Arial" panose="020B0604020202020204" pitchFamily="34" charset="0"/>
              <a:buChar char="•"/>
            </a:pPr>
            <a:r>
              <a:rPr lang="en-US" sz="1800" dirty="0">
                <a:latin typeface="+mj-lt"/>
              </a:rPr>
              <a:t>ERR+LFR</a:t>
            </a:r>
            <a:r>
              <a:rPr lang="zh-CN" altLang="en-US" sz="1800" dirty="0">
                <a:latin typeface="+mj-lt"/>
              </a:rPr>
              <a:t> </a:t>
            </a:r>
            <a:r>
              <a:rPr lang="en-US" altLang="zh-CN" sz="1800" dirty="0">
                <a:latin typeface="+mj-lt"/>
              </a:rPr>
              <a:t>(a.k.a.</a:t>
            </a:r>
            <a:r>
              <a:rPr lang="zh-CN" altLang="en-US" sz="1800" dirty="0">
                <a:latin typeface="+mj-lt"/>
              </a:rPr>
              <a:t> </a:t>
            </a:r>
            <a:r>
              <a:rPr lang="en-US" altLang="zh-CN" sz="1800" i="1" dirty="0">
                <a:latin typeface="+mj-lt"/>
              </a:rPr>
              <a:t>Fang’s</a:t>
            </a:r>
            <a:r>
              <a:rPr lang="zh-CN" altLang="en-US" sz="1800" i="1" dirty="0">
                <a:latin typeface="+mj-lt"/>
              </a:rPr>
              <a:t> </a:t>
            </a:r>
            <a:r>
              <a:rPr lang="en-US" altLang="zh-CN" sz="1800" i="1" dirty="0">
                <a:latin typeface="+mj-lt"/>
              </a:rPr>
              <a:t>defense</a:t>
            </a:r>
            <a:r>
              <a:rPr lang="en-US" sz="1800" dirty="0">
                <a:latin typeface="+mj-lt"/>
              </a:rPr>
              <a:t>)</a:t>
            </a:r>
            <a:r>
              <a:rPr lang="zh-CN" altLang="en-US" sz="1800" dirty="0">
                <a:latin typeface="+mj-lt"/>
              </a:rPr>
              <a:t> </a:t>
            </a:r>
            <a:r>
              <a:rPr lang="en-US" altLang="zh-CN" sz="1800" dirty="0">
                <a:latin typeface="+mj-lt"/>
              </a:rPr>
              <a:t>only</a:t>
            </a:r>
          </a:p>
          <a:p>
            <a:pPr marL="742950" lvl="1" indent="-285750">
              <a:spcAft>
                <a:spcPts val="600"/>
              </a:spcAft>
              <a:buFont typeface="Arial" panose="020B0604020202020204" pitchFamily="34" charset="0"/>
              <a:buChar char="•"/>
            </a:pPr>
            <a:r>
              <a:rPr lang="en-US" altLang="zh-CN" sz="1800" dirty="0">
                <a:latin typeface="+mj-lt"/>
              </a:rPr>
              <a:t>FLAP</a:t>
            </a:r>
            <a:r>
              <a:rPr lang="zh-CN" altLang="en-US" sz="1800" dirty="0">
                <a:latin typeface="+mj-lt"/>
              </a:rPr>
              <a:t> </a:t>
            </a:r>
            <a:r>
              <a:rPr lang="en-US" altLang="zh-CN" sz="1800" dirty="0">
                <a:latin typeface="+mj-lt"/>
              </a:rPr>
              <a:t>together</a:t>
            </a:r>
            <a:r>
              <a:rPr lang="zh-CN" altLang="en-US" sz="1800" dirty="0">
                <a:latin typeface="+mj-lt"/>
              </a:rPr>
              <a:t> </a:t>
            </a:r>
            <a:r>
              <a:rPr lang="en-US" altLang="zh-CN" sz="1800" dirty="0">
                <a:latin typeface="+mj-lt"/>
              </a:rPr>
              <a:t>with</a:t>
            </a:r>
            <a:r>
              <a:rPr lang="zh-CN" altLang="en-US" sz="1800" dirty="0">
                <a:latin typeface="+mj-lt"/>
              </a:rPr>
              <a:t> </a:t>
            </a:r>
            <a:r>
              <a:rPr lang="en-US" altLang="zh-CN" sz="1800" dirty="0">
                <a:latin typeface="+mj-lt"/>
              </a:rPr>
              <a:t>ERR+LFR</a:t>
            </a:r>
            <a:r>
              <a:rPr lang="zh-CN" altLang="en-US" sz="1800" dirty="0">
                <a:latin typeface="+mj-lt"/>
              </a:rPr>
              <a:t> </a:t>
            </a:r>
            <a:r>
              <a:rPr lang="en-US" altLang="zh-CN" sz="1800" dirty="0">
                <a:latin typeface="+mj-lt"/>
              </a:rPr>
              <a:t>(</a:t>
            </a:r>
            <a:r>
              <a:rPr lang="en-US" altLang="zh-CN" sz="1800" i="1" dirty="0">
                <a:latin typeface="+mj-lt"/>
              </a:rPr>
              <a:t>Fang’s</a:t>
            </a:r>
            <a:r>
              <a:rPr lang="zh-CN" altLang="en-US" sz="1800" i="1" dirty="0">
                <a:latin typeface="+mj-lt"/>
              </a:rPr>
              <a:t> </a:t>
            </a:r>
            <a:r>
              <a:rPr lang="en-US" altLang="zh-CN" sz="1800" i="1" dirty="0">
                <a:latin typeface="+mj-lt"/>
              </a:rPr>
              <a:t>defense)</a:t>
            </a:r>
            <a:endParaRPr lang="en-US" altLang="zh-CN" sz="1800" dirty="0">
              <a:latin typeface="+mj-lt"/>
            </a:endParaRPr>
          </a:p>
          <a:p>
            <a:pPr marL="285750" indent="-285750">
              <a:spcAft>
                <a:spcPts val="600"/>
              </a:spcAft>
              <a:buFont typeface="Arial" panose="020B0604020202020204" pitchFamily="34" charset="0"/>
              <a:buChar char="•"/>
            </a:pPr>
            <a:r>
              <a:rPr lang="en-US" altLang="zh-CN" sz="1800" dirty="0">
                <a:latin typeface="+mj-lt"/>
              </a:rPr>
              <a:t>Adversarial</a:t>
            </a:r>
            <a:r>
              <a:rPr lang="zh-CN" altLang="en-US" sz="1800" dirty="0">
                <a:latin typeface="+mj-lt"/>
              </a:rPr>
              <a:t> </a:t>
            </a:r>
            <a:r>
              <a:rPr lang="en-US" altLang="zh-CN" sz="1800" dirty="0">
                <a:latin typeface="+mj-lt"/>
              </a:rPr>
              <a:t>models:</a:t>
            </a:r>
          </a:p>
          <a:p>
            <a:pPr marL="742950" lvl="1" indent="-285750">
              <a:spcAft>
                <a:spcPts val="600"/>
              </a:spcAft>
              <a:buFont typeface="Arial" panose="020B0604020202020204" pitchFamily="34" charset="0"/>
              <a:buChar char="•"/>
            </a:pPr>
            <a:r>
              <a:rPr lang="en-US" altLang="zh-CN" sz="1800" dirty="0">
                <a:latin typeface="+mj-lt"/>
              </a:rPr>
              <a:t>Partial</a:t>
            </a:r>
            <a:r>
              <a:rPr lang="zh-CN" altLang="en-US" sz="1800" dirty="0">
                <a:latin typeface="+mj-lt"/>
              </a:rPr>
              <a:t> </a:t>
            </a:r>
            <a:r>
              <a:rPr lang="en-US" altLang="zh-CN" sz="1800" dirty="0">
                <a:latin typeface="+mj-lt"/>
              </a:rPr>
              <a:t>knowledge</a:t>
            </a:r>
            <a:r>
              <a:rPr lang="zh-CN" altLang="en-US" sz="1800" dirty="0">
                <a:latin typeface="+mj-lt"/>
              </a:rPr>
              <a:t> </a:t>
            </a:r>
            <a:r>
              <a:rPr lang="en-US" altLang="zh-CN" sz="1800" dirty="0">
                <a:latin typeface="+mj-lt"/>
              </a:rPr>
              <a:t>attack</a:t>
            </a:r>
            <a:r>
              <a:rPr lang="zh-CN" altLang="en-US" sz="1800" dirty="0">
                <a:latin typeface="+mj-lt"/>
              </a:rPr>
              <a:t> </a:t>
            </a:r>
            <a:r>
              <a:rPr lang="en-US" sz="1800" i="1" dirty="0">
                <a:latin typeface="+mj-lt"/>
              </a:rPr>
              <a:t>(Fang et al., 2020)</a:t>
            </a:r>
            <a:endParaRPr lang="en-US" altLang="zh-CN" sz="1800" dirty="0">
              <a:latin typeface="+mj-lt"/>
            </a:endParaRPr>
          </a:p>
          <a:p>
            <a:pPr marL="742950" lvl="1" indent="-285750">
              <a:spcAft>
                <a:spcPts val="600"/>
              </a:spcAft>
              <a:buFont typeface="Arial" panose="020B0604020202020204" pitchFamily="34" charset="0"/>
              <a:buChar char="•"/>
            </a:pPr>
            <a:r>
              <a:rPr lang="en-US" altLang="zh-CN" sz="1800" dirty="0">
                <a:latin typeface="+mj-lt"/>
              </a:rPr>
              <a:t>Full</a:t>
            </a:r>
            <a:r>
              <a:rPr lang="zh-CN" altLang="en-US" sz="1800" dirty="0">
                <a:latin typeface="+mj-lt"/>
              </a:rPr>
              <a:t> </a:t>
            </a:r>
            <a:r>
              <a:rPr lang="en-US" altLang="zh-CN" sz="1800" dirty="0">
                <a:latin typeface="+mj-lt"/>
              </a:rPr>
              <a:t>knowledge</a:t>
            </a:r>
            <a:r>
              <a:rPr lang="zh-CN" altLang="en-US" sz="1800" dirty="0">
                <a:latin typeface="+mj-lt"/>
              </a:rPr>
              <a:t> </a:t>
            </a:r>
            <a:r>
              <a:rPr lang="en-US" altLang="zh-CN" sz="1800" dirty="0">
                <a:latin typeface="+mj-lt"/>
              </a:rPr>
              <a:t>attack</a:t>
            </a:r>
            <a:r>
              <a:rPr lang="zh-CN" altLang="en-US" sz="1800" dirty="0">
                <a:latin typeface="+mj-lt"/>
              </a:rPr>
              <a:t> </a:t>
            </a:r>
            <a:r>
              <a:rPr lang="en-US" sz="1800" i="1" dirty="0">
                <a:latin typeface="+mj-lt"/>
              </a:rPr>
              <a:t>(Fang et al., 2020)</a:t>
            </a:r>
            <a:endParaRPr lang="en-US" sz="1800" dirty="0">
              <a:latin typeface="+mj-lt"/>
            </a:endParaRPr>
          </a:p>
        </p:txBody>
      </p:sp>
    </p:spTree>
    <p:extLst>
      <p:ext uri="{BB962C8B-B14F-4D97-AF65-F5344CB8AC3E}">
        <p14:creationId xmlns:p14="http://schemas.microsoft.com/office/powerpoint/2010/main" val="2904084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262AA6-62DD-69A5-DBC2-218AD13C6390}"/>
              </a:ext>
            </a:extLst>
          </p:cNvPr>
          <p:cNvSpPr/>
          <p:nvPr/>
        </p:nvSpPr>
        <p:spPr>
          <a:xfrm>
            <a:off x="209862" y="5852583"/>
            <a:ext cx="11982139"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a:xfrm>
            <a:off x="651673" y="241604"/>
            <a:ext cx="5366926" cy="500270"/>
          </a:xfrm>
        </p:spPr>
        <p:txBody>
          <a:bodyPr/>
          <a:lstStyle/>
          <a:p>
            <a:r>
              <a:rPr lang="en-US" dirty="0">
                <a:solidFill>
                  <a:srgbClr val="033F7D"/>
                </a:solidFill>
              </a:rPr>
              <a:t>Evaluation</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56</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a:xfrm>
            <a:off x="654879" y="713997"/>
            <a:ext cx="5366925" cy="738663"/>
          </a:xfrm>
        </p:spPr>
        <p:txBody>
          <a:bodyPr/>
          <a:lstStyle/>
          <a:p>
            <a:r>
              <a:rPr lang="en-US" dirty="0">
                <a:solidFill>
                  <a:srgbClr val="033F7D"/>
                </a:solidFill>
              </a:rPr>
              <a:t>RQ2.2: FLAP in adversarial settings (vs. advanced adversarial/defensive models)</a:t>
            </a:r>
            <a:endParaRPr lang="en-AU" dirty="0">
              <a:solidFill>
                <a:srgbClr val="033F7D"/>
              </a:solidFill>
            </a:endParaRPr>
          </a:p>
        </p:txBody>
      </p:sp>
      <p:graphicFrame>
        <p:nvGraphicFramePr>
          <p:cNvPr id="8" name="Table 7">
            <a:extLst>
              <a:ext uri="{FF2B5EF4-FFF2-40B4-BE49-F238E27FC236}">
                <a16:creationId xmlns:a16="http://schemas.microsoft.com/office/drawing/2014/main" id="{70F7BEEC-035C-FE90-72BB-12090324E23B}"/>
              </a:ext>
            </a:extLst>
          </p:cNvPr>
          <p:cNvGraphicFramePr>
            <a:graphicFrameLocks noGrp="1"/>
          </p:cNvGraphicFramePr>
          <p:nvPr/>
        </p:nvGraphicFramePr>
        <p:xfrm>
          <a:off x="6929921" y="887863"/>
          <a:ext cx="4810666" cy="5346138"/>
        </p:xfrm>
        <a:graphic>
          <a:graphicData uri="http://schemas.openxmlformats.org/drawingml/2006/table">
            <a:tbl>
              <a:tblPr>
                <a:tableStyleId>{5C22544A-7EE6-4342-B048-85BDC9FD1C3A}</a:tableStyleId>
              </a:tblPr>
              <a:tblGrid>
                <a:gridCol w="1222639">
                  <a:extLst>
                    <a:ext uri="{9D8B030D-6E8A-4147-A177-3AD203B41FA5}">
                      <a16:colId xmlns:a16="http://schemas.microsoft.com/office/drawing/2014/main" val="787596422"/>
                    </a:ext>
                  </a:extLst>
                </a:gridCol>
                <a:gridCol w="819132">
                  <a:extLst>
                    <a:ext uri="{9D8B030D-6E8A-4147-A177-3AD203B41FA5}">
                      <a16:colId xmlns:a16="http://schemas.microsoft.com/office/drawing/2014/main" val="4032142629"/>
                    </a:ext>
                  </a:extLst>
                </a:gridCol>
                <a:gridCol w="1020886">
                  <a:extLst>
                    <a:ext uri="{9D8B030D-6E8A-4147-A177-3AD203B41FA5}">
                      <a16:colId xmlns:a16="http://schemas.microsoft.com/office/drawing/2014/main" val="726322758"/>
                    </a:ext>
                  </a:extLst>
                </a:gridCol>
                <a:gridCol w="869704">
                  <a:extLst>
                    <a:ext uri="{9D8B030D-6E8A-4147-A177-3AD203B41FA5}">
                      <a16:colId xmlns:a16="http://schemas.microsoft.com/office/drawing/2014/main" val="2619169112"/>
                    </a:ext>
                  </a:extLst>
                </a:gridCol>
                <a:gridCol w="878305">
                  <a:extLst>
                    <a:ext uri="{9D8B030D-6E8A-4147-A177-3AD203B41FA5}">
                      <a16:colId xmlns:a16="http://schemas.microsoft.com/office/drawing/2014/main" val="2735023552"/>
                    </a:ext>
                  </a:extLst>
                </a:gridCol>
              </a:tblGrid>
              <a:tr h="108865">
                <a:tc rowSpan="2">
                  <a:txBody>
                    <a:bodyPr/>
                    <a:lstStyle/>
                    <a:p>
                      <a:pPr algn="l" fontAlgn="b"/>
                      <a:r>
                        <a:rPr lang="en-AU" sz="1050" b="1" u="none" strike="noStrike" dirty="0">
                          <a:effectLst/>
                        </a:rPr>
                        <a:t>Aggregation </a:t>
                      </a:r>
                    </a:p>
                    <a:p>
                      <a:pPr algn="l" fontAlgn="b"/>
                      <a:r>
                        <a:rPr lang="en-AU" sz="1050" b="1" u="none" strike="noStrike" dirty="0">
                          <a:effectLst/>
                        </a:rPr>
                        <a:t>Rules</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fontAlgn="b"/>
                      <a:r>
                        <a:rPr lang="en-AU" sz="1050" b="1" u="none" strike="noStrike" dirty="0">
                          <a:effectLst/>
                        </a:rPr>
                        <a:t>Auxiliary </a:t>
                      </a:r>
                      <a:r>
                        <a:rPr lang="en-AU" sz="1050" b="1" u="none" strike="noStrike" dirty="0" err="1">
                          <a:effectLst/>
                        </a:rPr>
                        <a:t>Defense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l" fontAlgn="b"/>
                      <a:r>
                        <a:rPr lang="en-AU" sz="1050" b="1" u="none" strike="noStrike" dirty="0">
                          <a:effectLst/>
                        </a:rPr>
                        <a:t>Adversarial Models</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1811437"/>
                  </a:ext>
                </a:extLst>
              </a:tr>
              <a:tr h="292847">
                <a:tc vMerge="1">
                  <a:txBody>
                    <a:bodyPr/>
                    <a:lstStyle/>
                    <a:p>
                      <a:endParaRPr lang="en-US"/>
                    </a:p>
                  </a:txBody>
                  <a:tcPr/>
                </a:tc>
                <a:tc vMerge="1">
                  <a:txBody>
                    <a:bodyPr/>
                    <a:lstStyle/>
                    <a:p>
                      <a:endParaRPr lang="en-US"/>
                    </a:p>
                  </a:txBody>
                  <a:tcPr/>
                </a:tc>
                <a:tc>
                  <a:txBody>
                    <a:bodyPr/>
                    <a:lstStyle/>
                    <a:p>
                      <a:pPr algn="r" fontAlgn="b"/>
                      <a:r>
                        <a:rPr lang="en-AU" sz="1050" b="1" u="none" strike="noStrike" dirty="0">
                          <a:effectLst/>
                        </a:rPr>
                        <a:t>Targeted Label Flipping</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b="1" u="none" strike="noStrike" dirty="0">
                          <a:effectLst/>
                        </a:rPr>
                        <a:t>Partial Knowledge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b="1" u="none" strike="noStrike" dirty="0">
                          <a:effectLst/>
                        </a:rPr>
                        <a:t>Full</a:t>
                      </a:r>
                    </a:p>
                    <a:p>
                      <a:pPr algn="r" fontAlgn="b"/>
                      <a:r>
                        <a:rPr lang="en-AU" sz="1050" b="1" u="none" strike="noStrike" dirty="0">
                          <a:effectLst/>
                        </a:rPr>
                        <a:t>Knowledge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6129"/>
                  </a:ext>
                </a:extLst>
              </a:tr>
              <a:tr h="108865">
                <a:tc gridSpan="5">
                  <a:txBody>
                    <a:bodyPr/>
                    <a:lstStyle/>
                    <a:p>
                      <a:pPr algn="ctr" fontAlgn="b"/>
                      <a:r>
                        <a:rPr lang="en-US" sz="1050" b="1" u="none" strike="noStrike" dirty="0">
                          <a:effectLst/>
                        </a:rPr>
                        <a:t>Error Rates (Lower is Better)</a:t>
                      </a:r>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9093923"/>
                  </a:ext>
                </a:extLst>
              </a:tr>
              <a:tr h="108865">
                <a:tc>
                  <a:txBody>
                    <a:bodyPr/>
                    <a:lstStyle/>
                    <a:p>
                      <a:pPr algn="l" fontAlgn="b"/>
                      <a:r>
                        <a:rPr lang="en-AU" sz="1050" b="1" u="none" strike="noStrike" dirty="0" err="1">
                          <a:effectLst/>
                        </a:rPr>
                        <a:t>FedAvg</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-42.8%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-20.0%</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776934"/>
                  </a:ext>
                </a:extLst>
              </a:tr>
              <a:tr h="108865">
                <a:tc rowSpan="2">
                  <a:txBody>
                    <a:bodyPr/>
                    <a:lstStyle/>
                    <a:p>
                      <a:pPr algn="l" fontAlgn="b"/>
                      <a:r>
                        <a:rPr lang="en-AU" sz="1050" b="1" u="none" strike="noStrike" dirty="0">
                          <a:effectLst/>
                        </a:rPr>
                        <a:t>Trimmed Mean (</a:t>
                      </a:r>
                      <a:r>
                        <a:rPr lang="en-AU" sz="1050" b="1" u="none" strike="noStrike" dirty="0" err="1">
                          <a:effectLst/>
                        </a:rPr>
                        <a:t>Conserv</a:t>
                      </a:r>
                      <a:r>
                        <a:rPr lang="en-AU" sz="1050" b="1" u="none" strike="noStrike" dirty="0">
                          <a:effectLst/>
                        </a:rPr>
                        <a: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-31.8%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775888"/>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-39.2%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1035483"/>
                  </a:ext>
                </a:extLst>
              </a:tr>
              <a:tr h="108865">
                <a:tc rowSpan="2">
                  <a:txBody>
                    <a:bodyPr/>
                    <a:lstStyle/>
                    <a:p>
                      <a:pPr algn="l" fontAlgn="b"/>
                      <a:r>
                        <a:rPr lang="en-AU" sz="1050" b="1" u="none" strike="noStrike" dirty="0">
                          <a:effectLst/>
                        </a:rPr>
                        <a:t>Trimmed Mean (Perfect)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7823811"/>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042427"/>
                  </a:ext>
                </a:extLst>
              </a:tr>
              <a:tr h="108865">
                <a:tc rowSpan="2">
                  <a:txBody>
                    <a:bodyPr/>
                    <a:lstStyle/>
                    <a:p>
                      <a:pPr algn="l" fontAlgn="b"/>
                      <a:r>
                        <a:rPr lang="en-AU" sz="1050" b="1" u="none" strike="noStrike" dirty="0">
                          <a:effectLst/>
                        </a:rPr>
                        <a:t>Trimmed Mean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60241"/>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050" u="none" strike="noStrike" dirty="0">
                          <a:solidFill>
                            <a:schemeClr val="accent1"/>
                          </a:solidFill>
                          <a:effectLst/>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511065"/>
                  </a:ext>
                </a:extLst>
              </a:tr>
              <a:tr h="108865">
                <a:tc rowSpan="2">
                  <a:txBody>
                    <a:bodyPr/>
                    <a:lstStyle/>
                    <a:p>
                      <a:pPr algn="l" fontAlgn="b"/>
                      <a:r>
                        <a:rPr lang="en-AU" sz="1050" b="1" u="none" strike="noStrike" dirty="0">
                          <a:effectLst/>
                        </a:rPr>
                        <a:t>Multi-Krum (</a:t>
                      </a:r>
                      <a:r>
                        <a:rPr lang="en-AU" sz="1050" b="1" u="none" strike="noStrike" dirty="0" err="1">
                          <a:effectLst/>
                        </a:rPr>
                        <a:t>Conserv</a:t>
                      </a:r>
                      <a:r>
                        <a:rPr lang="en-AU" sz="1050" b="1" u="none" strike="noStrike" dirty="0">
                          <a:effectLst/>
                        </a:rPr>
                        <a: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-18.5%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27593"/>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673903"/>
                  </a:ext>
                </a:extLst>
              </a:tr>
              <a:tr h="108865">
                <a:tc rowSpan="2">
                  <a:txBody>
                    <a:bodyPr/>
                    <a:lstStyle/>
                    <a:p>
                      <a:pPr algn="l" fontAlgn="b"/>
                      <a:r>
                        <a:rPr lang="en-AU" sz="1050" b="1" u="none" strike="noStrike" dirty="0">
                          <a:effectLst/>
                        </a:rPr>
                        <a:t>Multi-Krum (Perfect)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98321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372646"/>
                  </a:ext>
                </a:extLst>
              </a:tr>
              <a:tr h="108865">
                <a:tc rowSpan="2">
                  <a:txBody>
                    <a:bodyPr/>
                    <a:lstStyle/>
                    <a:p>
                      <a:pPr algn="l" fontAlgn="b"/>
                      <a:r>
                        <a:rPr lang="en-AU" sz="1050" b="1" u="none" strike="noStrike" dirty="0">
                          <a:effectLst/>
                        </a:rPr>
                        <a:t>Multi-Krum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91011"/>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790594"/>
                  </a:ext>
                </a:extLst>
              </a:tr>
              <a:tr h="128008">
                <a:tc gridSpan="5">
                  <a:txBody>
                    <a:bodyPr/>
                    <a:lstStyle/>
                    <a:p>
                      <a:pPr algn="ctr" fontAlgn="b"/>
                      <a:r>
                        <a:rPr lang="en-US" sz="1050" b="1" u="none" strike="noStrike" dirty="0">
                          <a:effectLst/>
                        </a:rPr>
                        <a:t>Test Accuracy (Higher is Better)</a:t>
                      </a:r>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411112"/>
                  </a:ext>
                </a:extLst>
              </a:tr>
              <a:tr h="108865">
                <a:tc>
                  <a:txBody>
                    <a:bodyPr/>
                    <a:lstStyle/>
                    <a:p>
                      <a:pPr algn="l" fontAlgn="b"/>
                      <a:r>
                        <a:rPr lang="en-AU" sz="1050" b="1" u="none" strike="noStrike">
                          <a:effectLst/>
                        </a:rPr>
                        <a:t>FedAvg</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050" u="none" strike="noStrike" dirty="0">
                          <a:solidFill>
                            <a:schemeClr val="accent1"/>
                          </a:solidFill>
                          <a:effectLst/>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057754"/>
                  </a:ext>
                </a:extLst>
              </a:tr>
              <a:tr h="108865">
                <a:tc rowSpan="2">
                  <a:txBody>
                    <a:bodyPr/>
                    <a:lstStyle/>
                    <a:p>
                      <a:pPr algn="l" fontAlgn="b"/>
                      <a:r>
                        <a:rPr lang="en-AU" sz="1050" b="1" u="none" strike="noStrike">
                          <a:effectLst/>
                        </a:rPr>
                        <a:t>Trimmed Mean (Conserv.)</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401243"/>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FF0000"/>
                          </a:solidFill>
                          <a:effectLst/>
                          <a:latin typeface="+mn-lt"/>
                          <a:ea typeface="+mn-ea"/>
                          <a:cs typeface="+mn-cs"/>
                        </a:rPr>
                        <a:t>▼</a:t>
                      </a:r>
                      <a:endParaRPr lang="en-AU" sz="1050" b="0" i="0" u="none" strike="noStrike" dirty="0">
                        <a:solidFill>
                          <a:srgbClr val="FF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279108"/>
                  </a:ext>
                </a:extLst>
              </a:tr>
              <a:tr h="108865">
                <a:tc rowSpan="2">
                  <a:txBody>
                    <a:bodyPr/>
                    <a:lstStyle/>
                    <a:p>
                      <a:pPr algn="l" fontAlgn="b"/>
                      <a:r>
                        <a:rPr lang="en-AU" sz="1050" b="1" u="none" strike="noStrike">
                          <a:effectLst/>
                        </a:rPr>
                        <a:t>Trimmed Mean (Perfect)</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712107"/>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-0.4%</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758675"/>
                  </a:ext>
                </a:extLst>
              </a:tr>
              <a:tr h="108865">
                <a:tc rowSpan="2">
                  <a:txBody>
                    <a:bodyPr/>
                    <a:lstStyle/>
                    <a:p>
                      <a:pPr algn="l" fontAlgn="b"/>
                      <a:r>
                        <a:rPr lang="en-AU" sz="1050" b="1" u="none" strike="noStrike" dirty="0">
                          <a:effectLst/>
                        </a:rPr>
                        <a:t>Trimmed Mean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-0.4%</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869986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100" u="none" strike="noStrike" dirty="0">
                          <a:solidFill>
                            <a:schemeClr val="accent1"/>
                          </a:solidFill>
                          <a:effectLst/>
                        </a:rPr>
                        <a:t>◆</a:t>
                      </a:r>
                      <a:endParaRPr lang="en-AU" sz="1050" b="1" i="0" u="none" strike="noStrike" dirty="0">
                        <a:solidFill>
                          <a:schemeClr val="accent1"/>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437406"/>
                  </a:ext>
                </a:extLst>
              </a:tr>
              <a:tr h="108865">
                <a:tc rowSpan="2">
                  <a:txBody>
                    <a:bodyPr/>
                    <a:lstStyle/>
                    <a:p>
                      <a:pPr algn="l" fontAlgn="b"/>
                      <a:r>
                        <a:rPr lang="en-AU" sz="1050" b="1" u="none" strike="noStrike">
                          <a:effectLst/>
                        </a:rPr>
                        <a:t>Multi-Krum (Conserv.)</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14.6%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4062384"/>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22.1%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678165"/>
                  </a:ext>
                </a:extLst>
              </a:tr>
              <a:tr h="108865">
                <a:tc rowSpan="2">
                  <a:txBody>
                    <a:bodyPr/>
                    <a:lstStyle/>
                    <a:p>
                      <a:pPr algn="l" fontAlgn="b"/>
                      <a:r>
                        <a:rPr lang="en-AU" sz="1050" b="1" u="none" strike="noStrike">
                          <a:effectLst/>
                        </a:rPr>
                        <a:t>Multi-Krum (Perfect)</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963163"/>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298166"/>
                  </a:ext>
                </a:extLst>
              </a:tr>
              <a:tr h="108865">
                <a:tc rowSpan="2">
                  <a:txBody>
                    <a:bodyPr/>
                    <a:lstStyle/>
                    <a:p>
                      <a:pPr algn="l" fontAlgn="b"/>
                      <a:r>
                        <a:rPr lang="en-AU" sz="1050" b="1" u="none" strike="noStrike" dirty="0">
                          <a:effectLst/>
                        </a:rPr>
                        <a:t>Multi-Krum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18829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920682"/>
                  </a:ext>
                </a:extLst>
              </a:tr>
            </a:tbl>
          </a:graphicData>
        </a:graphic>
      </p:graphicFrame>
      <p:sp>
        <p:nvSpPr>
          <p:cNvPr id="9" name="TextBox 8">
            <a:extLst>
              <a:ext uri="{FF2B5EF4-FFF2-40B4-BE49-F238E27FC236}">
                <a16:creationId xmlns:a16="http://schemas.microsoft.com/office/drawing/2014/main" id="{101EB8B0-A639-BD74-FA71-A2944A24AD55}"/>
              </a:ext>
            </a:extLst>
          </p:cNvPr>
          <p:cNvSpPr txBox="1"/>
          <p:nvPr/>
        </p:nvSpPr>
        <p:spPr>
          <a:xfrm>
            <a:off x="6908900" y="360456"/>
            <a:ext cx="4992836" cy="461665"/>
          </a:xfrm>
          <a:prstGeom prst="rect">
            <a:avLst/>
          </a:prstGeom>
          <a:noFill/>
        </p:spPr>
        <p:txBody>
          <a:bodyPr wrap="square" rtlCol="0">
            <a:spAutoFit/>
          </a:bodyPr>
          <a:lstStyle/>
          <a:p>
            <a:pPr algn="r"/>
            <a:r>
              <a:rPr lang="en-AU" sz="1200" i="1" dirty="0">
                <a:latin typeface="+mj-lt"/>
              </a:rPr>
              <a:t>Changes in average error rates and test accuracy of FL (ResNet-18) </a:t>
            </a:r>
            <a:r>
              <a:rPr lang="en-US" altLang="zh-CN" sz="1200" i="1" dirty="0">
                <a:latin typeface="+mj-lt"/>
              </a:rPr>
              <a:t>in various adversarial and defensive settings</a:t>
            </a:r>
            <a:r>
              <a:rPr lang="en-AU" sz="1200" i="1" dirty="0">
                <a:latin typeface="+mj-lt"/>
              </a:rPr>
              <a:t>, after the adoption of FLAP</a:t>
            </a:r>
            <a:endParaRPr lang="en-US" sz="1200" i="1" dirty="0">
              <a:latin typeface="+mj-lt"/>
            </a:endParaRPr>
          </a:p>
        </p:txBody>
      </p:sp>
      <p:sp>
        <p:nvSpPr>
          <p:cNvPr id="5" name="TextBox 4">
            <a:extLst>
              <a:ext uri="{FF2B5EF4-FFF2-40B4-BE49-F238E27FC236}">
                <a16:creationId xmlns:a16="http://schemas.microsoft.com/office/drawing/2014/main" id="{CB00AB71-09DF-8A0B-BF0F-31CF4D010A45}"/>
              </a:ext>
            </a:extLst>
          </p:cNvPr>
          <p:cNvSpPr txBox="1"/>
          <p:nvPr/>
        </p:nvSpPr>
        <p:spPr>
          <a:xfrm>
            <a:off x="599535" y="1552113"/>
            <a:ext cx="5422270" cy="3323987"/>
          </a:xfrm>
          <a:prstGeom prst="rect">
            <a:avLst/>
          </a:prstGeom>
          <a:noFill/>
        </p:spPr>
        <p:txBody>
          <a:bodyPr wrap="square" rtlCol="0">
            <a:spAutoFit/>
          </a:bodyPr>
          <a:lstStyle/>
          <a:p>
            <a:pPr>
              <a:spcAft>
                <a:spcPts val="600"/>
              </a:spcAft>
            </a:pPr>
            <a:r>
              <a:rPr lang="en-US" sz="1800" b="1" dirty="0">
                <a:latin typeface="+mj-lt"/>
              </a:rPr>
              <a:t>Observations</a:t>
            </a:r>
          </a:p>
          <a:p>
            <a:pPr marL="285750" indent="-285750">
              <a:spcAft>
                <a:spcPts val="600"/>
              </a:spcAft>
              <a:buFont typeface="Arial" panose="020B0604020202020204" pitchFamily="34" charset="0"/>
              <a:buChar char="•"/>
            </a:pPr>
            <a:r>
              <a:rPr lang="en-US" sz="1800" dirty="0">
                <a:latin typeface="+mj-lt"/>
              </a:rPr>
              <a:t>FLAP brings a</a:t>
            </a:r>
            <a:r>
              <a:rPr lang="en-US" sz="1800" b="1" dirty="0">
                <a:latin typeface="+mj-lt"/>
              </a:rPr>
              <a:t> higher accuracy </a:t>
            </a:r>
            <a:r>
              <a:rPr lang="en-US" sz="1800" dirty="0">
                <a:latin typeface="+mj-lt"/>
              </a:rPr>
              <a:t>and </a:t>
            </a:r>
            <a:r>
              <a:rPr lang="en-US" sz="1800" b="1" dirty="0">
                <a:latin typeface="+mj-lt"/>
              </a:rPr>
              <a:t>lower error rate </a:t>
            </a:r>
            <a:r>
              <a:rPr lang="en-US" sz="1800" dirty="0">
                <a:latin typeface="+mj-lt"/>
              </a:rPr>
              <a:t>in the vast majority of adversarial settings. </a:t>
            </a:r>
          </a:p>
          <a:p>
            <a:pPr>
              <a:spcBef>
                <a:spcPts val="1200"/>
              </a:spcBef>
              <a:spcAft>
                <a:spcPts val="600"/>
              </a:spcAft>
            </a:pPr>
            <a:r>
              <a:rPr lang="en-US" sz="1800" b="1" dirty="0">
                <a:latin typeface="+mj-lt"/>
              </a:rPr>
              <a:t>Findings</a:t>
            </a:r>
          </a:p>
          <a:p>
            <a:pPr marL="285750" indent="-285750">
              <a:spcAft>
                <a:spcPts val="600"/>
              </a:spcAft>
              <a:buFont typeface="Arial" panose="020B0604020202020204" pitchFamily="34" charset="0"/>
              <a:buChar char="•"/>
            </a:pPr>
            <a:r>
              <a:rPr lang="en-US" sz="1800" dirty="0">
                <a:latin typeface="+mj-lt"/>
              </a:rPr>
              <a:t>FLAP is shown effective towards Byzantine-robust FL in both benign and adversarial environments.</a:t>
            </a:r>
          </a:p>
          <a:p>
            <a:pPr marL="285750" indent="-285750">
              <a:spcAft>
                <a:spcPts val="600"/>
              </a:spcAft>
              <a:buFont typeface="Arial" panose="020B0604020202020204" pitchFamily="34" charset="0"/>
              <a:buChar char="•"/>
            </a:pPr>
            <a:r>
              <a:rPr lang="en-US" sz="1800" dirty="0">
                <a:latin typeface="+mj-lt"/>
              </a:rPr>
              <a:t>It can boost existing defenses for a higher degree of Byzantine-robustness.</a:t>
            </a:r>
          </a:p>
        </p:txBody>
      </p:sp>
    </p:spTree>
    <p:extLst>
      <p:ext uri="{BB962C8B-B14F-4D97-AF65-F5344CB8AC3E}">
        <p14:creationId xmlns:p14="http://schemas.microsoft.com/office/powerpoint/2010/main" val="2740388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a:xfrm>
            <a:off x="651672" y="688799"/>
            <a:ext cx="8771693" cy="500270"/>
          </a:xfrm>
        </p:spPr>
        <p:txBody>
          <a:bodyPr/>
          <a:lstStyle/>
          <a:p>
            <a:r>
              <a:rPr lang="en-US" altLang="zh-CN" sz="3200" dirty="0">
                <a:solidFill>
                  <a:srgbClr val="033F7D"/>
                </a:solidFill>
                <a:latin typeface="+mj-lt"/>
              </a:rPr>
              <a:t>Contributions</a:t>
            </a:r>
            <a:endParaRPr lang="en-AU" sz="3200" dirty="0">
              <a:solidFill>
                <a:srgbClr val="033F7D"/>
              </a:solidFill>
              <a:latin typeface="+mj-lt"/>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57</a:t>
            </a:fld>
            <a:endParaRPr lang="en-US" altLang="en-US" dirty="0"/>
          </a:p>
        </p:txBody>
      </p:sp>
      <p:sp>
        <p:nvSpPr>
          <p:cNvPr id="4" name="TextBox 3">
            <a:extLst>
              <a:ext uri="{FF2B5EF4-FFF2-40B4-BE49-F238E27FC236}">
                <a16:creationId xmlns:a16="http://schemas.microsoft.com/office/drawing/2014/main" id="{164BB098-20BA-7F73-92DC-8877ABF33A4D}"/>
              </a:ext>
            </a:extLst>
          </p:cNvPr>
          <p:cNvSpPr txBox="1"/>
          <p:nvPr/>
        </p:nvSpPr>
        <p:spPr>
          <a:xfrm>
            <a:off x="966158" y="2044460"/>
            <a:ext cx="10259684" cy="1938992"/>
          </a:xfrm>
          <a:prstGeom prst="rect">
            <a:avLst/>
          </a:prstGeom>
          <a:noFill/>
        </p:spPr>
        <p:txBody>
          <a:bodyPr wrap="square" rtlCol="0">
            <a:spAutoFit/>
          </a:bodyPr>
          <a:lstStyle/>
          <a:p>
            <a:pPr marL="285750" indent="-285750">
              <a:spcBef>
                <a:spcPts val="1800"/>
              </a:spcBef>
              <a:spcAft>
                <a:spcPts val="600"/>
              </a:spcAft>
              <a:buFont typeface="Arial" panose="020B0604020202020204" pitchFamily="34" charset="0"/>
              <a:buChar char="•"/>
            </a:pPr>
            <a:r>
              <a:rPr lang="en-US" altLang="zh-CN" sz="1800" b="1" dirty="0">
                <a:latin typeface="+mn-lt"/>
              </a:rPr>
              <a:t>FLAP:</a:t>
            </a:r>
            <a:r>
              <a:rPr lang="zh-CN" altLang="en-US" sz="1800" b="1" dirty="0">
                <a:latin typeface="+mn-lt"/>
              </a:rPr>
              <a:t> </a:t>
            </a:r>
            <a:r>
              <a:rPr lang="en-US" altLang="zh-CN" sz="1800" b="1" dirty="0">
                <a:latin typeface="+mn-lt"/>
              </a:rPr>
              <a:t>a</a:t>
            </a:r>
            <a:r>
              <a:rPr lang="en-US" sz="1800" b="1" dirty="0">
                <a:latin typeface="+mn-lt"/>
              </a:rPr>
              <a:t> novel FL pruning technique for enhancing robustness w/o sharing clients’ data</a:t>
            </a:r>
          </a:p>
          <a:p>
            <a:pPr marL="742950" lvl="1" indent="-285750">
              <a:spcAft>
                <a:spcPts val="600"/>
              </a:spcAft>
              <a:buFont typeface="Arial" panose="020B0604020202020204" pitchFamily="34" charset="0"/>
              <a:buChar char="•"/>
            </a:pPr>
            <a:r>
              <a:rPr lang="en-US" sz="1800" dirty="0">
                <a:latin typeface="+mn-lt"/>
              </a:rPr>
              <a:t>Without relying on an estimation of malicious clients’ population</a:t>
            </a:r>
          </a:p>
          <a:p>
            <a:pPr marL="742950" lvl="1" indent="-285750">
              <a:spcAft>
                <a:spcPts val="600"/>
              </a:spcAft>
              <a:buFont typeface="Arial" panose="020B0604020202020204" pitchFamily="34" charset="0"/>
              <a:buChar char="•"/>
            </a:pPr>
            <a:r>
              <a:rPr lang="en-US" altLang="zh-CN" sz="1800" dirty="0">
                <a:latin typeface="+mn-lt"/>
              </a:rPr>
              <a:t>M</a:t>
            </a:r>
            <a:r>
              <a:rPr lang="en-US" sz="1800" dirty="0">
                <a:latin typeface="+mn-lt"/>
              </a:rPr>
              <a:t>akes no request for the cooperation of participating clients</a:t>
            </a:r>
          </a:p>
          <a:p>
            <a:pPr marL="285750" indent="-285750">
              <a:spcBef>
                <a:spcPts val="1800"/>
              </a:spcBef>
              <a:spcAft>
                <a:spcPts val="600"/>
              </a:spcAft>
              <a:buFont typeface="Arial" panose="020B0604020202020204" pitchFamily="34" charset="0"/>
              <a:buChar char="•"/>
            </a:pPr>
            <a:r>
              <a:rPr lang="en-US" altLang="zh-CN" sz="1800" b="1" dirty="0">
                <a:latin typeface="+mn-lt"/>
              </a:rPr>
              <a:t>FLAP</a:t>
            </a:r>
            <a:r>
              <a:rPr lang="zh-CN" altLang="en-US" sz="1800" b="1" dirty="0">
                <a:latin typeface="+mn-lt"/>
              </a:rPr>
              <a:t> </a:t>
            </a:r>
            <a:r>
              <a:rPr lang="en-US" altLang="zh-CN" sz="1800" b="1" dirty="0">
                <a:latin typeface="+mn-lt"/>
              </a:rPr>
              <a:t>is</a:t>
            </a:r>
            <a:r>
              <a:rPr lang="zh-CN" altLang="en-US" sz="1800" b="1" dirty="0">
                <a:latin typeface="+mn-lt"/>
              </a:rPr>
              <a:t> </a:t>
            </a:r>
            <a:r>
              <a:rPr lang="en-US" altLang="zh-CN" sz="1800" b="1" dirty="0">
                <a:latin typeface="+mn-lt"/>
              </a:rPr>
              <a:t>a</a:t>
            </a:r>
            <a:r>
              <a:rPr lang="zh-CN" altLang="en-US" sz="1800" b="1" dirty="0">
                <a:latin typeface="+mn-lt"/>
              </a:rPr>
              <a:t> </a:t>
            </a:r>
            <a:r>
              <a:rPr lang="en-US" altLang="zh-CN" sz="1800" b="1" dirty="0">
                <a:latin typeface="+mn-lt"/>
              </a:rPr>
              <a:t>defensive</a:t>
            </a:r>
            <a:r>
              <a:rPr lang="zh-CN" altLang="en-US" sz="1800" b="1" dirty="0">
                <a:latin typeface="+mn-lt"/>
              </a:rPr>
              <a:t> </a:t>
            </a:r>
            <a:r>
              <a:rPr lang="en-US" altLang="zh-CN" sz="1800" b="1" dirty="0">
                <a:latin typeface="+mn-lt"/>
              </a:rPr>
              <a:t>technique</a:t>
            </a:r>
            <a:r>
              <a:rPr lang="zh-CN" altLang="en-US" sz="1800" b="1" dirty="0">
                <a:latin typeface="+mn-lt"/>
              </a:rPr>
              <a:t> </a:t>
            </a:r>
            <a:r>
              <a:rPr lang="en-US" altLang="zh-CN" sz="1800" b="1" dirty="0">
                <a:latin typeface="+mn-lt"/>
              </a:rPr>
              <a:t>that</a:t>
            </a:r>
            <a:r>
              <a:rPr lang="zh-CN" altLang="en-US" sz="1800" b="1" dirty="0">
                <a:latin typeface="+mn-lt"/>
              </a:rPr>
              <a:t> </a:t>
            </a:r>
            <a:r>
              <a:rPr lang="en-US" altLang="zh-CN" sz="1800" b="1" dirty="0">
                <a:latin typeface="+mn-lt"/>
              </a:rPr>
              <a:t>can</a:t>
            </a:r>
            <a:r>
              <a:rPr lang="zh-CN" altLang="en-US" sz="1800" b="1" dirty="0">
                <a:latin typeface="+mn-lt"/>
              </a:rPr>
              <a:t> </a:t>
            </a:r>
            <a:r>
              <a:rPr lang="en-US" altLang="zh-CN" sz="1800" b="1" dirty="0">
                <a:latin typeface="+mn-lt"/>
              </a:rPr>
              <a:t>coexist</a:t>
            </a:r>
            <a:r>
              <a:rPr lang="zh-CN" altLang="en-US" sz="1800" b="1" dirty="0">
                <a:latin typeface="+mn-lt"/>
              </a:rPr>
              <a:t> </a:t>
            </a:r>
            <a:r>
              <a:rPr lang="en-SG" altLang="zh-CN" sz="1800" b="1" dirty="0">
                <a:latin typeface="+mn-lt"/>
              </a:rPr>
              <a:t>with </a:t>
            </a:r>
            <a:r>
              <a:rPr lang="en-US" altLang="zh-CN" sz="1800" b="1" dirty="0">
                <a:latin typeface="+mn-lt"/>
              </a:rPr>
              <a:t>off-the-shelf</a:t>
            </a:r>
            <a:r>
              <a:rPr lang="zh-CN" altLang="en-US" sz="1800" b="1" dirty="0">
                <a:latin typeface="+mn-lt"/>
              </a:rPr>
              <a:t> </a:t>
            </a:r>
            <a:r>
              <a:rPr lang="en-US" altLang="zh-CN" sz="1800" b="1" dirty="0">
                <a:latin typeface="+mn-lt"/>
              </a:rPr>
              <a:t>approaches</a:t>
            </a:r>
            <a:r>
              <a:rPr lang="zh-CN" altLang="en-US" sz="1800" b="1" dirty="0">
                <a:latin typeface="+mn-lt"/>
              </a:rPr>
              <a:t> </a:t>
            </a:r>
            <a:r>
              <a:rPr lang="en-US" altLang="zh-CN" sz="1800" b="1" dirty="0">
                <a:latin typeface="+mn-lt"/>
              </a:rPr>
              <a:t>and</a:t>
            </a:r>
            <a:r>
              <a:rPr lang="zh-CN" altLang="en-US" sz="1800" b="1" dirty="0">
                <a:latin typeface="+mn-lt"/>
              </a:rPr>
              <a:t> </a:t>
            </a:r>
            <a:r>
              <a:rPr lang="en-US" altLang="zh-CN" sz="1800" b="1" dirty="0">
                <a:latin typeface="+mn-lt"/>
              </a:rPr>
              <a:t>boost</a:t>
            </a:r>
            <a:r>
              <a:rPr lang="zh-CN" altLang="en-US" sz="1800" b="1" dirty="0">
                <a:latin typeface="+mn-lt"/>
              </a:rPr>
              <a:t> </a:t>
            </a:r>
            <a:r>
              <a:rPr lang="en-US" altLang="zh-CN" sz="1800" b="1" dirty="0">
                <a:latin typeface="+mn-lt"/>
              </a:rPr>
              <a:t>their</a:t>
            </a:r>
            <a:r>
              <a:rPr lang="zh-CN" altLang="en-US" sz="1800" b="1" dirty="0">
                <a:latin typeface="+mn-lt"/>
              </a:rPr>
              <a:t> </a:t>
            </a:r>
            <a:r>
              <a:rPr lang="en-US" altLang="zh-CN" sz="1800" b="1" dirty="0">
                <a:latin typeface="+mn-lt"/>
              </a:rPr>
              <a:t>robustness</a:t>
            </a:r>
            <a:r>
              <a:rPr lang="zh-CN" altLang="en-US" sz="1800" b="1" dirty="0">
                <a:latin typeface="+mn-lt"/>
              </a:rPr>
              <a:t> </a:t>
            </a:r>
            <a:r>
              <a:rPr lang="en-US" altLang="zh-CN" sz="1800" b="1" dirty="0">
                <a:latin typeface="+mn-lt"/>
              </a:rPr>
              <a:t>preservation.</a:t>
            </a:r>
            <a:endParaRPr lang="en-AU" sz="1800" dirty="0">
              <a:latin typeface="+mn-lt"/>
            </a:endParaRPr>
          </a:p>
        </p:txBody>
      </p:sp>
    </p:spTree>
    <p:extLst>
      <p:ext uri="{BB962C8B-B14F-4D97-AF65-F5344CB8AC3E}">
        <p14:creationId xmlns:p14="http://schemas.microsoft.com/office/powerpoint/2010/main" val="19708553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a:xfrm>
            <a:off x="651672" y="688799"/>
            <a:ext cx="8771693" cy="500270"/>
          </a:xfrm>
        </p:spPr>
        <p:txBody>
          <a:bodyPr/>
          <a:lstStyle/>
          <a:p>
            <a:r>
              <a:rPr lang="en-US" sz="3200" dirty="0">
                <a:solidFill>
                  <a:srgbClr val="033F7D"/>
                </a:solidFill>
                <a:latin typeface="+mj-lt"/>
              </a:rPr>
              <a:t>Future</a:t>
            </a:r>
            <a:r>
              <a:rPr lang="zh-CN" altLang="en-US" sz="3200" dirty="0">
                <a:solidFill>
                  <a:srgbClr val="033F7D"/>
                </a:solidFill>
                <a:latin typeface="+mj-lt"/>
              </a:rPr>
              <a:t> </a:t>
            </a:r>
            <a:r>
              <a:rPr lang="en-US" altLang="zh-CN" sz="3200" dirty="0">
                <a:solidFill>
                  <a:srgbClr val="033F7D"/>
                </a:solidFill>
                <a:latin typeface="+mj-lt"/>
              </a:rPr>
              <a:t>Research</a:t>
            </a:r>
            <a:r>
              <a:rPr lang="zh-CN" altLang="en-US" sz="3200" dirty="0">
                <a:solidFill>
                  <a:srgbClr val="033F7D"/>
                </a:solidFill>
                <a:latin typeface="+mj-lt"/>
              </a:rPr>
              <a:t> </a:t>
            </a:r>
            <a:r>
              <a:rPr lang="en-US" altLang="zh-CN" sz="3200" dirty="0">
                <a:solidFill>
                  <a:srgbClr val="033F7D"/>
                </a:solidFill>
                <a:latin typeface="+mj-lt"/>
              </a:rPr>
              <a:t>Directions</a:t>
            </a:r>
            <a:endParaRPr lang="en-AU" sz="3200" dirty="0">
              <a:solidFill>
                <a:srgbClr val="033F7D"/>
              </a:solidFill>
              <a:latin typeface="+mj-lt"/>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58</a:t>
            </a:fld>
            <a:endParaRPr lang="en-US" altLang="en-US" dirty="0"/>
          </a:p>
        </p:txBody>
      </p:sp>
      <p:sp>
        <p:nvSpPr>
          <p:cNvPr id="4" name="TextBox 3">
            <a:extLst>
              <a:ext uri="{FF2B5EF4-FFF2-40B4-BE49-F238E27FC236}">
                <a16:creationId xmlns:a16="http://schemas.microsoft.com/office/drawing/2014/main" id="{164BB098-20BA-7F73-92DC-8877ABF33A4D}"/>
              </a:ext>
            </a:extLst>
          </p:cNvPr>
          <p:cNvSpPr txBox="1"/>
          <p:nvPr/>
        </p:nvSpPr>
        <p:spPr>
          <a:xfrm>
            <a:off x="966158" y="2044460"/>
            <a:ext cx="10527342" cy="3247043"/>
          </a:xfrm>
          <a:prstGeom prst="rect">
            <a:avLst/>
          </a:prstGeom>
          <a:noFill/>
        </p:spPr>
        <p:txBody>
          <a:bodyPr wrap="square" rtlCol="0">
            <a:spAutoFit/>
          </a:bodyPr>
          <a:lstStyle/>
          <a:p>
            <a:pPr marL="285750" indent="-285750">
              <a:buFont typeface="Arial" panose="020B0604020202020204" pitchFamily="34" charset="0"/>
              <a:buChar char="•"/>
            </a:pPr>
            <a:r>
              <a:rPr lang="en-US" sz="1800" b="1" dirty="0">
                <a:latin typeface="+mn-lt"/>
              </a:rPr>
              <a:t>Exploring the latest causal LLMs in privacy policy analysis</a:t>
            </a:r>
            <a:endParaRPr lang="en-US" sz="1800" dirty="0">
              <a:latin typeface="+mn-lt"/>
            </a:endParaRPr>
          </a:p>
          <a:p>
            <a:pPr marL="742950" lvl="1" indent="-285750">
              <a:buFont typeface="Arial" panose="020B0604020202020204" pitchFamily="34" charset="0"/>
              <a:buChar char="•"/>
            </a:pPr>
            <a:r>
              <a:rPr lang="en-US" altLang="zh-CN" sz="1800" dirty="0">
                <a:latin typeface="+mn-lt"/>
              </a:rPr>
              <a:t>Latest</a:t>
            </a:r>
            <a:r>
              <a:rPr lang="zh-CN" altLang="en-US" sz="1800" dirty="0">
                <a:latin typeface="+mn-lt"/>
              </a:rPr>
              <a:t> </a:t>
            </a:r>
            <a:r>
              <a:rPr lang="en-US" altLang="zh-CN" sz="1800" dirty="0">
                <a:latin typeface="+mn-lt"/>
              </a:rPr>
              <a:t>causal</a:t>
            </a:r>
            <a:r>
              <a:rPr lang="zh-CN" altLang="en-US" sz="1800" dirty="0">
                <a:latin typeface="+mn-lt"/>
              </a:rPr>
              <a:t> </a:t>
            </a:r>
            <a:r>
              <a:rPr lang="en-US" altLang="zh-CN" sz="1800" dirty="0">
                <a:latin typeface="+mn-lt"/>
              </a:rPr>
              <a:t>LLMs</a:t>
            </a:r>
            <a:r>
              <a:rPr lang="zh-CN" altLang="en-US" sz="1800" dirty="0">
                <a:latin typeface="+mn-lt"/>
              </a:rPr>
              <a:t> </a:t>
            </a:r>
            <a:r>
              <a:rPr lang="en-US" altLang="zh-CN" sz="1800" dirty="0">
                <a:latin typeface="+mn-lt"/>
              </a:rPr>
              <a:t>(e.g.,</a:t>
            </a:r>
            <a:r>
              <a:rPr lang="zh-CN" altLang="en-US" sz="1800" dirty="0">
                <a:latin typeface="+mn-lt"/>
              </a:rPr>
              <a:t> </a:t>
            </a:r>
            <a:r>
              <a:rPr lang="en-US" altLang="zh-CN" sz="1800" dirty="0">
                <a:latin typeface="+mn-lt"/>
              </a:rPr>
              <a:t>Llama,</a:t>
            </a:r>
            <a:r>
              <a:rPr lang="zh-CN" altLang="en-US" sz="1800" dirty="0">
                <a:latin typeface="+mn-lt"/>
              </a:rPr>
              <a:t> </a:t>
            </a:r>
            <a:r>
              <a:rPr lang="en-US" altLang="zh-CN" sz="1800" dirty="0">
                <a:latin typeface="+mn-lt"/>
              </a:rPr>
              <a:t>GPT)</a:t>
            </a:r>
            <a:r>
              <a:rPr lang="zh-CN" altLang="en-US" sz="1800" dirty="0">
                <a:latin typeface="+mn-lt"/>
              </a:rPr>
              <a:t> </a:t>
            </a:r>
            <a:r>
              <a:rPr lang="en-US" altLang="zh-CN" sz="1800" dirty="0">
                <a:latin typeface="+mn-lt"/>
              </a:rPr>
              <a:t>are</a:t>
            </a:r>
            <a:r>
              <a:rPr lang="zh-CN" altLang="en-US" sz="1800" dirty="0">
                <a:latin typeface="+mn-lt"/>
              </a:rPr>
              <a:t> </a:t>
            </a:r>
            <a:r>
              <a:rPr lang="en-US" altLang="zh-CN" sz="1800" dirty="0">
                <a:latin typeface="+mn-lt"/>
              </a:rPr>
              <a:t>more</a:t>
            </a:r>
            <a:r>
              <a:rPr lang="zh-CN" altLang="en-US" sz="1800" dirty="0">
                <a:latin typeface="+mn-lt"/>
              </a:rPr>
              <a:t> </a:t>
            </a:r>
            <a:r>
              <a:rPr lang="en-US" altLang="zh-CN" sz="1800" dirty="0">
                <a:latin typeface="+mn-lt"/>
              </a:rPr>
              <a:t>powerful</a:t>
            </a:r>
            <a:r>
              <a:rPr lang="zh-CN" altLang="en-US" sz="1800" dirty="0">
                <a:latin typeface="+mn-lt"/>
              </a:rPr>
              <a:t> </a:t>
            </a:r>
            <a:r>
              <a:rPr lang="en-US" altLang="zh-CN" sz="1800" dirty="0">
                <a:latin typeface="+mn-lt"/>
              </a:rPr>
              <a:t>in</a:t>
            </a:r>
            <a:r>
              <a:rPr lang="zh-CN" altLang="en-US" sz="1800" dirty="0">
                <a:latin typeface="+mn-lt"/>
              </a:rPr>
              <a:t> </a:t>
            </a:r>
            <a:r>
              <a:rPr lang="en-US" altLang="zh-CN" sz="1800" dirty="0">
                <a:latin typeface="+mn-lt"/>
              </a:rPr>
              <a:t>natural</a:t>
            </a:r>
            <a:r>
              <a:rPr lang="zh-CN" altLang="en-US" sz="1800" dirty="0">
                <a:latin typeface="+mn-lt"/>
              </a:rPr>
              <a:t> </a:t>
            </a:r>
            <a:r>
              <a:rPr lang="en-US" altLang="zh-CN" sz="1800" dirty="0">
                <a:latin typeface="+mn-lt"/>
              </a:rPr>
              <a:t>language</a:t>
            </a:r>
            <a:r>
              <a:rPr lang="zh-CN" altLang="en-US" sz="1800" dirty="0">
                <a:latin typeface="+mn-lt"/>
              </a:rPr>
              <a:t> </a:t>
            </a:r>
            <a:r>
              <a:rPr lang="en-US" altLang="zh-CN" sz="1800" dirty="0">
                <a:latin typeface="+mn-lt"/>
              </a:rPr>
              <a:t>comprehension.</a:t>
            </a:r>
          </a:p>
          <a:p>
            <a:pPr marL="742950" lvl="1" indent="-285750">
              <a:buFont typeface="Arial" panose="020B0604020202020204" pitchFamily="34" charset="0"/>
              <a:buChar char="•"/>
            </a:pPr>
            <a:r>
              <a:rPr lang="en-US" altLang="zh-CN" sz="1800" dirty="0">
                <a:latin typeface="+mn-lt"/>
              </a:rPr>
              <a:t>Finding</a:t>
            </a:r>
            <a:r>
              <a:rPr lang="zh-CN" altLang="en-US" sz="1800" dirty="0">
                <a:latin typeface="+mn-lt"/>
              </a:rPr>
              <a:t> </a:t>
            </a:r>
            <a:r>
              <a:rPr lang="en-US" altLang="zh-CN" sz="1800" dirty="0">
                <a:latin typeface="+mn-lt"/>
              </a:rPr>
              <a:t>the</a:t>
            </a:r>
            <a:r>
              <a:rPr lang="zh-CN" altLang="en-US" sz="1800" dirty="0">
                <a:latin typeface="+mn-lt"/>
              </a:rPr>
              <a:t> </a:t>
            </a:r>
            <a:r>
              <a:rPr lang="en-US" altLang="zh-CN" sz="1800" dirty="0">
                <a:latin typeface="+mn-lt"/>
              </a:rPr>
              <a:t>optimal</a:t>
            </a:r>
            <a:r>
              <a:rPr lang="zh-CN" altLang="en-US" sz="1800" dirty="0">
                <a:latin typeface="+mn-lt"/>
              </a:rPr>
              <a:t> </a:t>
            </a:r>
            <a:r>
              <a:rPr lang="en-US" altLang="zh-CN" sz="1800" dirty="0">
                <a:latin typeface="+mn-lt"/>
              </a:rPr>
              <a:t>threshold</a:t>
            </a:r>
            <a:r>
              <a:rPr lang="zh-CN" altLang="en-US" sz="1800" dirty="0">
                <a:latin typeface="+mn-lt"/>
              </a:rPr>
              <a:t> </a:t>
            </a:r>
            <a:r>
              <a:rPr lang="en-US" altLang="zh-CN" sz="1800" dirty="0">
                <a:latin typeface="+mn-lt"/>
              </a:rPr>
              <a:t>may</a:t>
            </a:r>
            <a:r>
              <a:rPr lang="zh-CN" altLang="en-US" sz="1800" dirty="0">
                <a:latin typeface="+mn-lt"/>
              </a:rPr>
              <a:t> </a:t>
            </a:r>
            <a:r>
              <a:rPr lang="en-US" altLang="zh-CN" sz="1800" dirty="0">
                <a:latin typeface="+mn-lt"/>
              </a:rPr>
              <a:t>no</a:t>
            </a:r>
            <a:r>
              <a:rPr lang="zh-CN" altLang="en-US" sz="1800" dirty="0">
                <a:latin typeface="+mn-lt"/>
              </a:rPr>
              <a:t> </a:t>
            </a:r>
            <a:r>
              <a:rPr lang="en-US" altLang="zh-CN" sz="1800" dirty="0">
                <a:latin typeface="+mn-lt"/>
              </a:rPr>
              <a:t>longer</a:t>
            </a:r>
            <a:r>
              <a:rPr lang="zh-CN" altLang="en-US" sz="1800" dirty="0">
                <a:latin typeface="+mn-lt"/>
              </a:rPr>
              <a:t> </a:t>
            </a:r>
            <a:r>
              <a:rPr lang="en-US" altLang="zh-CN" sz="1800" dirty="0">
                <a:latin typeface="+mn-lt"/>
              </a:rPr>
              <a:t>needed</a:t>
            </a:r>
            <a:r>
              <a:rPr lang="zh-CN" altLang="en-US" sz="1800" dirty="0">
                <a:latin typeface="+mn-lt"/>
              </a:rPr>
              <a:t> </a:t>
            </a:r>
            <a:r>
              <a:rPr lang="en-US" altLang="zh-CN" sz="1800" dirty="0">
                <a:latin typeface="+mn-lt"/>
              </a:rPr>
              <a:t>and</a:t>
            </a:r>
            <a:r>
              <a:rPr lang="zh-CN" altLang="en-US" sz="1800" dirty="0">
                <a:latin typeface="+mn-lt"/>
              </a:rPr>
              <a:t> </a:t>
            </a:r>
            <a:r>
              <a:rPr lang="en-US" altLang="zh-CN" sz="1800" dirty="0">
                <a:latin typeface="+mn-lt"/>
              </a:rPr>
              <a:t>can</a:t>
            </a:r>
            <a:r>
              <a:rPr lang="zh-CN" altLang="en-US" sz="1800" dirty="0">
                <a:latin typeface="+mn-lt"/>
              </a:rPr>
              <a:t> </a:t>
            </a:r>
            <a:r>
              <a:rPr lang="en-US" altLang="zh-CN" sz="1800" dirty="0">
                <a:latin typeface="+mn-lt"/>
              </a:rPr>
              <a:t>be</a:t>
            </a:r>
            <a:r>
              <a:rPr lang="zh-CN" altLang="en-US" sz="1800" dirty="0">
                <a:latin typeface="+mn-lt"/>
              </a:rPr>
              <a:t> </a:t>
            </a:r>
            <a:r>
              <a:rPr lang="en-US" altLang="zh-CN" sz="1800" dirty="0">
                <a:latin typeface="+mn-lt"/>
              </a:rPr>
              <a:t>replaced</a:t>
            </a:r>
            <a:r>
              <a:rPr lang="zh-CN" altLang="en-US" sz="1800" dirty="0">
                <a:latin typeface="+mn-lt"/>
              </a:rPr>
              <a:t> </a:t>
            </a:r>
            <a:r>
              <a:rPr lang="en-US" altLang="zh-CN" sz="1800" dirty="0">
                <a:latin typeface="+mn-lt"/>
              </a:rPr>
              <a:t>by</a:t>
            </a:r>
            <a:r>
              <a:rPr lang="zh-CN" altLang="en-US" sz="1800" dirty="0">
                <a:latin typeface="+mn-lt"/>
              </a:rPr>
              <a:t> </a:t>
            </a:r>
            <a:r>
              <a:rPr lang="en-US" altLang="zh-CN" sz="1800" dirty="0">
                <a:latin typeface="+mn-lt"/>
              </a:rPr>
              <a:t>prompt</a:t>
            </a:r>
            <a:r>
              <a:rPr lang="zh-CN" altLang="en-US" sz="1800" dirty="0">
                <a:latin typeface="+mn-lt"/>
              </a:rPr>
              <a:t> </a:t>
            </a:r>
            <a:r>
              <a:rPr lang="en-US" altLang="zh-CN" sz="1800" dirty="0">
                <a:latin typeface="+mn-lt"/>
              </a:rPr>
              <a:t>engineering.</a:t>
            </a:r>
          </a:p>
          <a:p>
            <a:pPr marL="742950" lvl="1" indent="-285750">
              <a:buFont typeface="Arial" panose="020B0604020202020204" pitchFamily="34" charset="0"/>
              <a:buChar char="•"/>
            </a:pPr>
            <a:endParaRPr lang="en-US" sz="1800" dirty="0">
              <a:latin typeface="+mn-lt"/>
            </a:endParaRPr>
          </a:p>
          <a:p>
            <a:pPr marL="285750" indent="-285750">
              <a:buFont typeface="Arial" panose="020B0604020202020204" pitchFamily="34" charset="0"/>
              <a:buChar char="•"/>
            </a:pPr>
            <a:r>
              <a:rPr lang="en-US" sz="1800" b="1" dirty="0">
                <a:latin typeface="+mn-lt"/>
              </a:rPr>
              <a:t>Improvement of the static analysis</a:t>
            </a:r>
          </a:p>
          <a:p>
            <a:pPr marL="742950" lvl="1" indent="-285750">
              <a:buFont typeface="Arial" panose="020B0604020202020204" pitchFamily="34" charset="0"/>
              <a:buChar char="•"/>
            </a:pPr>
            <a:r>
              <a:rPr lang="en-US" altLang="zh-CN" sz="1800" dirty="0">
                <a:latin typeface="+mn-lt"/>
              </a:rPr>
              <a:t>Complement</a:t>
            </a:r>
            <a:r>
              <a:rPr lang="zh-CN" altLang="en-US" sz="1800" dirty="0">
                <a:latin typeface="+mn-lt"/>
              </a:rPr>
              <a:t> </a:t>
            </a:r>
            <a:r>
              <a:rPr lang="en-US" altLang="zh-CN" sz="1800" dirty="0">
                <a:latin typeface="+mn-lt"/>
              </a:rPr>
              <a:t>with</a:t>
            </a:r>
            <a:r>
              <a:rPr lang="zh-CN" altLang="en-US" sz="1800" dirty="0">
                <a:latin typeface="+mn-lt"/>
              </a:rPr>
              <a:t> </a:t>
            </a:r>
            <a:r>
              <a:rPr lang="en-US" altLang="zh-CN" sz="1800" dirty="0">
                <a:latin typeface="+mn-lt"/>
              </a:rPr>
              <a:t>dynamic</a:t>
            </a:r>
            <a:r>
              <a:rPr lang="zh-CN" altLang="en-US" sz="1800" dirty="0">
                <a:latin typeface="+mn-lt"/>
              </a:rPr>
              <a:t> </a:t>
            </a:r>
            <a:r>
              <a:rPr lang="en-US" altLang="zh-CN" sz="1800" dirty="0">
                <a:latin typeface="+mn-lt"/>
              </a:rPr>
              <a:t>analysis</a:t>
            </a:r>
            <a:r>
              <a:rPr lang="zh-CN" altLang="en-US" sz="1800" dirty="0">
                <a:latin typeface="+mn-lt"/>
              </a:rPr>
              <a:t> </a:t>
            </a:r>
            <a:r>
              <a:rPr lang="en-US" altLang="zh-CN" sz="1800" dirty="0">
                <a:latin typeface="+mn-lt"/>
              </a:rPr>
              <a:t>to</a:t>
            </a:r>
            <a:r>
              <a:rPr lang="zh-CN" altLang="en-US" sz="1800" dirty="0">
                <a:latin typeface="+mn-lt"/>
              </a:rPr>
              <a:t> </a:t>
            </a:r>
            <a:r>
              <a:rPr lang="en-US" altLang="zh-CN" sz="1800" dirty="0">
                <a:latin typeface="+mn-lt"/>
              </a:rPr>
              <a:t>minimize</a:t>
            </a:r>
            <a:r>
              <a:rPr lang="zh-CN" altLang="en-US" sz="1800" dirty="0">
                <a:latin typeface="+mn-lt"/>
              </a:rPr>
              <a:t> </a:t>
            </a:r>
            <a:r>
              <a:rPr lang="en-US" altLang="zh-CN" sz="1800" dirty="0">
                <a:latin typeface="+mn-lt"/>
              </a:rPr>
              <a:t>false</a:t>
            </a:r>
            <a:r>
              <a:rPr lang="zh-CN" altLang="en-US" sz="1800" dirty="0">
                <a:latin typeface="+mn-lt"/>
              </a:rPr>
              <a:t> </a:t>
            </a:r>
            <a:r>
              <a:rPr lang="en-US" altLang="zh-CN" sz="1800" dirty="0">
                <a:latin typeface="+mn-lt"/>
              </a:rPr>
              <a:t>positives</a:t>
            </a:r>
            <a:endParaRPr lang="en-US" sz="1800" dirty="0">
              <a:latin typeface="+mn-lt"/>
            </a:endParaRPr>
          </a:p>
          <a:p>
            <a:pPr marL="285750" indent="-285750">
              <a:spcBef>
                <a:spcPts val="1800"/>
              </a:spcBef>
              <a:spcAft>
                <a:spcPts val="600"/>
              </a:spcAft>
              <a:buFont typeface="Arial" panose="020B0604020202020204" pitchFamily="34" charset="0"/>
              <a:buChar char="•"/>
            </a:pPr>
            <a:r>
              <a:rPr lang="en-US" altLang="zh-CN" sz="1800" b="1" dirty="0">
                <a:latin typeface="+mn-lt"/>
              </a:rPr>
              <a:t>Improvement</a:t>
            </a:r>
            <a:r>
              <a:rPr lang="zh-CN" altLang="en-US" sz="1800" b="1" dirty="0">
                <a:latin typeface="+mn-lt"/>
              </a:rPr>
              <a:t> </a:t>
            </a:r>
            <a:r>
              <a:rPr lang="en-US" altLang="zh-CN" sz="1800" b="1" dirty="0">
                <a:latin typeface="+mn-lt"/>
              </a:rPr>
              <a:t>of</a:t>
            </a:r>
            <a:r>
              <a:rPr lang="zh-CN" altLang="en-US" sz="1800" b="1" dirty="0">
                <a:latin typeface="+mn-lt"/>
              </a:rPr>
              <a:t> </a:t>
            </a:r>
            <a:r>
              <a:rPr lang="en-US" altLang="zh-CN" sz="1800" b="1" dirty="0">
                <a:latin typeface="+mn-lt"/>
              </a:rPr>
              <a:t>the</a:t>
            </a:r>
            <a:r>
              <a:rPr lang="zh-CN" altLang="en-US" sz="1800" b="1" dirty="0">
                <a:latin typeface="+mn-lt"/>
              </a:rPr>
              <a:t> </a:t>
            </a:r>
            <a:r>
              <a:rPr lang="en-US" altLang="zh-CN" sz="1800" b="1" dirty="0">
                <a:latin typeface="+mn-lt"/>
              </a:rPr>
              <a:t>data-agnostic</a:t>
            </a:r>
            <a:r>
              <a:rPr lang="zh-CN" altLang="en-US" sz="1800" b="1" dirty="0">
                <a:latin typeface="+mn-lt"/>
              </a:rPr>
              <a:t> </a:t>
            </a:r>
            <a:r>
              <a:rPr lang="en-US" altLang="zh-CN" sz="1800" b="1" dirty="0">
                <a:latin typeface="+mn-lt"/>
              </a:rPr>
              <a:t>pruning</a:t>
            </a:r>
            <a:endParaRPr lang="en-US" sz="1800" b="1" dirty="0">
              <a:latin typeface="+mn-lt"/>
            </a:endParaRPr>
          </a:p>
          <a:p>
            <a:pPr marL="742950" lvl="1" indent="-285750">
              <a:spcAft>
                <a:spcPts val="600"/>
              </a:spcAft>
              <a:buFont typeface="Arial" panose="020B0604020202020204" pitchFamily="34" charset="0"/>
              <a:buChar char="•"/>
            </a:pPr>
            <a:r>
              <a:rPr lang="en-US" altLang="zh-CN" sz="1800" dirty="0">
                <a:latin typeface="+mn-lt"/>
              </a:rPr>
              <a:t>Extend</a:t>
            </a:r>
            <a:r>
              <a:rPr lang="zh-CN" altLang="en-US" sz="1800" dirty="0">
                <a:latin typeface="+mn-lt"/>
              </a:rPr>
              <a:t> </a:t>
            </a:r>
            <a:r>
              <a:rPr lang="en-US" altLang="zh-CN" sz="1800" dirty="0">
                <a:latin typeface="+mn-lt"/>
              </a:rPr>
              <a:t>the</a:t>
            </a:r>
            <a:r>
              <a:rPr lang="zh-CN" altLang="en-US" sz="1800" dirty="0">
                <a:latin typeface="+mn-lt"/>
              </a:rPr>
              <a:t> </a:t>
            </a:r>
            <a:r>
              <a:rPr lang="en-US" altLang="zh-CN" sz="1800" dirty="0">
                <a:latin typeface="+mn-lt"/>
              </a:rPr>
              <a:t>pruning</a:t>
            </a:r>
            <a:r>
              <a:rPr lang="zh-CN" altLang="en-US" sz="1800" dirty="0">
                <a:latin typeface="+mn-lt"/>
              </a:rPr>
              <a:t> </a:t>
            </a:r>
            <a:r>
              <a:rPr lang="en-US" altLang="zh-CN" sz="1800" dirty="0">
                <a:latin typeface="+mn-lt"/>
              </a:rPr>
              <a:t>method</a:t>
            </a:r>
            <a:r>
              <a:rPr lang="zh-CN" altLang="en-US" sz="1800" dirty="0">
                <a:latin typeface="+mn-lt"/>
              </a:rPr>
              <a:t> </a:t>
            </a:r>
            <a:r>
              <a:rPr lang="en-US" altLang="zh-CN" sz="1800" dirty="0">
                <a:latin typeface="+mn-lt"/>
              </a:rPr>
              <a:t>to</a:t>
            </a:r>
            <a:r>
              <a:rPr lang="zh-CN" altLang="en-US" sz="1800" dirty="0">
                <a:latin typeface="+mn-lt"/>
              </a:rPr>
              <a:t> </a:t>
            </a:r>
            <a:r>
              <a:rPr lang="en-US" altLang="zh-CN" sz="1800" dirty="0">
                <a:latin typeface="+mn-lt"/>
              </a:rPr>
              <a:t>more</a:t>
            </a:r>
            <a:r>
              <a:rPr lang="zh-CN" altLang="en-US" sz="1800" dirty="0">
                <a:latin typeface="+mn-lt"/>
              </a:rPr>
              <a:t> </a:t>
            </a:r>
            <a:r>
              <a:rPr lang="en-US" altLang="zh-CN" sz="1800" dirty="0">
                <a:latin typeface="+mn-lt"/>
              </a:rPr>
              <a:t>types</a:t>
            </a:r>
            <a:r>
              <a:rPr lang="zh-CN" altLang="en-US" sz="1800" dirty="0">
                <a:latin typeface="+mn-lt"/>
              </a:rPr>
              <a:t> </a:t>
            </a:r>
            <a:r>
              <a:rPr lang="en-US" altLang="zh-CN" sz="1800" dirty="0">
                <a:latin typeface="+mn-lt"/>
              </a:rPr>
              <a:t>of</a:t>
            </a:r>
            <a:r>
              <a:rPr lang="zh-CN" altLang="en-US" sz="1800" dirty="0">
                <a:latin typeface="+mn-lt"/>
              </a:rPr>
              <a:t> </a:t>
            </a:r>
            <a:r>
              <a:rPr lang="en-US" altLang="zh-CN" sz="1800" dirty="0">
                <a:latin typeface="+mn-lt"/>
              </a:rPr>
              <a:t>ML</a:t>
            </a:r>
            <a:r>
              <a:rPr lang="zh-CN" altLang="en-US" sz="1800" dirty="0">
                <a:latin typeface="+mn-lt"/>
              </a:rPr>
              <a:t> </a:t>
            </a:r>
            <a:r>
              <a:rPr lang="en-US" altLang="zh-CN" sz="1800" dirty="0">
                <a:latin typeface="+mn-lt"/>
              </a:rPr>
              <a:t>models</a:t>
            </a:r>
            <a:endParaRPr lang="en-AU" sz="1800" dirty="0">
              <a:latin typeface="+mn-lt"/>
            </a:endParaRPr>
          </a:p>
          <a:p>
            <a:pPr marL="742950" lvl="1" indent="-285750">
              <a:spcAft>
                <a:spcPts val="600"/>
              </a:spcAft>
              <a:buFont typeface="Arial" panose="020B0604020202020204" pitchFamily="34" charset="0"/>
              <a:buChar char="•"/>
            </a:pPr>
            <a:r>
              <a:rPr lang="en-US" altLang="zh-CN" sz="1800" dirty="0">
                <a:latin typeface="+mn-lt"/>
              </a:rPr>
              <a:t>Explore</a:t>
            </a:r>
            <a:r>
              <a:rPr lang="zh-CN" altLang="en-US" sz="1800" dirty="0">
                <a:latin typeface="+mn-lt"/>
              </a:rPr>
              <a:t> </a:t>
            </a:r>
            <a:r>
              <a:rPr lang="en-US" altLang="zh-CN" sz="1800" dirty="0">
                <a:latin typeface="+mn-lt"/>
              </a:rPr>
              <a:t>more</a:t>
            </a:r>
            <a:r>
              <a:rPr lang="zh-CN" altLang="en-US" sz="1800" dirty="0">
                <a:latin typeface="+mn-lt"/>
              </a:rPr>
              <a:t> </a:t>
            </a:r>
            <a:r>
              <a:rPr lang="en-US" altLang="zh-CN" sz="1800" dirty="0">
                <a:latin typeface="+mn-lt"/>
              </a:rPr>
              <a:t>use</a:t>
            </a:r>
            <a:r>
              <a:rPr lang="zh-CN" altLang="en-US" sz="1800" dirty="0">
                <a:latin typeface="+mn-lt"/>
              </a:rPr>
              <a:t> </a:t>
            </a:r>
            <a:r>
              <a:rPr lang="en-US" altLang="zh-CN" sz="1800" dirty="0">
                <a:latin typeface="+mn-lt"/>
              </a:rPr>
              <a:t>cases</a:t>
            </a:r>
            <a:r>
              <a:rPr lang="zh-CN" altLang="en-US" sz="1800" dirty="0">
                <a:latin typeface="+mn-lt"/>
              </a:rPr>
              <a:t> </a:t>
            </a:r>
            <a:r>
              <a:rPr lang="en-US" altLang="zh-CN" sz="1800" dirty="0">
                <a:latin typeface="+mn-lt"/>
              </a:rPr>
              <a:t>in</a:t>
            </a:r>
            <a:r>
              <a:rPr lang="zh-CN" altLang="en-US" sz="1800" dirty="0">
                <a:latin typeface="+mn-lt"/>
              </a:rPr>
              <a:t> </a:t>
            </a:r>
            <a:r>
              <a:rPr lang="en-US" altLang="zh-CN" sz="1800" dirty="0">
                <a:latin typeface="+mn-lt"/>
              </a:rPr>
              <a:t>trustworthy</a:t>
            </a:r>
            <a:r>
              <a:rPr lang="zh-CN" altLang="en-US" sz="1800" dirty="0">
                <a:latin typeface="+mn-lt"/>
              </a:rPr>
              <a:t> </a:t>
            </a:r>
            <a:r>
              <a:rPr lang="en-US" altLang="zh-CN" sz="1800" dirty="0">
                <a:latin typeface="+mn-lt"/>
              </a:rPr>
              <a:t>AI/ML</a:t>
            </a:r>
            <a:r>
              <a:rPr lang="zh-CN" altLang="en-US" sz="1800" dirty="0">
                <a:latin typeface="+mn-lt"/>
              </a:rPr>
              <a:t> </a:t>
            </a:r>
            <a:r>
              <a:rPr lang="en-US" altLang="zh-CN" sz="1800" dirty="0">
                <a:latin typeface="+mn-lt"/>
              </a:rPr>
              <a:t>areas</a:t>
            </a:r>
            <a:endParaRPr lang="en-AU" sz="1800" dirty="0">
              <a:latin typeface="+mn-lt"/>
            </a:endParaRPr>
          </a:p>
        </p:txBody>
      </p:sp>
    </p:spTree>
    <p:extLst>
      <p:ext uri="{BB962C8B-B14F-4D97-AF65-F5344CB8AC3E}">
        <p14:creationId xmlns:p14="http://schemas.microsoft.com/office/powerpoint/2010/main" val="27997545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ndroid codelabs | Get started | Android Developers">
            <a:extLst>
              <a:ext uri="{FF2B5EF4-FFF2-40B4-BE49-F238E27FC236}">
                <a16:creationId xmlns:a16="http://schemas.microsoft.com/office/drawing/2014/main" id="{39EAC2B9-AE2E-A583-B0F2-4D893D12D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42191" y="3486150"/>
            <a:ext cx="899458" cy="899458"/>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87D3D30C-D397-F513-566A-CCF0FB7A8923}"/>
              </a:ext>
            </a:extLst>
          </p:cNvPr>
          <p:cNvSpPr>
            <a:spLocks noGrp="1"/>
          </p:cNvSpPr>
          <p:nvPr>
            <p:ph type="sldNum" sz="quarter" idx="10"/>
          </p:nvPr>
        </p:nvSpPr>
        <p:spPr>
          <a:xfrm>
            <a:off x="9119249" y="6492875"/>
            <a:ext cx="2844800" cy="365125"/>
          </a:xfrm>
        </p:spPr>
        <p:txBody>
          <a:bodyPr/>
          <a:lstStyle/>
          <a:p>
            <a:fld id="{71C63AB4-6DC0-4902-8E9D-B5377E74E401}" type="slidenum">
              <a:rPr lang="en-SG" smtClean="0"/>
              <a:t>59</a:t>
            </a:fld>
            <a:endParaRPr lang="en-SG"/>
          </a:p>
        </p:txBody>
      </p:sp>
      <p:sp>
        <p:nvSpPr>
          <p:cNvPr id="5" name="Title 1">
            <a:extLst>
              <a:ext uri="{FF2B5EF4-FFF2-40B4-BE49-F238E27FC236}">
                <a16:creationId xmlns:a16="http://schemas.microsoft.com/office/drawing/2014/main" id="{A82DDC69-5021-9FF5-2290-E0F6F23EFC36}"/>
              </a:ext>
            </a:extLst>
          </p:cNvPr>
          <p:cNvSpPr>
            <a:spLocks noGrp="1"/>
          </p:cNvSpPr>
          <p:nvPr>
            <p:ph type="title"/>
          </p:nvPr>
        </p:nvSpPr>
        <p:spPr>
          <a:xfrm>
            <a:off x="651672" y="688799"/>
            <a:ext cx="8771693" cy="500270"/>
          </a:xfrm>
        </p:spPr>
        <p:txBody>
          <a:bodyPr/>
          <a:lstStyle/>
          <a:p>
            <a:r>
              <a:rPr lang="en-US" sz="3200" b="1" dirty="0">
                <a:solidFill>
                  <a:srgbClr val="033F7D"/>
                </a:solidFill>
                <a:latin typeface="+mj-lt"/>
              </a:rPr>
              <a:t>Conclusion</a:t>
            </a:r>
            <a:endParaRPr lang="en-AU" sz="3200" b="1" dirty="0">
              <a:solidFill>
                <a:srgbClr val="033F7D"/>
              </a:solidFill>
              <a:latin typeface="+mj-lt"/>
            </a:endParaRPr>
          </a:p>
        </p:txBody>
      </p:sp>
      <p:sp>
        <p:nvSpPr>
          <p:cNvPr id="6" name="Text Placeholder 2">
            <a:extLst>
              <a:ext uri="{FF2B5EF4-FFF2-40B4-BE49-F238E27FC236}">
                <a16:creationId xmlns:a16="http://schemas.microsoft.com/office/drawing/2014/main" id="{756A5539-0D60-C86C-1F5B-E4B2D75EBC39}"/>
              </a:ext>
            </a:extLst>
          </p:cNvPr>
          <p:cNvSpPr txBox="1">
            <a:spLocks/>
          </p:cNvSpPr>
          <p:nvPr/>
        </p:nvSpPr>
        <p:spPr>
          <a:xfrm>
            <a:off x="791521" y="1694623"/>
            <a:ext cx="7533614" cy="4066097"/>
          </a:xfrm>
          <a:prstGeom prst="rect">
            <a:avLst/>
          </a:prstGeom>
        </p:spPr>
        <p:txBody>
          <a:bodyPr vert="horz" wrap="square" lIns="91440" tIns="45720" rIns="91440" bIns="45720" numCol="1" anchor="t" anchorCtr="0" compatLnSpc="1">
            <a:prstTxWarp prst="textNoShape">
              <a:avLst/>
            </a:prstTxWarp>
            <a:normAutofit/>
          </a:bodyPr>
          <a:lstStyle>
            <a:defPPr>
              <a:defRPr lang="en-US"/>
            </a:defPPr>
            <a:lvl1pPr algn="r" rtl="0" eaLnBrk="1" fontAlgn="base" hangingPunct="1">
              <a:spcBef>
                <a:spcPct val="0"/>
              </a:spcBef>
              <a:spcAft>
                <a:spcPct val="0"/>
              </a:spcAft>
              <a:defRPr sz="600" kern="1200">
                <a:solidFill>
                  <a:schemeClr val="bg1"/>
                </a:solidFill>
                <a:latin typeface="Frutiger LT 55 Roman" pitchFamily="34" charset="0"/>
                <a:ea typeface="MS PGothic"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Century Gothic" panose="020B0502020202020204" pitchFamily="34" charset="0"/>
                <a:ea typeface="MS PGothic" panose="020B0600070205080204" pitchFamily="34" charset="-128"/>
                <a:cs typeface="+mn-cs"/>
              </a:defRPr>
            </a:lvl5pPr>
            <a:lvl6pPr marL="22860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6pPr>
            <a:lvl7pPr marL="27432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7pPr>
            <a:lvl8pPr marL="32004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8pPr>
            <a:lvl9pPr marL="3657600" algn="l" defTabSz="914400" rtl="0" eaLnBrk="1" latinLnBrk="0" hangingPunct="1">
              <a:defRPr sz="2400" kern="1200">
                <a:solidFill>
                  <a:schemeClr val="tx1"/>
                </a:solidFill>
                <a:latin typeface="Century Gothic" panose="020B0502020202020204" pitchFamily="34" charset="0"/>
                <a:ea typeface="MS PGothic" panose="020B0600070205080204" pitchFamily="34" charset="-128"/>
                <a:cs typeface="+mn-cs"/>
              </a:defRPr>
            </a:lvl9pPr>
          </a:lstStyle>
          <a:p>
            <a:pPr algn="l">
              <a:spcBef>
                <a:spcPts val="0"/>
              </a:spcBef>
              <a:spcAft>
                <a:spcPts val="1200"/>
              </a:spcAft>
            </a:pPr>
            <a:r>
              <a:rPr lang="en-US" sz="2000" dirty="0">
                <a:solidFill>
                  <a:schemeClr val="tx1"/>
                </a:solidFill>
                <a:latin typeface="+mn-lt"/>
              </a:rPr>
              <a:t>This thesis includes three research works:</a:t>
            </a:r>
          </a:p>
          <a:p>
            <a:pPr marL="342900" indent="-342900" algn="l">
              <a:spcBef>
                <a:spcPts val="0"/>
              </a:spcBef>
              <a:spcAft>
                <a:spcPts val="1200"/>
              </a:spcAft>
              <a:buFont typeface="+mj-lt"/>
              <a:buAutoNum type="arabicParenR"/>
            </a:pPr>
            <a:r>
              <a:rPr lang="en-US" sz="2000" dirty="0">
                <a:solidFill>
                  <a:schemeClr val="tx1"/>
                </a:solidFill>
                <a:latin typeface="+mn-lt"/>
              </a:rPr>
              <a:t>We investigated whether the operating systems (OSes) themselves comprehensively safeguard users’ personal data</a:t>
            </a:r>
          </a:p>
          <a:p>
            <a:pPr marL="342900" indent="-342900" algn="l">
              <a:spcBef>
                <a:spcPts val="0"/>
              </a:spcBef>
              <a:spcAft>
                <a:spcPts val="1200"/>
              </a:spcAft>
              <a:buFont typeface="+mj-lt"/>
              <a:buAutoNum type="arabicParenR"/>
            </a:pPr>
            <a:r>
              <a:rPr lang="en-US" sz="2000" dirty="0">
                <a:solidFill>
                  <a:schemeClr val="tx1"/>
                </a:solidFill>
                <a:latin typeface="+mn-lt"/>
              </a:rPr>
              <a:t>We performed a large-scale measurement of the third-party SDKs’ privacy preservation and their compliance of the ever-strengthening privacy protection regulations</a:t>
            </a:r>
          </a:p>
          <a:p>
            <a:pPr marL="342900" indent="-342900" algn="l">
              <a:spcBef>
                <a:spcPts val="0"/>
              </a:spcBef>
              <a:spcAft>
                <a:spcPts val="1200"/>
              </a:spcAft>
              <a:buFont typeface="+mj-lt"/>
              <a:buAutoNum type="arabicParenR"/>
            </a:pPr>
            <a:r>
              <a:rPr lang="en-US" sz="2000" dirty="0">
                <a:solidFill>
                  <a:schemeClr val="tx1"/>
                </a:solidFill>
                <a:latin typeface="+mn-lt"/>
              </a:rPr>
              <a:t>We designed a practical data-free optimization approach toward privacy-preserving Byzantine-resilient federated learning for lightweight devices</a:t>
            </a:r>
          </a:p>
        </p:txBody>
      </p:sp>
      <p:graphicFrame>
        <p:nvGraphicFramePr>
          <p:cNvPr id="2" name="Diagram 1">
            <a:extLst>
              <a:ext uri="{FF2B5EF4-FFF2-40B4-BE49-F238E27FC236}">
                <a16:creationId xmlns:a16="http://schemas.microsoft.com/office/drawing/2014/main" id="{A1296F44-6549-5F43-8FA4-D5988DC11AD9}"/>
              </a:ext>
            </a:extLst>
          </p:cNvPr>
          <p:cNvGraphicFramePr/>
          <p:nvPr>
            <p:extLst>
              <p:ext uri="{D42A27DB-BD31-4B8C-83A1-F6EECF244321}">
                <p14:modId xmlns:p14="http://schemas.microsoft.com/office/powerpoint/2010/main" val="3584482271"/>
              </p:ext>
            </p:extLst>
          </p:nvPr>
        </p:nvGraphicFramePr>
        <p:xfrm>
          <a:off x="8349557" y="1869744"/>
          <a:ext cx="3484727" cy="34051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5618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366295"/>
            <a:ext cx="10038776" cy="842691"/>
          </a:xfrm>
        </p:spPr>
        <p:txBody>
          <a:bodyPr/>
          <a:lstStyle/>
          <a:p>
            <a:pPr algn="l"/>
            <a:r>
              <a:rPr lang="en-US" sz="3200" b="1" dirty="0">
                <a:solidFill>
                  <a:srgbClr val="033F7D"/>
                </a:solidFill>
              </a:rPr>
              <a:t>Privacy Preservation in the Android Ecosystem</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0" y="1495886"/>
            <a:ext cx="10751296" cy="1734377"/>
          </a:xfrm>
        </p:spPr>
        <p:txBody>
          <a:bodyPr>
            <a:normAutofit/>
          </a:bodyPr>
          <a:lstStyle/>
          <a:p>
            <a:pPr>
              <a:lnSpc>
                <a:spcPct val="100000"/>
              </a:lnSpc>
              <a:spcBef>
                <a:spcPts val="0"/>
              </a:spcBef>
              <a:spcAft>
                <a:spcPts val="1200"/>
              </a:spcAft>
            </a:pPr>
            <a:r>
              <a:rPr lang="en-US" sz="2000" dirty="0">
                <a:solidFill>
                  <a:schemeClr val="tx1"/>
                </a:solidFill>
              </a:rPr>
              <a:t>Personal data exfiltration in third-party apps has been extensively studied since the nascent stage of Android history. </a:t>
            </a:r>
          </a:p>
          <a:p>
            <a:pPr>
              <a:lnSpc>
                <a:spcPct val="100000"/>
              </a:lnSpc>
              <a:spcBef>
                <a:spcPts val="0"/>
              </a:spcBef>
              <a:spcAft>
                <a:spcPts val="1200"/>
              </a:spcAft>
            </a:pPr>
            <a:r>
              <a:rPr lang="en-US" altLang="zh-CN" sz="2000" dirty="0">
                <a:solidFill>
                  <a:schemeClr val="tx1"/>
                </a:solidFill>
              </a:rPr>
              <a:t>App</a:t>
            </a:r>
            <a:r>
              <a:rPr lang="zh-CN" altLang="en-US" sz="2000" dirty="0">
                <a:solidFill>
                  <a:schemeClr val="tx1"/>
                </a:solidFill>
              </a:rPr>
              <a:t> </a:t>
            </a:r>
            <a:r>
              <a:rPr lang="en-US" altLang="zh-CN" sz="2000" dirty="0">
                <a:solidFill>
                  <a:schemeClr val="tx1"/>
                </a:solidFill>
              </a:rPr>
              <a:t>analysis</a:t>
            </a:r>
            <a:r>
              <a:rPr lang="zh-CN" altLang="en-US" sz="2000" dirty="0">
                <a:solidFill>
                  <a:schemeClr val="tx1"/>
                </a:solidFill>
              </a:rPr>
              <a:t> </a:t>
            </a:r>
            <a:r>
              <a:rPr lang="en-US" altLang="zh-CN" sz="2000" dirty="0">
                <a:solidFill>
                  <a:schemeClr val="tx1"/>
                </a:solidFill>
              </a:rPr>
              <a:t>only</a:t>
            </a:r>
            <a:r>
              <a:rPr lang="zh-CN" altLang="en-US" sz="2000" dirty="0">
                <a:solidFill>
                  <a:schemeClr val="tx1"/>
                </a:solidFill>
              </a:rPr>
              <a:t> </a:t>
            </a:r>
            <a:r>
              <a:rPr lang="en-US" altLang="zh-CN" sz="2000" dirty="0">
                <a:solidFill>
                  <a:schemeClr val="tx1"/>
                </a:solidFill>
              </a:rPr>
              <a:t>offers</a:t>
            </a:r>
            <a:r>
              <a:rPr lang="zh-CN" altLang="en-US" sz="2000" dirty="0">
                <a:solidFill>
                  <a:schemeClr val="tx1"/>
                </a:solidFill>
              </a:rPr>
              <a:t> </a:t>
            </a:r>
            <a:r>
              <a:rPr lang="en-US" sz="2000" dirty="0">
                <a:solidFill>
                  <a:schemeClr val="tx1"/>
                </a:solidFill>
              </a:rPr>
              <a:t>a partial view of the data exfiltration in the entire Android ecosystem.</a:t>
            </a: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6</a:t>
            </a:fld>
            <a:endParaRPr lang="en-SG" dirty="0"/>
          </a:p>
        </p:txBody>
      </p:sp>
      <p:pic>
        <p:nvPicPr>
          <p:cNvPr id="4" name="Picture 4" descr="Text Box PNG, Text Box Transparent Background - FreeIconsPNG">
            <a:extLst>
              <a:ext uri="{FF2B5EF4-FFF2-40B4-BE49-F238E27FC236}">
                <a16:creationId xmlns:a16="http://schemas.microsoft.com/office/drawing/2014/main" id="{D132D6ED-C4A3-431C-4D68-C64A7CABB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198" flipH="1">
            <a:off x="5241638" y="3649641"/>
            <a:ext cx="1978995" cy="17181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Text Box PNG, Text Box Transparent Background - FreeIconsPNG">
            <a:extLst>
              <a:ext uri="{FF2B5EF4-FFF2-40B4-BE49-F238E27FC236}">
                <a16:creationId xmlns:a16="http://schemas.microsoft.com/office/drawing/2014/main" id="{627E1173-AA18-04A5-97CD-936EE7098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106" y="3666480"/>
            <a:ext cx="2132779" cy="171476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42230E9-6BE0-7002-A50E-65A6B3B98945}"/>
              </a:ext>
            </a:extLst>
          </p:cNvPr>
          <p:cNvSpPr/>
          <p:nvPr/>
        </p:nvSpPr>
        <p:spPr>
          <a:xfrm>
            <a:off x="620486" y="5943599"/>
            <a:ext cx="11571514" cy="46514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800" dirty="0">
              <a:solidFill>
                <a:schemeClr val="tx1"/>
              </a:solidFill>
            </a:endParaRPr>
          </a:p>
        </p:txBody>
      </p:sp>
      <p:pic>
        <p:nvPicPr>
          <p:cNvPr id="7" name="Picture 6" descr="A green robot with arms crossed&#10;&#10;Description automatically generated">
            <a:extLst>
              <a:ext uri="{FF2B5EF4-FFF2-40B4-BE49-F238E27FC236}">
                <a16:creationId xmlns:a16="http://schemas.microsoft.com/office/drawing/2014/main" id="{3640AAEA-2856-019D-CAD0-C5BCA787974B}"/>
              </a:ext>
            </a:extLst>
          </p:cNvPr>
          <p:cNvPicPr>
            <a:picLocks noChangeAspect="1"/>
          </p:cNvPicPr>
          <p:nvPr/>
        </p:nvPicPr>
        <p:blipFill rotWithShape="1">
          <a:blip r:embed="rId4">
            <a:extLst>
              <a:ext uri="{28A0092B-C50C-407E-A947-70E740481C1C}">
                <a14:useLocalDpi xmlns:a14="http://schemas.microsoft.com/office/drawing/2010/main" val="0"/>
              </a:ext>
            </a:extLst>
          </a:blip>
          <a:srcRect b="47247"/>
          <a:stretch/>
        </p:blipFill>
        <p:spPr>
          <a:xfrm>
            <a:off x="6462088" y="4698998"/>
            <a:ext cx="4156244" cy="2192543"/>
          </a:xfrm>
          <a:prstGeom prst="rect">
            <a:avLst/>
          </a:prstGeom>
        </p:spPr>
      </p:pic>
      <p:sp>
        <p:nvSpPr>
          <p:cNvPr id="8" name="TextBox 7">
            <a:extLst>
              <a:ext uri="{FF2B5EF4-FFF2-40B4-BE49-F238E27FC236}">
                <a16:creationId xmlns:a16="http://schemas.microsoft.com/office/drawing/2014/main" id="{01EE6581-4F34-F54B-CF93-782E5EC2F3D3}"/>
              </a:ext>
            </a:extLst>
          </p:cNvPr>
          <p:cNvSpPr txBox="1"/>
          <p:nvPr/>
        </p:nvSpPr>
        <p:spPr>
          <a:xfrm rot="21363751">
            <a:off x="9909146" y="3825923"/>
            <a:ext cx="1787384" cy="1077218"/>
          </a:xfrm>
          <a:prstGeom prst="rect">
            <a:avLst/>
          </a:prstGeom>
          <a:noFill/>
        </p:spPr>
        <p:txBody>
          <a:bodyPr wrap="square" rtlCol="0">
            <a:spAutoFit/>
          </a:bodyPr>
          <a:lstStyle/>
          <a:p>
            <a:r>
              <a:rPr lang="en-US" altLang="zh-CN" sz="1600" b="1" dirty="0">
                <a:latin typeface="+mn-lt"/>
              </a:rPr>
              <a:t>Whether</a:t>
            </a:r>
            <a:r>
              <a:rPr lang="zh-CN" altLang="en-US" sz="1600" b="1" dirty="0">
                <a:latin typeface="+mn-lt"/>
              </a:rPr>
              <a:t> </a:t>
            </a:r>
            <a:r>
              <a:rPr lang="en-US" altLang="zh-CN" sz="1600" b="1" dirty="0">
                <a:latin typeface="+mn-lt"/>
              </a:rPr>
              <a:t>ML</a:t>
            </a:r>
            <a:r>
              <a:rPr lang="zh-CN" altLang="en-US" sz="1600" b="1" dirty="0">
                <a:latin typeface="+mn-lt"/>
              </a:rPr>
              <a:t> </a:t>
            </a:r>
            <a:r>
              <a:rPr lang="en-US" altLang="zh-CN" sz="1600" b="1" dirty="0">
                <a:latin typeface="+mn-lt"/>
              </a:rPr>
              <a:t>on</a:t>
            </a:r>
            <a:r>
              <a:rPr lang="zh-CN" altLang="en-US" sz="1600" b="1" dirty="0">
                <a:latin typeface="+mn-lt"/>
              </a:rPr>
              <a:t> </a:t>
            </a:r>
            <a:r>
              <a:rPr lang="en-US" altLang="zh-CN" sz="1600" b="1" dirty="0">
                <a:latin typeface="+mn-lt"/>
              </a:rPr>
              <a:t>mobile</a:t>
            </a:r>
            <a:r>
              <a:rPr lang="zh-CN" altLang="en-US" sz="1600" b="1" dirty="0">
                <a:latin typeface="+mn-lt"/>
              </a:rPr>
              <a:t> </a:t>
            </a:r>
            <a:r>
              <a:rPr lang="en-US" altLang="zh-CN" sz="1600" b="1" dirty="0">
                <a:latin typeface="+mn-lt"/>
              </a:rPr>
              <a:t>devices</a:t>
            </a:r>
            <a:r>
              <a:rPr lang="zh-CN" altLang="en-US" sz="1600" b="1" dirty="0">
                <a:latin typeface="+mn-lt"/>
              </a:rPr>
              <a:t> </a:t>
            </a:r>
            <a:r>
              <a:rPr lang="en-US" altLang="zh-CN" sz="1600" b="1" dirty="0">
                <a:latin typeface="+mn-lt"/>
              </a:rPr>
              <a:t>can</a:t>
            </a:r>
            <a:r>
              <a:rPr lang="zh-CN" altLang="en-US" sz="1600" b="1" dirty="0">
                <a:latin typeface="+mn-lt"/>
              </a:rPr>
              <a:t> </a:t>
            </a:r>
            <a:r>
              <a:rPr lang="en-US" altLang="zh-CN" sz="1600" b="1" dirty="0">
                <a:latin typeface="+mn-lt"/>
              </a:rPr>
              <a:t>be</a:t>
            </a:r>
            <a:r>
              <a:rPr lang="zh-CN" altLang="en-US" sz="1600" b="1" dirty="0">
                <a:latin typeface="+mn-lt"/>
              </a:rPr>
              <a:t> </a:t>
            </a:r>
            <a:r>
              <a:rPr lang="en-US" altLang="zh-CN" sz="1600" b="1" dirty="0">
                <a:latin typeface="+mn-lt"/>
              </a:rPr>
              <a:t>privacy-preserving?</a:t>
            </a:r>
            <a:endParaRPr lang="en-US" sz="1600" b="1" dirty="0">
              <a:latin typeface="+mn-lt"/>
            </a:endParaRPr>
          </a:p>
        </p:txBody>
      </p:sp>
      <p:sp>
        <p:nvSpPr>
          <p:cNvPr id="9" name="TextBox 8">
            <a:extLst>
              <a:ext uri="{FF2B5EF4-FFF2-40B4-BE49-F238E27FC236}">
                <a16:creationId xmlns:a16="http://schemas.microsoft.com/office/drawing/2014/main" id="{84AF5624-0BBB-44EE-5845-B9AF6B645404}"/>
              </a:ext>
            </a:extLst>
          </p:cNvPr>
          <p:cNvSpPr txBox="1"/>
          <p:nvPr/>
        </p:nvSpPr>
        <p:spPr>
          <a:xfrm rot="441947">
            <a:off x="5504259" y="3927486"/>
            <a:ext cx="1551670" cy="830997"/>
          </a:xfrm>
          <a:prstGeom prst="rect">
            <a:avLst/>
          </a:prstGeom>
          <a:noFill/>
        </p:spPr>
        <p:txBody>
          <a:bodyPr wrap="square" rtlCol="0">
            <a:spAutoFit/>
          </a:bodyPr>
          <a:lstStyle/>
          <a:p>
            <a:r>
              <a:rPr lang="en-US" altLang="zh-CN" sz="1600" b="1" dirty="0">
                <a:latin typeface="+mn-lt"/>
              </a:rPr>
              <a:t>Whether</a:t>
            </a:r>
            <a:r>
              <a:rPr lang="zh-CN" altLang="en-US" sz="1600" b="1" dirty="0">
                <a:latin typeface="+mn-lt"/>
              </a:rPr>
              <a:t> </a:t>
            </a:r>
            <a:r>
              <a:rPr lang="en-US" altLang="zh-CN" sz="1600" b="1" dirty="0">
                <a:latin typeface="+mn-lt"/>
              </a:rPr>
              <a:t>OS</a:t>
            </a:r>
            <a:r>
              <a:rPr lang="zh-CN" altLang="en-US" sz="1600" b="1" dirty="0">
                <a:latin typeface="+mn-lt"/>
              </a:rPr>
              <a:t> </a:t>
            </a:r>
            <a:r>
              <a:rPr lang="en-US" altLang="zh-CN" sz="1600" b="1" dirty="0">
                <a:latin typeface="+mn-lt"/>
              </a:rPr>
              <a:t>well</a:t>
            </a:r>
            <a:r>
              <a:rPr lang="zh-CN" altLang="en-US" sz="1600" b="1" dirty="0">
                <a:latin typeface="+mn-lt"/>
              </a:rPr>
              <a:t> </a:t>
            </a:r>
            <a:r>
              <a:rPr lang="en-US" altLang="zh-CN" sz="1600" b="1" dirty="0">
                <a:latin typeface="+mn-lt"/>
              </a:rPr>
              <a:t>protects</a:t>
            </a:r>
            <a:r>
              <a:rPr lang="zh-CN" altLang="en-US" sz="1600" b="1" dirty="0">
                <a:latin typeface="+mn-lt"/>
              </a:rPr>
              <a:t> </a:t>
            </a:r>
            <a:r>
              <a:rPr lang="en-US" altLang="zh-CN" sz="1600" b="1" dirty="0">
                <a:latin typeface="+mn-lt"/>
              </a:rPr>
              <a:t>user</a:t>
            </a:r>
            <a:r>
              <a:rPr lang="zh-CN" altLang="en-US" sz="1600" b="1" dirty="0">
                <a:latin typeface="+mn-lt"/>
              </a:rPr>
              <a:t> </a:t>
            </a:r>
            <a:r>
              <a:rPr lang="en-US" altLang="zh-CN" sz="1600" b="1" dirty="0">
                <a:latin typeface="+mn-lt"/>
              </a:rPr>
              <a:t>privacy?</a:t>
            </a:r>
            <a:endParaRPr lang="en-US" sz="1600" b="1" dirty="0">
              <a:latin typeface="+mn-lt"/>
            </a:endParaRPr>
          </a:p>
        </p:txBody>
      </p:sp>
      <p:pic>
        <p:nvPicPr>
          <p:cNvPr id="10" name="Picture 6" descr="Text Box PNG, Text Box Transparent Background - FreeIconsPNG">
            <a:extLst>
              <a:ext uri="{FF2B5EF4-FFF2-40B4-BE49-F238E27FC236}">
                <a16:creationId xmlns:a16="http://schemas.microsoft.com/office/drawing/2014/main" id="{58C92B66-831E-C82D-B6D2-CA82C8C7BE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967" y="2882828"/>
            <a:ext cx="2132779" cy="171476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C4CB8C6-51F5-453B-5BB6-6252B23DD1F4}"/>
              </a:ext>
            </a:extLst>
          </p:cNvPr>
          <p:cNvSpPr txBox="1"/>
          <p:nvPr/>
        </p:nvSpPr>
        <p:spPr>
          <a:xfrm rot="21363751">
            <a:off x="7554007" y="3042271"/>
            <a:ext cx="1787384" cy="1077218"/>
          </a:xfrm>
          <a:prstGeom prst="rect">
            <a:avLst/>
          </a:prstGeom>
          <a:noFill/>
        </p:spPr>
        <p:txBody>
          <a:bodyPr wrap="square" rtlCol="0">
            <a:spAutoFit/>
          </a:bodyPr>
          <a:lstStyle/>
          <a:p>
            <a:r>
              <a:rPr lang="en-US" altLang="zh-CN" sz="1600" b="1" dirty="0">
                <a:latin typeface="+mn-lt"/>
              </a:rPr>
              <a:t>Whether</a:t>
            </a:r>
            <a:r>
              <a:rPr lang="zh-CN" altLang="en-US" sz="1600" b="1" dirty="0">
                <a:latin typeface="+mn-lt"/>
              </a:rPr>
              <a:t> </a:t>
            </a:r>
            <a:r>
              <a:rPr lang="en-US" altLang="zh-CN" sz="1600" b="1" dirty="0">
                <a:latin typeface="+mn-lt"/>
              </a:rPr>
              <a:t>SDKs</a:t>
            </a:r>
            <a:r>
              <a:rPr lang="zh-CN" altLang="en-US" sz="1600" b="1" dirty="0">
                <a:latin typeface="+mn-lt"/>
              </a:rPr>
              <a:t> </a:t>
            </a:r>
            <a:r>
              <a:rPr lang="en-US" altLang="zh-CN" sz="1600" b="1" dirty="0">
                <a:latin typeface="+mn-lt"/>
              </a:rPr>
              <a:t>strictly</a:t>
            </a:r>
            <a:r>
              <a:rPr lang="zh-CN" altLang="en-US" sz="1600" b="1" dirty="0">
                <a:latin typeface="+mn-lt"/>
              </a:rPr>
              <a:t> </a:t>
            </a:r>
            <a:r>
              <a:rPr lang="en-US" altLang="zh-CN" sz="1600" b="1" dirty="0">
                <a:latin typeface="+mn-lt"/>
              </a:rPr>
              <a:t>comply</a:t>
            </a:r>
            <a:r>
              <a:rPr lang="zh-CN" altLang="en-US" sz="1600" b="1" dirty="0">
                <a:latin typeface="+mn-lt"/>
              </a:rPr>
              <a:t> </a:t>
            </a:r>
            <a:r>
              <a:rPr lang="en-US" altLang="zh-CN" sz="1600" b="1" dirty="0">
                <a:latin typeface="+mn-lt"/>
              </a:rPr>
              <a:t>with</a:t>
            </a:r>
            <a:r>
              <a:rPr lang="zh-CN" altLang="en-US" sz="1600" b="1" dirty="0">
                <a:latin typeface="+mn-lt"/>
              </a:rPr>
              <a:t> </a:t>
            </a:r>
            <a:r>
              <a:rPr lang="en-US" altLang="zh-CN" sz="1600" b="1" dirty="0">
                <a:latin typeface="+mn-lt"/>
              </a:rPr>
              <a:t>privacy</a:t>
            </a:r>
            <a:r>
              <a:rPr lang="zh-CN" altLang="en-US" sz="1600" b="1" dirty="0">
                <a:latin typeface="+mn-lt"/>
              </a:rPr>
              <a:t> </a:t>
            </a:r>
            <a:r>
              <a:rPr lang="en-US" altLang="zh-CN" sz="1600" b="1" dirty="0">
                <a:latin typeface="+mn-lt"/>
              </a:rPr>
              <a:t>policies?</a:t>
            </a:r>
            <a:endParaRPr lang="en-US" sz="1600" b="1" dirty="0">
              <a:latin typeface="+mn-lt"/>
            </a:endParaRPr>
          </a:p>
        </p:txBody>
      </p:sp>
      <p:sp>
        <p:nvSpPr>
          <p:cNvPr id="13" name="Text Placeholder 2">
            <a:extLst>
              <a:ext uri="{FF2B5EF4-FFF2-40B4-BE49-F238E27FC236}">
                <a16:creationId xmlns:a16="http://schemas.microsoft.com/office/drawing/2014/main" id="{A8A2DAF6-6C2A-BE21-2361-BC2C49671CDA}"/>
              </a:ext>
            </a:extLst>
          </p:cNvPr>
          <p:cNvSpPr txBox="1">
            <a:spLocks/>
          </p:cNvSpPr>
          <p:nvPr/>
        </p:nvSpPr>
        <p:spPr>
          <a:xfrm>
            <a:off x="791519" y="2943067"/>
            <a:ext cx="4253447" cy="1941722"/>
          </a:xfrm>
          <a:prstGeom prst="rect">
            <a:avLst/>
          </a:prstGeom>
        </p:spPr>
        <p:txBody>
          <a:bodyPr>
            <a:normAutofit/>
          </a:bodyPr>
          <a:lstStyle>
            <a:lvl1pPr marL="0" indent="0" algn="l" defTabSz="342874" rtl="0" eaLnBrk="1" fontAlgn="base" hangingPunct="1">
              <a:lnSpc>
                <a:spcPts val="2431"/>
              </a:lnSpc>
              <a:spcBef>
                <a:spcPct val="20000"/>
              </a:spcBef>
              <a:spcAft>
                <a:spcPct val="0"/>
              </a:spcAft>
              <a:buFont typeface="Arial" panose="020B0604020202020204" pitchFamily="34" charset="0"/>
              <a:buNone/>
              <a:defRPr sz="2025" kern="1200">
                <a:solidFill>
                  <a:schemeClr val="accent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a:lnSpc>
                <a:spcPct val="100000"/>
              </a:lnSpc>
              <a:spcBef>
                <a:spcPts val="0"/>
              </a:spcBef>
              <a:spcAft>
                <a:spcPts val="1200"/>
              </a:spcAft>
            </a:pPr>
            <a:r>
              <a:rPr lang="en-US" altLang="zh-CN" sz="2000" dirty="0">
                <a:solidFill>
                  <a:schemeClr val="tx1"/>
                </a:solidFill>
              </a:rPr>
              <a:t>There</a:t>
            </a:r>
            <a:r>
              <a:rPr lang="zh-CN" altLang="en-US" sz="2000" dirty="0">
                <a:solidFill>
                  <a:schemeClr val="tx1"/>
                </a:solidFill>
              </a:rPr>
              <a:t> </a:t>
            </a:r>
            <a:r>
              <a:rPr lang="en-US" altLang="zh-CN" sz="2000" dirty="0">
                <a:solidFill>
                  <a:schemeClr val="tx1"/>
                </a:solidFill>
              </a:rPr>
              <a:t>are</a:t>
            </a:r>
            <a:r>
              <a:rPr lang="zh-CN" altLang="en-US" sz="2000" dirty="0">
                <a:solidFill>
                  <a:schemeClr val="tx1"/>
                </a:solidFill>
              </a:rPr>
              <a:t> </a:t>
            </a:r>
            <a:r>
              <a:rPr lang="en-US" altLang="zh-CN" sz="2000" dirty="0">
                <a:solidFill>
                  <a:schemeClr val="tx1"/>
                </a:solidFill>
              </a:rPr>
              <a:t>still</a:t>
            </a:r>
            <a:r>
              <a:rPr lang="zh-CN" altLang="en-US" sz="2000" dirty="0">
                <a:solidFill>
                  <a:schemeClr val="tx1"/>
                </a:solidFill>
              </a:rPr>
              <a:t> </a:t>
            </a:r>
            <a:r>
              <a:rPr lang="en-US" altLang="zh-CN" sz="2000" dirty="0">
                <a:solidFill>
                  <a:schemeClr val="tx1"/>
                </a:solidFill>
              </a:rPr>
              <a:t>some</a:t>
            </a:r>
            <a:r>
              <a:rPr lang="zh-CN" altLang="en-US" sz="2000" dirty="0">
                <a:solidFill>
                  <a:schemeClr val="tx1"/>
                </a:solidFill>
              </a:rPr>
              <a:t> </a:t>
            </a:r>
            <a:r>
              <a:rPr lang="en-US" altLang="zh-CN" sz="2000" dirty="0">
                <a:solidFill>
                  <a:schemeClr val="tx1"/>
                </a:solidFill>
              </a:rPr>
              <a:t>open</a:t>
            </a:r>
            <a:r>
              <a:rPr lang="zh-CN" altLang="en-US" sz="2000" dirty="0">
                <a:solidFill>
                  <a:schemeClr val="tx1"/>
                </a:solidFill>
              </a:rPr>
              <a:t> </a:t>
            </a:r>
            <a:r>
              <a:rPr lang="en-US" altLang="zh-CN" sz="2000" dirty="0">
                <a:solidFill>
                  <a:schemeClr val="tx1"/>
                </a:solidFill>
              </a:rPr>
              <a:t>questions</a:t>
            </a:r>
            <a:r>
              <a:rPr lang="zh-CN" altLang="en-US" sz="2000" dirty="0">
                <a:solidFill>
                  <a:schemeClr val="tx1"/>
                </a:solidFill>
              </a:rPr>
              <a:t> </a:t>
            </a:r>
            <a:r>
              <a:rPr lang="en-US" altLang="zh-CN" sz="2000" dirty="0">
                <a:solidFill>
                  <a:schemeClr val="tx1"/>
                </a:solidFill>
              </a:rPr>
              <a:t>t</a:t>
            </a:r>
            <a:r>
              <a:rPr lang="en-SG" sz="2000" dirty="0">
                <a:solidFill>
                  <a:schemeClr val="tx1"/>
                </a:solidFill>
              </a:rPr>
              <a:t>o</a:t>
            </a:r>
            <a:r>
              <a:rPr lang="zh-CN" altLang="en-US" sz="2000" dirty="0">
                <a:solidFill>
                  <a:schemeClr val="tx1"/>
                </a:solidFill>
              </a:rPr>
              <a:t> </a:t>
            </a:r>
            <a:r>
              <a:rPr lang="en-US" altLang="zh-CN" sz="2000" dirty="0">
                <a:solidFill>
                  <a:schemeClr val="tx1"/>
                </a:solidFill>
              </a:rPr>
              <a:t>complement</a:t>
            </a:r>
            <a:r>
              <a:rPr lang="zh-CN" altLang="en-US" sz="2000" dirty="0">
                <a:solidFill>
                  <a:schemeClr val="tx1"/>
                </a:solidFill>
              </a:rPr>
              <a:t> </a:t>
            </a:r>
            <a:r>
              <a:rPr lang="en-US" altLang="zh-CN" sz="2000" dirty="0">
                <a:solidFill>
                  <a:schemeClr val="tx1"/>
                </a:solidFill>
              </a:rPr>
              <a:t>existing</a:t>
            </a:r>
            <a:r>
              <a:rPr lang="zh-CN" altLang="en-US" sz="2000" dirty="0">
                <a:solidFill>
                  <a:schemeClr val="tx1"/>
                </a:solidFill>
              </a:rPr>
              <a:t> </a:t>
            </a:r>
            <a:r>
              <a:rPr lang="en-US" altLang="zh-CN" sz="2000" dirty="0">
                <a:solidFill>
                  <a:schemeClr val="tx1"/>
                </a:solidFill>
              </a:rPr>
              <a:t>research</a:t>
            </a:r>
            <a:r>
              <a:rPr lang="zh-CN" altLang="en-US" sz="2000" dirty="0">
                <a:solidFill>
                  <a:schemeClr val="tx1"/>
                </a:solidFill>
              </a:rPr>
              <a:t> </a:t>
            </a:r>
            <a:r>
              <a:rPr lang="en-US" altLang="zh-CN" sz="2000" dirty="0">
                <a:solidFill>
                  <a:schemeClr val="tx1"/>
                </a:solidFill>
              </a:rPr>
              <a:t>and</a:t>
            </a:r>
            <a:r>
              <a:rPr lang="zh-CN" altLang="en-US" sz="2000" dirty="0">
                <a:solidFill>
                  <a:schemeClr val="tx1"/>
                </a:solidFill>
              </a:rPr>
              <a:t> </a:t>
            </a:r>
            <a:r>
              <a:rPr lang="en-US" altLang="zh-CN" sz="2000" dirty="0">
                <a:solidFill>
                  <a:schemeClr val="tx1"/>
                </a:solidFill>
              </a:rPr>
              <a:t>unveil</a:t>
            </a:r>
            <a:r>
              <a:rPr lang="zh-CN" altLang="en-US" sz="2000" dirty="0">
                <a:solidFill>
                  <a:schemeClr val="tx1"/>
                </a:solidFill>
              </a:rPr>
              <a:t> </a:t>
            </a:r>
            <a:r>
              <a:rPr lang="en-US" altLang="zh-CN" sz="2000" dirty="0">
                <a:solidFill>
                  <a:schemeClr val="tx1"/>
                </a:solidFill>
              </a:rPr>
              <a:t>the</a:t>
            </a:r>
            <a:r>
              <a:rPr lang="zh-CN" altLang="en-US" sz="2000" dirty="0">
                <a:solidFill>
                  <a:schemeClr val="tx1"/>
                </a:solidFill>
              </a:rPr>
              <a:t> </a:t>
            </a:r>
            <a:r>
              <a:rPr lang="en-US" altLang="zh-CN" sz="2000" dirty="0">
                <a:solidFill>
                  <a:schemeClr val="tx1"/>
                </a:solidFill>
              </a:rPr>
              <a:t>complete</a:t>
            </a:r>
            <a:r>
              <a:rPr lang="zh-CN" altLang="en-US" sz="2000" dirty="0">
                <a:solidFill>
                  <a:schemeClr val="tx1"/>
                </a:solidFill>
              </a:rPr>
              <a:t> </a:t>
            </a:r>
            <a:r>
              <a:rPr lang="en-US" altLang="zh-CN" sz="2000" dirty="0">
                <a:solidFill>
                  <a:schemeClr val="tx1"/>
                </a:solidFill>
              </a:rPr>
              <a:t>landscape</a:t>
            </a:r>
            <a:r>
              <a:rPr lang="zh-CN" altLang="en-US" sz="2000" dirty="0">
                <a:solidFill>
                  <a:schemeClr val="tx1"/>
                </a:solidFill>
              </a:rPr>
              <a:t> </a:t>
            </a:r>
            <a:r>
              <a:rPr lang="en-US" altLang="zh-CN" sz="2000" dirty="0">
                <a:solidFill>
                  <a:schemeClr val="tx1"/>
                </a:solidFill>
              </a:rPr>
              <a:t>of</a:t>
            </a:r>
            <a:r>
              <a:rPr lang="zh-CN" altLang="en-US" sz="2000" dirty="0">
                <a:solidFill>
                  <a:schemeClr val="tx1"/>
                </a:solidFill>
              </a:rPr>
              <a:t> </a:t>
            </a:r>
            <a:r>
              <a:rPr lang="en-US" altLang="zh-CN" sz="2000" dirty="0">
                <a:solidFill>
                  <a:schemeClr val="tx1"/>
                </a:solidFill>
              </a:rPr>
              <a:t>privacy</a:t>
            </a:r>
            <a:r>
              <a:rPr lang="zh-CN" altLang="en-US" sz="2000" dirty="0">
                <a:solidFill>
                  <a:schemeClr val="tx1"/>
                </a:solidFill>
              </a:rPr>
              <a:t> </a:t>
            </a:r>
            <a:r>
              <a:rPr lang="en-US" altLang="zh-CN" sz="2000" dirty="0">
                <a:solidFill>
                  <a:schemeClr val="tx1"/>
                </a:solidFill>
              </a:rPr>
              <a:t>preservation.</a:t>
            </a:r>
            <a:endParaRPr lang="en-US" sz="2000" dirty="0">
              <a:solidFill>
                <a:schemeClr val="tx1"/>
              </a:solidFill>
            </a:endParaRPr>
          </a:p>
        </p:txBody>
      </p:sp>
    </p:spTree>
    <p:extLst>
      <p:ext uri="{BB962C8B-B14F-4D97-AF65-F5344CB8AC3E}">
        <p14:creationId xmlns:p14="http://schemas.microsoft.com/office/powerpoint/2010/main" val="1205464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C2D3C-E6A8-17DC-173E-6A880D8B5088}"/>
              </a:ext>
            </a:extLst>
          </p:cNvPr>
          <p:cNvSpPr>
            <a:spLocks noGrp="1"/>
          </p:cNvSpPr>
          <p:nvPr>
            <p:ph type="title"/>
          </p:nvPr>
        </p:nvSpPr>
        <p:spPr>
          <a:xfrm>
            <a:off x="654880" y="530887"/>
            <a:ext cx="8961001" cy="903057"/>
          </a:xfrm>
        </p:spPr>
        <p:txBody>
          <a:bodyPr/>
          <a:lstStyle/>
          <a:p>
            <a:r>
              <a:rPr lang="en-US" altLang="zh-CN" sz="4000" b="1" dirty="0">
                <a:solidFill>
                  <a:schemeClr val="tx1"/>
                </a:solidFill>
              </a:rPr>
              <a:t>Thank You &amp; Acknowledgements</a:t>
            </a:r>
            <a:endParaRPr lang="en-SG" sz="4000" b="1" dirty="0">
              <a:solidFill>
                <a:schemeClr val="tx1"/>
              </a:solidFill>
            </a:endParaRPr>
          </a:p>
        </p:txBody>
      </p:sp>
      <p:sp>
        <p:nvSpPr>
          <p:cNvPr id="3" name="Slide Number Placeholder 2">
            <a:extLst>
              <a:ext uri="{FF2B5EF4-FFF2-40B4-BE49-F238E27FC236}">
                <a16:creationId xmlns:a16="http://schemas.microsoft.com/office/drawing/2014/main" id="{7BDC5136-835C-6B53-A07D-93BA05EC93D3}"/>
              </a:ext>
            </a:extLst>
          </p:cNvPr>
          <p:cNvSpPr>
            <a:spLocks noGrp="1"/>
          </p:cNvSpPr>
          <p:nvPr>
            <p:ph type="sldNum" sz="quarter" idx="10"/>
          </p:nvPr>
        </p:nvSpPr>
        <p:spPr/>
        <p:txBody>
          <a:bodyPr/>
          <a:lstStyle/>
          <a:p>
            <a:fld id="{71C63AB4-6DC0-4902-8E9D-B5377E74E401}" type="slidenum">
              <a:rPr lang="en-SG" smtClean="0"/>
              <a:t>60</a:t>
            </a:fld>
            <a:endParaRPr lang="en-SG"/>
          </a:p>
        </p:txBody>
      </p:sp>
      <p:pic>
        <p:nvPicPr>
          <p:cNvPr id="1026" name="Picture 2" descr="DONG Jin Song - NUS Computing">
            <a:extLst>
              <a:ext uri="{FF2B5EF4-FFF2-40B4-BE49-F238E27FC236}">
                <a16:creationId xmlns:a16="http://schemas.microsoft.com/office/drawing/2014/main" id="{B0237B37-C523-63A2-74A6-895A2221CF5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49" r="13143"/>
          <a:stretch/>
        </p:blipFill>
        <p:spPr bwMode="auto">
          <a:xfrm>
            <a:off x="783771" y="1667494"/>
            <a:ext cx="1974206" cy="26322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uangdong Bai - ISSTA 2023">
            <a:extLst>
              <a:ext uri="{FF2B5EF4-FFF2-40B4-BE49-F238E27FC236}">
                <a16:creationId xmlns:a16="http://schemas.microsoft.com/office/drawing/2014/main" id="{43C96D4C-4895-6957-891C-D2D4DEFB8B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075" y="1667494"/>
            <a:ext cx="1974207" cy="26322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O Sin-Gee personal page | IPAL">
            <a:extLst>
              <a:ext uri="{FF2B5EF4-FFF2-40B4-BE49-F238E27FC236}">
                <a16:creationId xmlns:a16="http://schemas.microsoft.com/office/drawing/2014/main" id="{661CBB12-23AF-042F-A4C3-784B006FAA3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72" r="16034"/>
          <a:stretch/>
        </p:blipFill>
        <p:spPr bwMode="auto">
          <a:xfrm>
            <a:off x="5488380" y="1646362"/>
            <a:ext cx="1888176" cy="26534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3C24006-C2E3-9236-2243-CF5CA6DA0975}"/>
              </a:ext>
            </a:extLst>
          </p:cNvPr>
          <p:cNvSpPr txBox="1"/>
          <p:nvPr/>
        </p:nvSpPr>
        <p:spPr>
          <a:xfrm>
            <a:off x="783771" y="4533320"/>
            <a:ext cx="1974206" cy="307777"/>
          </a:xfrm>
          <a:prstGeom prst="rect">
            <a:avLst/>
          </a:prstGeom>
          <a:noFill/>
        </p:spPr>
        <p:txBody>
          <a:bodyPr wrap="square" rtlCol="0">
            <a:spAutoFit/>
          </a:bodyPr>
          <a:lstStyle/>
          <a:p>
            <a:pPr algn="ctr"/>
            <a:r>
              <a:rPr lang="en-US" sz="1400" b="1" dirty="0">
                <a:latin typeface="+mn-lt"/>
              </a:rPr>
              <a:t>Prof. Dong Jin Song</a:t>
            </a:r>
          </a:p>
        </p:txBody>
      </p:sp>
      <p:sp>
        <p:nvSpPr>
          <p:cNvPr id="6" name="TextBox 5">
            <a:extLst>
              <a:ext uri="{FF2B5EF4-FFF2-40B4-BE49-F238E27FC236}">
                <a16:creationId xmlns:a16="http://schemas.microsoft.com/office/drawing/2014/main" id="{8C963AA6-97C7-A56D-756E-6005163DE4EB}"/>
              </a:ext>
            </a:extLst>
          </p:cNvPr>
          <p:cNvSpPr txBox="1"/>
          <p:nvPr/>
        </p:nvSpPr>
        <p:spPr>
          <a:xfrm>
            <a:off x="3136075" y="4443510"/>
            <a:ext cx="1974206" cy="523220"/>
          </a:xfrm>
          <a:prstGeom prst="rect">
            <a:avLst/>
          </a:prstGeom>
          <a:noFill/>
        </p:spPr>
        <p:txBody>
          <a:bodyPr wrap="square" rtlCol="0">
            <a:spAutoFit/>
          </a:bodyPr>
          <a:lstStyle/>
          <a:p>
            <a:pPr algn="ctr"/>
            <a:r>
              <a:rPr lang="en-US" sz="1400" b="1" dirty="0">
                <a:latin typeface="+mn-lt"/>
              </a:rPr>
              <a:t>Assoc. Prof. Bai Guangdong</a:t>
            </a:r>
          </a:p>
        </p:txBody>
      </p:sp>
      <p:sp>
        <p:nvSpPr>
          <p:cNvPr id="7" name="TextBox 6">
            <a:extLst>
              <a:ext uri="{FF2B5EF4-FFF2-40B4-BE49-F238E27FC236}">
                <a16:creationId xmlns:a16="http://schemas.microsoft.com/office/drawing/2014/main" id="{F124EA1A-AD1B-D4C3-0046-6163267A917D}"/>
              </a:ext>
            </a:extLst>
          </p:cNvPr>
          <p:cNvSpPr txBox="1"/>
          <p:nvPr/>
        </p:nvSpPr>
        <p:spPr>
          <a:xfrm>
            <a:off x="5402350" y="4533320"/>
            <a:ext cx="1974206" cy="307777"/>
          </a:xfrm>
          <a:prstGeom prst="rect">
            <a:avLst/>
          </a:prstGeom>
          <a:noFill/>
        </p:spPr>
        <p:txBody>
          <a:bodyPr wrap="square" rtlCol="0">
            <a:spAutoFit/>
          </a:bodyPr>
          <a:lstStyle/>
          <a:p>
            <a:pPr algn="ctr"/>
            <a:r>
              <a:rPr lang="en-US" altLang="zh-CN" sz="1400" b="1" dirty="0">
                <a:latin typeface="+mn-lt"/>
              </a:rPr>
              <a:t>Dr. Teo Sin Gee</a:t>
            </a:r>
            <a:endParaRPr lang="en-US" sz="1400" b="1" dirty="0">
              <a:latin typeface="+mn-lt"/>
            </a:endParaRPr>
          </a:p>
        </p:txBody>
      </p:sp>
      <p:sp>
        <p:nvSpPr>
          <p:cNvPr id="9" name="TextBox 8">
            <a:extLst>
              <a:ext uri="{FF2B5EF4-FFF2-40B4-BE49-F238E27FC236}">
                <a16:creationId xmlns:a16="http://schemas.microsoft.com/office/drawing/2014/main" id="{87313F31-633A-2694-E05D-A227447A1AF6}"/>
              </a:ext>
            </a:extLst>
          </p:cNvPr>
          <p:cNvSpPr txBox="1"/>
          <p:nvPr/>
        </p:nvSpPr>
        <p:spPr>
          <a:xfrm>
            <a:off x="1622962" y="5349958"/>
            <a:ext cx="9619012" cy="523220"/>
          </a:xfrm>
          <a:prstGeom prst="rect">
            <a:avLst/>
          </a:prstGeom>
          <a:noFill/>
        </p:spPr>
        <p:txBody>
          <a:bodyPr wrap="square">
            <a:spAutoFit/>
          </a:bodyPr>
          <a:lstStyle/>
          <a:p>
            <a:r>
              <a:rPr lang="en-US" sz="2800" b="1" dirty="0">
                <a:latin typeface="+mn-lt"/>
              </a:rPr>
              <a:t>I am grateful for having all of you during this journey</a:t>
            </a:r>
            <a:r>
              <a:rPr lang="en-AU" sz="2800" b="1" dirty="0">
                <a:latin typeface="+mn-lt"/>
              </a:rPr>
              <a:t>!</a:t>
            </a:r>
            <a:endParaRPr lang="en-US" sz="2800" b="1" dirty="0">
              <a:latin typeface="+mn-lt"/>
            </a:endParaRPr>
          </a:p>
        </p:txBody>
      </p:sp>
      <p:sp>
        <p:nvSpPr>
          <p:cNvPr id="10" name="TextBox 9">
            <a:extLst>
              <a:ext uri="{FF2B5EF4-FFF2-40B4-BE49-F238E27FC236}">
                <a16:creationId xmlns:a16="http://schemas.microsoft.com/office/drawing/2014/main" id="{A1A8E6BB-6CAB-36DA-2113-44387FB1350C}"/>
              </a:ext>
            </a:extLst>
          </p:cNvPr>
          <p:cNvSpPr txBox="1"/>
          <p:nvPr/>
        </p:nvSpPr>
        <p:spPr>
          <a:xfrm>
            <a:off x="7840684" y="2913283"/>
            <a:ext cx="4079630" cy="2031325"/>
          </a:xfrm>
          <a:prstGeom prst="rect">
            <a:avLst/>
          </a:prstGeom>
          <a:noFill/>
        </p:spPr>
        <p:txBody>
          <a:bodyPr wrap="square" rtlCol="0">
            <a:spAutoFit/>
          </a:bodyPr>
          <a:lstStyle/>
          <a:p>
            <a:r>
              <a:rPr lang="en-US" altLang="zh-CN" sz="1800" b="1" dirty="0">
                <a:latin typeface="+mn-lt"/>
              </a:rPr>
              <a:t>Thesis examiners </a:t>
            </a:r>
          </a:p>
          <a:p>
            <a:r>
              <a:rPr lang="en-US" altLang="zh-CN" sz="1800" b="1" dirty="0">
                <a:latin typeface="+mn-lt"/>
              </a:rPr>
              <a:t>  Assoc Prof Chang Ee-</a:t>
            </a:r>
            <a:r>
              <a:rPr lang="en-US" altLang="zh-CN" sz="1800" b="1" dirty="0" err="1">
                <a:latin typeface="+mn-lt"/>
              </a:rPr>
              <a:t>chien</a:t>
            </a:r>
            <a:r>
              <a:rPr lang="en-US" altLang="zh-CN" sz="1800" b="1" dirty="0">
                <a:latin typeface="+mn-lt"/>
              </a:rPr>
              <a:t>, </a:t>
            </a:r>
          </a:p>
          <a:p>
            <a:r>
              <a:rPr lang="en-US" altLang="zh-CN" sz="1800" b="1" dirty="0">
                <a:latin typeface="+mn-lt"/>
              </a:rPr>
              <a:t>  Assoc Prof Liang Zhenkai,</a:t>
            </a:r>
          </a:p>
          <a:p>
            <a:endParaRPr lang="en-US" altLang="zh-CN" sz="1800" b="1" dirty="0">
              <a:latin typeface="+mn-lt"/>
            </a:endParaRPr>
          </a:p>
          <a:p>
            <a:r>
              <a:rPr lang="en-US" altLang="zh-CN" sz="1800" b="1" dirty="0">
                <a:latin typeface="+mn-lt"/>
              </a:rPr>
              <a:t>and all faculties, staff, friends, and collaborators that I have worked with.</a:t>
            </a:r>
            <a:endParaRPr lang="en-US" sz="1800" b="1" dirty="0">
              <a:latin typeface="+mn-lt"/>
            </a:endParaRPr>
          </a:p>
        </p:txBody>
      </p:sp>
    </p:spTree>
    <p:extLst>
      <p:ext uri="{BB962C8B-B14F-4D97-AF65-F5344CB8AC3E}">
        <p14:creationId xmlns:p14="http://schemas.microsoft.com/office/powerpoint/2010/main" val="3704480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B728F-BF1C-FE81-5DC9-FD7813FD067A}"/>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FD9F15E-E8D3-54CC-7F63-6C5D97DF3A43}"/>
              </a:ext>
            </a:extLst>
          </p:cNvPr>
          <p:cNvSpPr>
            <a:spLocks noGrp="1"/>
          </p:cNvSpPr>
          <p:nvPr>
            <p:ph type="body" sz="quarter" idx="10"/>
          </p:nvPr>
        </p:nvSpPr>
        <p:spPr>
          <a:xfrm>
            <a:off x="694809" y="1876358"/>
            <a:ext cx="10444246" cy="832577"/>
          </a:xfrm>
        </p:spPr>
        <p:txBody>
          <a:bodyPr>
            <a:normAutofit/>
          </a:bodyPr>
          <a:lstStyle/>
          <a:p>
            <a:pPr algn="ctr"/>
            <a:r>
              <a:rPr lang="en-US" altLang="zh-CN" sz="4400" dirty="0">
                <a:solidFill>
                  <a:schemeClr val="tx1"/>
                </a:solidFill>
              </a:rPr>
              <a:t>Thank</a:t>
            </a:r>
            <a:r>
              <a:rPr lang="zh-CN" altLang="en-US" sz="4400" dirty="0">
                <a:solidFill>
                  <a:schemeClr val="tx1"/>
                </a:solidFill>
              </a:rPr>
              <a:t> </a:t>
            </a:r>
            <a:r>
              <a:rPr lang="en-US" altLang="zh-CN" sz="4400" dirty="0">
                <a:solidFill>
                  <a:schemeClr val="tx1"/>
                </a:solidFill>
              </a:rPr>
              <a:t>You</a:t>
            </a:r>
            <a:r>
              <a:rPr lang="zh-CN" altLang="en-US" sz="4400" dirty="0">
                <a:solidFill>
                  <a:schemeClr val="tx1"/>
                </a:solidFill>
              </a:rPr>
              <a:t> </a:t>
            </a:r>
            <a:r>
              <a:rPr lang="en-US" altLang="zh-CN" sz="4400" dirty="0">
                <a:solidFill>
                  <a:schemeClr val="tx1"/>
                </a:solidFill>
              </a:rPr>
              <a:t>and</a:t>
            </a:r>
            <a:r>
              <a:rPr lang="zh-CN" altLang="en-US" sz="4400" dirty="0">
                <a:solidFill>
                  <a:schemeClr val="tx1"/>
                </a:solidFill>
              </a:rPr>
              <a:t> </a:t>
            </a:r>
            <a:r>
              <a:rPr lang="en-US" altLang="zh-CN" sz="4400" dirty="0">
                <a:solidFill>
                  <a:schemeClr val="tx1"/>
                </a:solidFill>
              </a:rPr>
              <a:t>Q&amp;A</a:t>
            </a:r>
            <a:endParaRPr lang="en-US" sz="4400" dirty="0">
              <a:solidFill>
                <a:schemeClr val="tx1"/>
              </a:solidFill>
            </a:endParaRPr>
          </a:p>
        </p:txBody>
      </p:sp>
    </p:spTree>
    <p:extLst>
      <p:ext uri="{BB962C8B-B14F-4D97-AF65-F5344CB8AC3E}">
        <p14:creationId xmlns:p14="http://schemas.microsoft.com/office/powerpoint/2010/main" val="10271145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FAA9-23C8-018D-9AAB-B440878464B0}"/>
              </a:ext>
            </a:extLst>
          </p:cNvPr>
          <p:cNvSpPr>
            <a:spLocks noGrp="1"/>
          </p:cNvSpPr>
          <p:nvPr>
            <p:ph type="ctrTitle"/>
          </p:nvPr>
        </p:nvSpPr>
        <p:spPr>
          <a:xfrm>
            <a:off x="791005" y="693795"/>
            <a:ext cx="10609990" cy="1470025"/>
          </a:xfrm>
        </p:spPr>
        <p:txBody>
          <a:bodyPr/>
          <a:lstStyle/>
          <a:p>
            <a:r>
              <a:rPr lang="en-US" sz="3600" b="1" cap="none" dirty="0">
                <a:latin typeface="+mj-lt"/>
              </a:rPr>
              <a:t>Privacy Preservation in the Android Ecosystem</a:t>
            </a:r>
            <a:endParaRPr lang="en-SG" sz="3600" b="1" cap="none" dirty="0">
              <a:latin typeface="+mj-lt"/>
            </a:endParaRPr>
          </a:p>
        </p:txBody>
      </p:sp>
      <p:sp>
        <p:nvSpPr>
          <p:cNvPr id="3" name="Subtitle 2">
            <a:extLst>
              <a:ext uri="{FF2B5EF4-FFF2-40B4-BE49-F238E27FC236}">
                <a16:creationId xmlns:a16="http://schemas.microsoft.com/office/drawing/2014/main" id="{EF1F73FE-F7FC-99A8-3298-D4DA7ACF332B}"/>
              </a:ext>
            </a:extLst>
          </p:cNvPr>
          <p:cNvSpPr>
            <a:spLocks noGrp="1"/>
          </p:cNvSpPr>
          <p:nvPr>
            <p:ph type="subTitle" idx="1"/>
          </p:nvPr>
        </p:nvSpPr>
        <p:spPr>
          <a:xfrm>
            <a:off x="791006" y="2616027"/>
            <a:ext cx="10345567" cy="933752"/>
          </a:xfrm>
        </p:spPr>
        <p:txBody>
          <a:bodyPr/>
          <a:lstStyle/>
          <a:p>
            <a:r>
              <a:rPr lang="en-US" sz="1800" b="1" dirty="0">
                <a:latin typeface="+mj-lt"/>
              </a:rPr>
              <a:t>Mark Huasong MENG</a:t>
            </a:r>
          </a:p>
          <a:p>
            <a:r>
              <a:rPr lang="en-US" sz="1600" i="1" dirty="0">
                <a:latin typeface="+mj-lt"/>
              </a:rPr>
              <a:t>National University of Singapore</a:t>
            </a:r>
          </a:p>
        </p:txBody>
      </p:sp>
      <p:sp>
        <p:nvSpPr>
          <p:cNvPr id="5" name="TextBox 4">
            <a:extLst>
              <a:ext uri="{FF2B5EF4-FFF2-40B4-BE49-F238E27FC236}">
                <a16:creationId xmlns:a16="http://schemas.microsoft.com/office/drawing/2014/main" id="{7C27491B-A30C-A04B-6F2E-7657C91CD87C}"/>
              </a:ext>
            </a:extLst>
          </p:cNvPr>
          <p:cNvSpPr txBox="1"/>
          <p:nvPr/>
        </p:nvSpPr>
        <p:spPr>
          <a:xfrm>
            <a:off x="791005" y="1387243"/>
            <a:ext cx="6133010" cy="738664"/>
          </a:xfrm>
          <a:prstGeom prst="rect">
            <a:avLst/>
          </a:prstGeom>
          <a:noFill/>
        </p:spPr>
        <p:txBody>
          <a:bodyPr wrap="square">
            <a:spAutoFit/>
          </a:bodyPr>
          <a:lstStyle/>
          <a:p>
            <a:r>
              <a:rPr lang="en-US" sz="2400" b="1" cap="none" dirty="0">
                <a:solidFill>
                  <a:schemeClr val="accent1">
                    <a:lumMod val="90000"/>
                  </a:schemeClr>
                </a:solidFill>
                <a:latin typeface="+mn-lt"/>
              </a:rPr>
              <a:t>PhD Oral Examination</a:t>
            </a:r>
          </a:p>
          <a:p>
            <a:r>
              <a:rPr lang="en-US" altLang="zh-CN" sz="1800" b="1" dirty="0">
                <a:solidFill>
                  <a:schemeClr val="accent1">
                    <a:lumMod val="90000"/>
                  </a:schemeClr>
                </a:solidFill>
                <a:latin typeface="+mn-lt"/>
              </a:rPr>
              <a:t>26</a:t>
            </a:r>
            <a:r>
              <a:rPr lang="zh-CN" altLang="en-US" sz="1800" b="1" dirty="0">
                <a:solidFill>
                  <a:schemeClr val="accent1">
                    <a:lumMod val="90000"/>
                  </a:schemeClr>
                </a:solidFill>
                <a:latin typeface="+mn-lt"/>
              </a:rPr>
              <a:t> </a:t>
            </a:r>
            <a:r>
              <a:rPr lang="en-US" altLang="zh-CN" sz="1800" b="1" dirty="0">
                <a:solidFill>
                  <a:schemeClr val="accent1">
                    <a:lumMod val="90000"/>
                  </a:schemeClr>
                </a:solidFill>
                <a:latin typeface="+mn-lt"/>
              </a:rPr>
              <a:t>June</a:t>
            </a:r>
            <a:r>
              <a:rPr lang="zh-CN" altLang="en-US" sz="1800" b="1" dirty="0">
                <a:solidFill>
                  <a:schemeClr val="accent1">
                    <a:lumMod val="90000"/>
                  </a:schemeClr>
                </a:solidFill>
                <a:latin typeface="+mn-lt"/>
              </a:rPr>
              <a:t> </a:t>
            </a:r>
            <a:r>
              <a:rPr lang="en-US" altLang="zh-CN" sz="1800" b="1" dirty="0">
                <a:solidFill>
                  <a:schemeClr val="accent1">
                    <a:lumMod val="90000"/>
                  </a:schemeClr>
                </a:solidFill>
                <a:latin typeface="+mn-lt"/>
              </a:rPr>
              <a:t>2024</a:t>
            </a:r>
            <a:endParaRPr lang="en-SG" b="1" dirty="0">
              <a:solidFill>
                <a:schemeClr val="accent1">
                  <a:lumMod val="90000"/>
                </a:schemeClr>
              </a:solidFill>
              <a:latin typeface="+mn-lt"/>
            </a:endParaRPr>
          </a:p>
        </p:txBody>
      </p:sp>
      <p:sp>
        <p:nvSpPr>
          <p:cNvPr id="4" name="Subtitle 2">
            <a:extLst>
              <a:ext uri="{FF2B5EF4-FFF2-40B4-BE49-F238E27FC236}">
                <a16:creationId xmlns:a16="http://schemas.microsoft.com/office/drawing/2014/main" id="{119B29D7-903F-78F2-301B-50D6885E6665}"/>
              </a:ext>
            </a:extLst>
          </p:cNvPr>
          <p:cNvSpPr txBox="1">
            <a:spLocks/>
          </p:cNvSpPr>
          <p:nvPr/>
        </p:nvSpPr>
        <p:spPr>
          <a:xfrm>
            <a:off x="791006" y="4023225"/>
            <a:ext cx="4992278" cy="1341911"/>
          </a:xfrm>
          <a:prstGeom prst="rect">
            <a:avLst/>
          </a:prstGeom>
        </p:spPr>
        <p:txBody>
          <a:bodyPr/>
          <a:lstStyle>
            <a:lvl1pPr marL="0" indent="0" algn="l" defTabSz="342874" rtl="0" eaLnBrk="1" fontAlgn="base" hangingPunct="1">
              <a:spcBef>
                <a:spcPct val="20000"/>
              </a:spcBef>
              <a:spcAft>
                <a:spcPct val="0"/>
              </a:spcAft>
              <a:buFont typeface="Arial" panose="020B0604020202020204" pitchFamily="34" charset="0"/>
              <a:buNone/>
              <a:defRPr sz="900" kern="1200">
                <a:solidFill>
                  <a:schemeClr val="tx1">
                    <a:lumMod val="75000"/>
                    <a:lumOff val="25000"/>
                  </a:schemeClr>
                </a:solidFill>
                <a:latin typeface="Frutiger LT 55 Roman"/>
                <a:ea typeface="MS PGothic" pitchFamily="34" charset="-128"/>
                <a:cs typeface="Frutiger LT 55 Roman"/>
              </a:defRPr>
            </a:lvl1pPr>
            <a:lvl2pPr marL="342874" indent="0" algn="ctr" defTabSz="342874" rtl="0" eaLnBrk="1" fontAlgn="base" hangingPunct="1">
              <a:spcBef>
                <a:spcPct val="20000"/>
              </a:spcBef>
              <a:spcAft>
                <a:spcPct val="0"/>
              </a:spcAft>
              <a:buFont typeface="Arial" panose="020B0604020202020204" pitchFamily="34" charset="0"/>
              <a:buNone/>
              <a:defRPr sz="2100" kern="1200">
                <a:solidFill>
                  <a:schemeClr val="tx1"/>
                </a:solidFill>
                <a:latin typeface="+mn-lt"/>
                <a:ea typeface="MS PGothic" pitchFamily="34" charset="-128"/>
                <a:cs typeface="+mn-cs"/>
              </a:defRPr>
            </a:lvl2pPr>
            <a:lvl3pPr marL="685749" indent="0" algn="ctr" defTabSz="342874" rtl="0" eaLnBrk="1" fontAlgn="base" hangingPunct="1">
              <a:spcBef>
                <a:spcPct val="20000"/>
              </a:spcBef>
              <a:spcAft>
                <a:spcPct val="0"/>
              </a:spcAft>
              <a:buFont typeface="Arial" panose="020B0604020202020204" pitchFamily="34" charset="0"/>
              <a:buNone/>
              <a:defRPr sz="1800" kern="1200">
                <a:solidFill>
                  <a:schemeClr val="tx1"/>
                </a:solidFill>
                <a:latin typeface="+mn-lt"/>
                <a:ea typeface="MS PGothic" pitchFamily="34" charset="-128"/>
                <a:cs typeface="+mn-cs"/>
              </a:defRPr>
            </a:lvl3pPr>
            <a:lvl4pPr marL="1028624" indent="0" algn="ctr" defTabSz="342874" rtl="0" eaLnBrk="1" fontAlgn="base" hangingPunct="1">
              <a:spcBef>
                <a:spcPct val="20000"/>
              </a:spcBef>
              <a:spcAft>
                <a:spcPct val="0"/>
              </a:spcAft>
              <a:buFont typeface="Arial" panose="020B0604020202020204" pitchFamily="34" charset="0"/>
              <a:buNone/>
              <a:defRPr sz="1500" kern="1200">
                <a:solidFill>
                  <a:schemeClr val="tx1"/>
                </a:solidFill>
                <a:latin typeface="+mn-lt"/>
                <a:ea typeface="MS PGothic" pitchFamily="34" charset="-128"/>
                <a:cs typeface="+mn-cs"/>
              </a:defRPr>
            </a:lvl4pPr>
            <a:lvl5pPr marL="1371498" indent="0" algn="ctr" defTabSz="342874" rtl="0" eaLnBrk="1" fontAlgn="base" hangingPunct="1">
              <a:spcBef>
                <a:spcPct val="20000"/>
              </a:spcBef>
              <a:spcAft>
                <a:spcPct val="0"/>
              </a:spcAft>
              <a:buFont typeface="Arial" panose="020B0604020202020204" pitchFamily="34" charset="0"/>
              <a:buNone/>
              <a:defRPr sz="1500" kern="1200">
                <a:solidFill>
                  <a:schemeClr val="tx1"/>
                </a:solidFill>
                <a:latin typeface="+mn-lt"/>
                <a:ea typeface="MS PGothic" pitchFamily="34" charset="-128"/>
                <a:cs typeface="+mn-cs"/>
              </a:defRPr>
            </a:lvl5pPr>
            <a:lvl6pPr marL="1714371" indent="0" algn="ctr" defTabSz="342874" rtl="0" eaLnBrk="1" latinLnBrk="0" hangingPunct="1">
              <a:spcBef>
                <a:spcPct val="20000"/>
              </a:spcBef>
              <a:buFont typeface="Arial"/>
              <a:buNone/>
              <a:defRPr sz="1500" kern="1200">
                <a:solidFill>
                  <a:schemeClr val="tx1"/>
                </a:solidFill>
                <a:latin typeface="+mn-lt"/>
                <a:ea typeface="+mn-ea"/>
                <a:cs typeface="+mn-cs"/>
              </a:defRPr>
            </a:lvl6pPr>
            <a:lvl7pPr marL="2057246" indent="0" algn="ctr" defTabSz="342874" rtl="0" eaLnBrk="1" latinLnBrk="0" hangingPunct="1">
              <a:spcBef>
                <a:spcPct val="20000"/>
              </a:spcBef>
              <a:buFont typeface="Arial"/>
              <a:buNone/>
              <a:defRPr sz="1500" kern="1200">
                <a:solidFill>
                  <a:schemeClr val="tx1"/>
                </a:solidFill>
                <a:latin typeface="+mn-lt"/>
                <a:ea typeface="+mn-ea"/>
                <a:cs typeface="+mn-cs"/>
              </a:defRPr>
            </a:lvl7pPr>
            <a:lvl8pPr marL="2400120" indent="0" algn="ctr" defTabSz="342874" rtl="0" eaLnBrk="1" latinLnBrk="0" hangingPunct="1">
              <a:spcBef>
                <a:spcPct val="20000"/>
              </a:spcBef>
              <a:buFont typeface="Arial"/>
              <a:buNone/>
              <a:defRPr sz="1500" kern="1200">
                <a:solidFill>
                  <a:schemeClr val="tx1"/>
                </a:solidFill>
                <a:latin typeface="+mn-lt"/>
                <a:ea typeface="+mn-ea"/>
                <a:cs typeface="+mn-cs"/>
              </a:defRPr>
            </a:lvl8pPr>
            <a:lvl9pPr marL="2742994" indent="0" algn="ctr" defTabSz="342874" rtl="0" eaLnBrk="1" latinLnBrk="0" hangingPunct="1">
              <a:spcBef>
                <a:spcPct val="20000"/>
              </a:spcBef>
              <a:buFont typeface="Arial"/>
              <a:buNone/>
              <a:defRPr sz="1500" kern="1200">
                <a:solidFill>
                  <a:schemeClr val="tx1"/>
                </a:solidFill>
                <a:latin typeface="+mn-lt"/>
                <a:ea typeface="+mn-ea"/>
                <a:cs typeface="+mn-cs"/>
              </a:defRPr>
            </a:lvl9pPr>
          </a:lstStyle>
          <a:p>
            <a:r>
              <a:rPr lang="en-US" altLang="zh-CN" sz="1600" b="1" dirty="0">
                <a:latin typeface="+mj-lt"/>
              </a:rPr>
              <a:t>Supervisor</a:t>
            </a:r>
          </a:p>
          <a:p>
            <a:r>
              <a:rPr lang="en-US" altLang="zh-CN" sz="1600" dirty="0">
                <a:latin typeface="+mj-lt"/>
              </a:rPr>
              <a:t>Professor Dong Jin Song</a:t>
            </a:r>
          </a:p>
          <a:p>
            <a:r>
              <a:rPr lang="en-US" sz="1600" b="1" dirty="0">
                <a:latin typeface="+mj-lt"/>
              </a:rPr>
              <a:t>Chair</a:t>
            </a:r>
          </a:p>
          <a:p>
            <a:r>
              <a:rPr lang="en-US" sz="1600" dirty="0">
                <a:latin typeface="+mj-lt"/>
              </a:rPr>
              <a:t>Associate Professor Roland Yap Hock Chuan</a:t>
            </a:r>
          </a:p>
        </p:txBody>
      </p:sp>
      <p:sp>
        <p:nvSpPr>
          <p:cNvPr id="8" name="TextBox 7">
            <a:extLst>
              <a:ext uri="{FF2B5EF4-FFF2-40B4-BE49-F238E27FC236}">
                <a16:creationId xmlns:a16="http://schemas.microsoft.com/office/drawing/2014/main" id="{051F5132-8617-23EE-2880-AC45F81FE0ED}"/>
              </a:ext>
            </a:extLst>
          </p:cNvPr>
          <p:cNvSpPr txBox="1"/>
          <p:nvPr/>
        </p:nvSpPr>
        <p:spPr>
          <a:xfrm>
            <a:off x="6096000" y="4044465"/>
            <a:ext cx="6097978" cy="830997"/>
          </a:xfrm>
          <a:prstGeom prst="rect">
            <a:avLst/>
          </a:prstGeom>
          <a:noFill/>
        </p:spPr>
        <p:txBody>
          <a:bodyPr wrap="square">
            <a:spAutoFit/>
          </a:bodyPr>
          <a:lstStyle/>
          <a:p>
            <a:r>
              <a:rPr lang="en-US" altLang="zh-CN" sz="1600" b="1" dirty="0">
                <a:latin typeface="+mj-lt"/>
              </a:rPr>
              <a:t>Examiners</a:t>
            </a:r>
          </a:p>
          <a:p>
            <a:r>
              <a:rPr lang="en-US" altLang="zh-CN" sz="1600" dirty="0">
                <a:latin typeface="+mj-lt"/>
              </a:rPr>
              <a:t>Associate Professor Chang Ee Chien</a:t>
            </a:r>
          </a:p>
          <a:p>
            <a:r>
              <a:rPr lang="en-US" sz="1600" dirty="0">
                <a:latin typeface="+mj-lt"/>
              </a:rPr>
              <a:t>Associate Professor Liang Zhenkai</a:t>
            </a:r>
          </a:p>
        </p:txBody>
      </p:sp>
    </p:spTree>
    <p:extLst>
      <p:ext uri="{BB962C8B-B14F-4D97-AF65-F5344CB8AC3E}">
        <p14:creationId xmlns:p14="http://schemas.microsoft.com/office/powerpoint/2010/main" val="2428827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3DA276D-572A-C080-1E06-9C881F865674}"/>
              </a:ext>
            </a:extLst>
          </p:cNvPr>
          <p:cNvSpPr>
            <a:spLocks noGrp="1"/>
          </p:cNvSpPr>
          <p:nvPr>
            <p:ph type="sldNum" sz="quarter" idx="10"/>
          </p:nvPr>
        </p:nvSpPr>
        <p:spPr/>
        <p:txBody>
          <a:bodyPr/>
          <a:lstStyle/>
          <a:p>
            <a:fld id="{5F396457-15B3-4E2E-8B13-7B7D237986EE}" type="slidenum">
              <a:rPr lang="en-US" altLang="en-US" smtClean="0"/>
              <a:pPr/>
              <a:t>63</a:t>
            </a:fld>
            <a:endParaRPr lang="en-US" altLang="en-US"/>
          </a:p>
        </p:txBody>
      </p:sp>
      <p:sp>
        <p:nvSpPr>
          <p:cNvPr id="5" name="TextBox 4">
            <a:extLst>
              <a:ext uri="{FF2B5EF4-FFF2-40B4-BE49-F238E27FC236}">
                <a16:creationId xmlns:a16="http://schemas.microsoft.com/office/drawing/2014/main" id="{8F73665C-3DCB-3EB5-3661-E92D5AFEB402}"/>
              </a:ext>
            </a:extLst>
          </p:cNvPr>
          <p:cNvSpPr txBox="1"/>
          <p:nvPr/>
        </p:nvSpPr>
        <p:spPr>
          <a:xfrm>
            <a:off x="884283" y="575958"/>
            <a:ext cx="7293802" cy="584775"/>
          </a:xfrm>
          <a:prstGeom prst="rect">
            <a:avLst/>
          </a:prstGeom>
          <a:noFill/>
        </p:spPr>
        <p:txBody>
          <a:bodyPr wrap="square">
            <a:spAutoFit/>
          </a:bodyPr>
          <a:lstStyle/>
          <a:p>
            <a:r>
              <a:rPr lang="en-US" altLang="zh-CN" sz="3200" b="1" dirty="0">
                <a:solidFill>
                  <a:srgbClr val="033F7D"/>
                </a:solidFill>
                <a:latin typeface="+mn-lt"/>
              </a:rPr>
              <a:t>Assessing Documented Channels</a:t>
            </a:r>
            <a:endParaRPr lang="en-AU" sz="3200" b="1" dirty="0">
              <a:solidFill>
                <a:srgbClr val="033F7D"/>
              </a:solidFill>
              <a:latin typeface="+mn-lt"/>
            </a:endParaRPr>
          </a:p>
        </p:txBody>
      </p:sp>
      <p:sp>
        <p:nvSpPr>
          <p:cNvPr id="43" name="TextBox 42">
            <a:extLst>
              <a:ext uri="{FF2B5EF4-FFF2-40B4-BE49-F238E27FC236}">
                <a16:creationId xmlns:a16="http://schemas.microsoft.com/office/drawing/2014/main" id="{1AB9AC1A-9523-3410-1867-3AF3A6A3CE74}"/>
              </a:ext>
            </a:extLst>
          </p:cNvPr>
          <p:cNvSpPr txBox="1"/>
          <p:nvPr/>
        </p:nvSpPr>
        <p:spPr>
          <a:xfrm>
            <a:off x="884282" y="1773960"/>
            <a:ext cx="10127847" cy="2246769"/>
          </a:xfrm>
          <a:prstGeom prst="rect">
            <a:avLst/>
          </a:prstGeom>
          <a:noFill/>
        </p:spPr>
        <p:txBody>
          <a:bodyPr wrap="square" rtlCol="0">
            <a:spAutoFit/>
          </a:bodyPr>
          <a:lstStyle/>
          <a:p>
            <a:pPr>
              <a:spcAft>
                <a:spcPts val="1200"/>
              </a:spcAft>
            </a:pPr>
            <a:r>
              <a:rPr lang="en-US" sz="2000" dirty="0">
                <a:latin typeface="+mn-lt"/>
              </a:rPr>
              <a:t>U2-I2 aims to test </a:t>
            </a:r>
            <a:r>
              <a:rPr lang="en-US" sz="2000" b="1" dirty="0">
                <a:latin typeface="+mn-lt"/>
              </a:rPr>
              <a:t>two</a:t>
            </a:r>
            <a:r>
              <a:rPr lang="en-US" sz="2000" dirty="0">
                <a:latin typeface="+mn-lt"/>
              </a:rPr>
              <a:t> types of errors:</a:t>
            </a:r>
          </a:p>
          <a:p>
            <a:pPr marL="342900" indent="-342900">
              <a:spcAft>
                <a:spcPts val="1200"/>
              </a:spcAft>
              <a:buFont typeface="+mj-lt"/>
              <a:buAutoNum type="arabicParenR"/>
            </a:pPr>
            <a:r>
              <a:rPr lang="en-US" sz="2000" dirty="0">
                <a:latin typeface="+mn-lt"/>
              </a:rPr>
              <a:t>Legacy permissions </a:t>
            </a:r>
          </a:p>
          <a:p>
            <a:pPr marL="800100" lvl="1" indent="-342900">
              <a:spcAft>
                <a:spcPts val="1200"/>
              </a:spcAft>
              <a:buFont typeface="Arial" panose="020B0604020202020204" pitchFamily="34" charset="0"/>
              <a:buChar char="•"/>
            </a:pPr>
            <a:r>
              <a:rPr lang="en-US" sz="2000" dirty="0">
                <a:latin typeface="+mn-lt"/>
              </a:rPr>
              <a:t>e.g., additional permissions requested, or higher permissions introduced</a:t>
            </a:r>
          </a:p>
          <a:p>
            <a:pPr marL="342900" indent="-342900">
              <a:spcAft>
                <a:spcPts val="1200"/>
              </a:spcAft>
              <a:buFont typeface="+mj-lt"/>
              <a:buAutoNum type="arabicParenR"/>
            </a:pPr>
            <a:r>
              <a:rPr lang="en-US" sz="2000" dirty="0">
                <a:latin typeface="+mn-lt"/>
              </a:rPr>
              <a:t>Missing de-identification </a:t>
            </a:r>
          </a:p>
          <a:p>
            <a:pPr marL="800100" lvl="1" indent="-342900">
              <a:spcAft>
                <a:spcPts val="1200"/>
              </a:spcAft>
              <a:buFont typeface="Arial" panose="020B0604020202020204" pitchFamily="34" charset="0"/>
              <a:buChar char="•"/>
            </a:pPr>
            <a:r>
              <a:rPr lang="en-US" sz="2000" dirty="0">
                <a:latin typeface="+mn-lt"/>
              </a:rPr>
              <a:t>e.g., MAC address randomization</a:t>
            </a:r>
          </a:p>
        </p:txBody>
      </p:sp>
    </p:spTree>
    <p:extLst>
      <p:ext uri="{BB962C8B-B14F-4D97-AF65-F5344CB8AC3E}">
        <p14:creationId xmlns:p14="http://schemas.microsoft.com/office/powerpoint/2010/main" val="15598332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64</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1071166" y="1756219"/>
            <a:ext cx="10049668" cy="3825364"/>
          </a:xfrm>
          <a:prstGeom prst="rect">
            <a:avLst/>
          </a:prstGeom>
        </p:spPr>
      </p:pic>
      <p:sp>
        <p:nvSpPr>
          <p:cNvPr id="15" name="TextBox 14">
            <a:extLst>
              <a:ext uri="{FF2B5EF4-FFF2-40B4-BE49-F238E27FC236}">
                <a16:creationId xmlns:a16="http://schemas.microsoft.com/office/drawing/2014/main" id="{AF90C70A-D663-5EFA-F44C-C4CE73BF80E5}"/>
              </a:ext>
            </a:extLst>
          </p:cNvPr>
          <p:cNvSpPr txBox="1"/>
          <p:nvPr/>
        </p:nvSpPr>
        <p:spPr>
          <a:xfrm>
            <a:off x="909420" y="824839"/>
            <a:ext cx="8904281" cy="400110"/>
          </a:xfrm>
          <a:prstGeom prst="rect">
            <a:avLst/>
          </a:prstGeom>
          <a:noFill/>
        </p:spPr>
        <p:txBody>
          <a:bodyPr wrap="square">
            <a:spAutoFit/>
          </a:bodyPr>
          <a:lstStyle/>
          <a:p>
            <a:r>
              <a:rPr lang="en-SG" altLang="zh-CN" sz="2000" dirty="0">
                <a:solidFill>
                  <a:srgbClr val="033F7D"/>
                </a:solidFill>
                <a:latin typeface="+mn-lt"/>
              </a:rPr>
              <a:t>Two Typical Static Control Flows of the API Invocation</a:t>
            </a:r>
          </a:p>
        </p:txBody>
      </p:sp>
      <p:sp>
        <p:nvSpPr>
          <p:cNvPr id="16" name="TextBox 15">
            <a:extLst>
              <a:ext uri="{FF2B5EF4-FFF2-40B4-BE49-F238E27FC236}">
                <a16:creationId xmlns:a16="http://schemas.microsoft.com/office/drawing/2014/main" id="{5747E7AF-F9C9-C8F5-9286-84656D9C406A}"/>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Tree>
    <p:extLst>
      <p:ext uri="{BB962C8B-B14F-4D97-AF65-F5344CB8AC3E}">
        <p14:creationId xmlns:p14="http://schemas.microsoft.com/office/powerpoint/2010/main" val="1128134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B9D55-FDC7-5092-5367-4310D3A05FB0}"/>
              </a:ext>
            </a:extLst>
          </p:cNvPr>
          <p:cNvSpPr txBox="1"/>
          <p:nvPr/>
        </p:nvSpPr>
        <p:spPr>
          <a:xfrm>
            <a:off x="909420" y="824839"/>
            <a:ext cx="8904281" cy="400110"/>
          </a:xfrm>
          <a:prstGeom prst="rect">
            <a:avLst/>
          </a:prstGeom>
          <a:noFill/>
        </p:spPr>
        <p:txBody>
          <a:bodyPr wrap="square">
            <a:spAutoFit/>
          </a:bodyPr>
          <a:lstStyle/>
          <a:p>
            <a:r>
              <a:rPr lang="en-SG" altLang="zh-CN" sz="2000" dirty="0">
                <a:solidFill>
                  <a:srgbClr val="033F7D"/>
                </a:solidFill>
                <a:latin typeface="+mn-lt"/>
              </a:rPr>
              <a:t>Two Typical Static Control Flows of the API Invocation</a:t>
            </a:r>
          </a:p>
        </p:txBody>
      </p:sp>
      <p:sp>
        <p:nvSpPr>
          <p:cNvPr id="11" name="TextBox 10">
            <a:extLst>
              <a:ext uri="{FF2B5EF4-FFF2-40B4-BE49-F238E27FC236}">
                <a16:creationId xmlns:a16="http://schemas.microsoft.com/office/drawing/2014/main" id="{30AF161E-886F-89FD-A3B9-693E648E77A4}"/>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3293496" y="5089754"/>
            <a:ext cx="6299707" cy="672448"/>
          </a:xfrm>
        </p:spPr>
        <p:txBody>
          <a:bodyPr>
            <a:noAutofit/>
          </a:bodyPr>
          <a:lstStyle/>
          <a:p>
            <a:pPr algn="ctr">
              <a:lnSpc>
                <a:spcPct val="100000"/>
              </a:lnSpc>
            </a:pPr>
            <a:r>
              <a:rPr lang="en-US" sz="1400" i="1" dirty="0">
                <a:solidFill>
                  <a:schemeClr val="tx2">
                    <a:lumMod val="75000"/>
                  </a:schemeClr>
                </a:solidFill>
              </a:rPr>
              <a:t>Visualization of two typical control flows starting from documented APIs. (</a:t>
            </a:r>
            <a:r>
              <a:rPr lang="en-US" sz="1400" b="1" i="1" dirty="0">
                <a:solidFill>
                  <a:schemeClr val="tx2">
                    <a:lumMod val="75000"/>
                  </a:schemeClr>
                </a:solidFill>
              </a:rPr>
              <a:t>System properties </a:t>
            </a:r>
            <a:r>
              <a:rPr lang="en-US" sz="1400" i="1" dirty="0">
                <a:solidFill>
                  <a:schemeClr val="tx2">
                    <a:lumMod val="75000"/>
                  </a:schemeClr>
                </a:solidFill>
              </a:rPr>
              <a:t>and </a:t>
            </a:r>
            <a:r>
              <a:rPr lang="en-US" sz="1400" b="1" i="1" dirty="0">
                <a:solidFill>
                  <a:schemeClr val="tx2">
                    <a:lumMod val="75000"/>
                  </a:schemeClr>
                </a:solidFill>
              </a:rPr>
              <a:t>system services</a:t>
            </a:r>
            <a:r>
              <a:rPr lang="en-US" sz="1400" i="1" dirty="0">
                <a:solidFill>
                  <a:schemeClr val="tx2">
                    <a:lumMod val="75000"/>
                  </a:schemeClr>
                </a:solidFill>
              </a:rPr>
              <a:t>)</a:t>
            </a:r>
          </a:p>
        </p:txBody>
      </p:sp>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65</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2353460" y="1708211"/>
            <a:ext cx="8485542" cy="3229986"/>
          </a:xfrm>
          <a:prstGeom prst="rect">
            <a:avLst/>
          </a:prstGeom>
        </p:spPr>
      </p:pic>
      <p:sp>
        <p:nvSpPr>
          <p:cNvPr id="7" name="Rectangle: Rounded Corners 6">
            <a:extLst>
              <a:ext uri="{FF2B5EF4-FFF2-40B4-BE49-F238E27FC236}">
                <a16:creationId xmlns:a16="http://schemas.microsoft.com/office/drawing/2014/main" id="{2F2371C2-41BF-8E78-5AA7-A0BC407BFC3F}"/>
              </a:ext>
            </a:extLst>
          </p:cNvPr>
          <p:cNvSpPr/>
          <p:nvPr/>
        </p:nvSpPr>
        <p:spPr>
          <a:xfrm>
            <a:off x="3079955" y="2374900"/>
            <a:ext cx="5734050" cy="1587500"/>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02C68115-5528-C2BC-815A-9D8A23BA12E8}"/>
              </a:ext>
            </a:extLst>
          </p:cNvPr>
          <p:cNvCxnSpPr>
            <a:cxnSpLocks/>
          </p:cNvCxnSpPr>
          <p:nvPr/>
        </p:nvCxnSpPr>
        <p:spPr>
          <a:xfrm flipH="1" flipV="1">
            <a:off x="5766472" y="3962400"/>
            <a:ext cx="946620" cy="1388930"/>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203391B-0EF4-2EF6-0B26-705EE1CB3335}"/>
              </a:ext>
            </a:extLst>
          </p:cNvPr>
          <p:cNvSpPr/>
          <p:nvPr/>
        </p:nvSpPr>
        <p:spPr>
          <a:xfrm>
            <a:off x="6713094" y="5351330"/>
            <a:ext cx="1419872" cy="234866"/>
          </a:xfrm>
          <a:prstGeom prst="rect">
            <a:avLst/>
          </a:prstGeom>
          <a:noFill/>
          <a:ln w="1905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4" name="Rectangular Callout 3">
            <a:extLst>
              <a:ext uri="{FF2B5EF4-FFF2-40B4-BE49-F238E27FC236}">
                <a16:creationId xmlns:a16="http://schemas.microsoft.com/office/drawing/2014/main" id="{9C86A2D2-14E0-B5E4-9BF2-50360A1AFFA3}"/>
              </a:ext>
            </a:extLst>
          </p:cNvPr>
          <p:cNvSpPr/>
          <p:nvPr/>
        </p:nvSpPr>
        <p:spPr>
          <a:xfrm>
            <a:off x="8176527" y="644560"/>
            <a:ext cx="2833352" cy="1378923"/>
          </a:xfrm>
          <a:prstGeom prst="wedgeRectCallout">
            <a:avLst>
              <a:gd name="adj1" fmla="val -46062"/>
              <a:gd name="adj2" fmla="val 69892"/>
            </a:avLst>
          </a:prstGeom>
          <a:solidFill>
            <a:schemeClr val="bg1"/>
          </a:solidFill>
          <a:effectLst>
            <a:outerShdw blurRad="40000" dist="101600" dir="3449766" sx="100143" sy="100143"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endParaRPr lang="en-US" sz="1800" dirty="0">
              <a:solidFill>
                <a:schemeClr val="tx1"/>
              </a:solidFill>
            </a:endParaRPr>
          </a:p>
        </p:txBody>
      </p:sp>
    </p:spTree>
    <p:extLst>
      <p:ext uri="{BB962C8B-B14F-4D97-AF65-F5344CB8AC3E}">
        <p14:creationId xmlns:p14="http://schemas.microsoft.com/office/powerpoint/2010/main" val="1563784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EB9D55-FDC7-5092-5367-4310D3A05FB0}"/>
              </a:ext>
            </a:extLst>
          </p:cNvPr>
          <p:cNvSpPr txBox="1"/>
          <p:nvPr/>
        </p:nvSpPr>
        <p:spPr>
          <a:xfrm>
            <a:off x="909420" y="824839"/>
            <a:ext cx="8904281" cy="400110"/>
          </a:xfrm>
          <a:prstGeom prst="rect">
            <a:avLst/>
          </a:prstGeom>
          <a:noFill/>
        </p:spPr>
        <p:txBody>
          <a:bodyPr wrap="square">
            <a:spAutoFit/>
          </a:bodyPr>
          <a:lstStyle/>
          <a:p>
            <a:r>
              <a:rPr lang="en-SG" altLang="zh-CN" sz="2000" dirty="0">
                <a:solidFill>
                  <a:srgbClr val="033F7D"/>
                </a:solidFill>
                <a:latin typeface="+mn-lt"/>
              </a:rPr>
              <a:t>Two Typical Static Control Flows of the API Invocation</a:t>
            </a:r>
          </a:p>
        </p:txBody>
      </p:sp>
      <p:sp>
        <p:nvSpPr>
          <p:cNvPr id="11" name="TextBox 10">
            <a:extLst>
              <a:ext uri="{FF2B5EF4-FFF2-40B4-BE49-F238E27FC236}">
                <a16:creationId xmlns:a16="http://schemas.microsoft.com/office/drawing/2014/main" id="{30AF161E-886F-89FD-A3B9-693E648E77A4}"/>
              </a:ext>
            </a:extLst>
          </p:cNvPr>
          <p:cNvSpPr txBox="1"/>
          <p:nvPr/>
        </p:nvSpPr>
        <p:spPr>
          <a:xfrm>
            <a:off x="896544" y="265985"/>
            <a:ext cx="9349038" cy="584775"/>
          </a:xfrm>
          <a:prstGeom prst="rect">
            <a:avLst/>
          </a:prstGeom>
          <a:noFill/>
        </p:spPr>
        <p:txBody>
          <a:bodyPr wrap="square">
            <a:spAutoFit/>
          </a:bodyPr>
          <a:lstStyle/>
          <a:p>
            <a:r>
              <a:rPr lang="en-US" altLang="zh-CN" sz="3200" b="1" dirty="0">
                <a:solidFill>
                  <a:srgbClr val="033F7D"/>
                </a:solidFill>
                <a:latin typeface="+mn-lt"/>
              </a:rPr>
              <a:t>Assessing</a:t>
            </a:r>
            <a:r>
              <a:rPr lang="zh-CN" altLang="en-US" sz="3200" b="1" dirty="0">
                <a:solidFill>
                  <a:srgbClr val="033F7D"/>
                </a:solidFill>
                <a:latin typeface="+mn-lt"/>
              </a:rPr>
              <a:t> </a:t>
            </a:r>
            <a:r>
              <a:rPr lang="en-US" altLang="zh-CN" sz="3200" b="1" u="sng" dirty="0">
                <a:solidFill>
                  <a:srgbClr val="033F7D"/>
                </a:solidFill>
                <a:latin typeface="+mn-lt"/>
              </a:rPr>
              <a:t>Un</a:t>
            </a:r>
            <a:r>
              <a:rPr lang="en-US" altLang="zh-CN" sz="3200" b="1" dirty="0">
                <a:solidFill>
                  <a:srgbClr val="033F7D"/>
                </a:solidFill>
                <a:latin typeface="+mn-lt"/>
              </a:rPr>
              <a:t>documented Channels</a:t>
            </a: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3293496" y="5089754"/>
            <a:ext cx="6299707" cy="672448"/>
          </a:xfrm>
        </p:spPr>
        <p:txBody>
          <a:bodyPr>
            <a:noAutofit/>
          </a:bodyPr>
          <a:lstStyle/>
          <a:p>
            <a:pPr algn="ctr">
              <a:lnSpc>
                <a:spcPct val="100000"/>
              </a:lnSpc>
            </a:pPr>
            <a:r>
              <a:rPr lang="en-US" sz="1400" i="1" dirty="0">
                <a:solidFill>
                  <a:schemeClr val="tx2">
                    <a:lumMod val="75000"/>
                  </a:schemeClr>
                </a:solidFill>
              </a:rPr>
              <a:t>Visualization of two typical control flows starting from documented APIs. (</a:t>
            </a:r>
            <a:r>
              <a:rPr lang="en-US" sz="1400" b="1" i="1" dirty="0">
                <a:solidFill>
                  <a:schemeClr val="tx2">
                    <a:lumMod val="75000"/>
                  </a:schemeClr>
                </a:solidFill>
              </a:rPr>
              <a:t>System properties </a:t>
            </a:r>
            <a:r>
              <a:rPr lang="en-US" sz="1400" i="1" dirty="0">
                <a:solidFill>
                  <a:schemeClr val="tx2">
                    <a:lumMod val="75000"/>
                  </a:schemeClr>
                </a:solidFill>
              </a:rPr>
              <a:t>and </a:t>
            </a:r>
            <a:r>
              <a:rPr lang="en-US" sz="1400" b="1" i="1" dirty="0">
                <a:solidFill>
                  <a:schemeClr val="tx2">
                    <a:lumMod val="75000"/>
                  </a:schemeClr>
                </a:solidFill>
              </a:rPr>
              <a:t>system services</a:t>
            </a:r>
            <a:r>
              <a:rPr lang="en-US" sz="1400" i="1" dirty="0">
                <a:solidFill>
                  <a:schemeClr val="tx2">
                    <a:lumMod val="75000"/>
                  </a:schemeClr>
                </a:solidFill>
              </a:rPr>
              <a:t>)</a:t>
            </a:r>
          </a:p>
        </p:txBody>
      </p:sp>
      <p:sp>
        <p:nvSpPr>
          <p:cNvPr id="8" name="Slide Number Placeholder 7">
            <a:extLst>
              <a:ext uri="{FF2B5EF4-FFF2-40B4-BE49-F238E27FC236}">
                <a16:creationId xmlns:a16="http://schemas.microsoft.com/office/drawing/2014/main" id="{22513B31-BEC0-2FCE-699F-5DF010DC0CD4}"/>
              </a:ext>
            </a:extLst>
          </p:cNvPr>
          <p:cNvSpPr>
            <a:spLocks noGrp="1"/>
          </p:cNvSpPr>
          <p:nvPr>
            <p:ph type="sldNum" sz="quarter" idx="13"/>
          </p:nvPr>
        </p:nvSpPr>
        <p:spPr/>
        <p:txBody>
          <a:bodyPr/>
          <a:lstStyle/>
          <a:p>
            <a:fld id="{71C63AB4-6DC0-4902-8E9D-B5377E74E401}" type="slidenum">
              <a:rPr lang="en-SG" smtClean="0"/>
              <a:t>66</a:t>
            </a:fld>
            <a:endParaRPr lang="en-SG"/>
          </a:p>
        </p:txBody>
      </p:sp>
      <p:pic>
        <p:nvPicPr>
          <p:cNvPr id="6" name="Picture 5">
            <a:extLst>
              <a:ext uri="{FF2B5EF4-FFF2-40B4-BE49-F238E27FC236}">
                <a16:creationId xmlns:a16="http://schemas.microsoft.com/office/drawing/2014/main" id="{604E0DA0-172B-A076-6B4E-2437408BC74B}"/>
              </a:ext>
            </a:extLst>
          </p:cNvPr>
          <p:cNvPicPr>
            <a:picLocks noChangeAspect="1"/>
          </p:cNvPicPr>
          <p:nvPr/>
        </p:nvPicPr>
        <p:blipFill rotWithShape="1">
          <a:blip r:embed="rId3"/>
          <a:srcRect b="1196"/>
          <a:stretch/>
        </p:blipFill>
        <p:spPr>
          <a:xfrm>
            <a:off x="2353460" y="1708211"/>
            <a:ext cx="8485542" cy="3229986"/>
          </a:xfrm>
          <a:prstGeom prst="rect">
            <a:avLst/>
          </a:prstGeom>
        </p:spPr>
      </p:pic>
      <p:sp>
        <p:nvSpPr>
          <p:cNvPr id="7" name="Rectangle: Rounded Corners 6">
            <a:extLst>
              <a:ext uri="{FF2B5EF4-FFF2-40B4-BE49-F238E27FC236}">
                <a16:creationId xmlns:a16="http://schemas.microsoft.com/office/drawing/2014/main" id="{2F2371C2-41BF-8E78-5AA7-A0BC407BFC3F}"/>
              </a:ext>
            </a:extLst>
          </p:cNvPr>
          <p:cNvSpPr/>
          <p:nvPr/>
        </p:nvSpPr>
        <p:spPr>
          <a:xfrm>
            <a:off x="3079955" y="2374900"/>
            <a:ext cx="5734050" cy="1587500"/>
          </a:xfrm>
          <a:prstGeom prst="roundRect">
            <a:avLst>
              <a:gd name="adj" fmla="val 5849"/>
            </a:avLst>
          </a:prstGeom>
          <a:noFill/>
          <a:ln w="3810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02C68115-5528-C2BC-815A-9D8A23BA12E8}"/>
              </a:ext>
            </a:extLst>
          </p:cNvPr>
          <p:cNvCxnSpPr>
            <a:cxnSpLocks/>
          </p:cNvCxnSpPr>
          <p:nvPr/>
        </p:nvCxnSpPr>
        <p:spPr>
          <a:xfrm flipH="1" flipV="1">
            <a:off x="5766472" y="3962400"/>
            <a:ext cx="946620" cy="1388930"/>
          </a:xfrm>
          <a:prstGeom prst="straightConnector1">
            <a:avLst/>
          </a:prstGeom>
          <a:ln w="57150">
            <a:solidFill>
              <a:srgbClr val="FF0000">
                <a:alpha val="50196"/>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3203391B-0EF4-2EF6-0B26-705EE1CB3335}"/>
              </a:ext>
            </a:extLst>
          </p:cNvPr>
          <p:cNvSpPr/>
          <p:nvPr/>
        </p:nvSpPr>
        <p:spPr>
          <a:xfrm>
            <a:off x="6713094" y="5351330"/>
            <a:ext cx="1419872" cy="234866"/>
          </a:xfrm>
          <a:prstGeom prst="rect">
            <a:avLst/>
          </a:prstGeom>
          <a:noFill/>
          <a:ln w="19050">
            <a:solidFill>
              <a:srgbClr val="FF000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dirty="0"/>
          </a:p>
        </p:txBody>
      </p:sp>
      <p:sp>
        <p:nvSpPr>
          <p:cNvPr id="21" name="Rectangle: Rounded Corners 20">
            <a:extLst>
              <a:ext uri="{FF2B5EF4-FFF2-40B4-BE49-F238E27FC236}">
                <a16:creationId xmlns:a16="http://schemas.microsoft.com/office/drawing/2014/main" id="{7154569D-C60D-9E4A-0076-779147A62535}"/>
              </a:ext>
            </a:extLst>
          </p:cNvPr>
          <p:cNvSpPr/>
          <p:nvPr/>
        </p:nvSpPr>
        <p:spPr>
          <a:xfrm>
            <a:off x="9102927" y="4156074"/>
            <a:ext cx="1726547" cy="494892"/>
          </a:xfrm>
          <a:prstGeom prst="roundRect">
            <a:avLst>
              <a:gd name="adj" fmla="val 9849"/>
            </a:avLst>
          </a:prstGeom>
          <a:noFill/>
          <a:ln w="3810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cxnSp>
        <p:nvCxnSpPr>
          <p:cNvPr id="22" name="Straight Arrow Connector 21">
            <a:extLst>
              <a:ext uri="{FF2B5EF4-FFF2-40B4-BE49-F238E27FC236}">
                <a16:creationId xmlns:a16="http://schemas.microsoft.com/office/drawing/2014/main" id="{1740C130-919C-1012-6C82-D2AFF9D2DB91}"/>
              </a:ext>
            </a:extLst>
          </p:cNvPr>
          <p:cNvCxnSpPr>
            <a:cxnSpLocks/>
          </p:cNvCxnSpPr>
          <p:nvPr/>
        </p:nvCxnSpPr>
        <p:spPr>
          <a:xfrm flipV="1">
            <a:off x="6362499" y="4548747"/>
            <a:ext cx="2717089" cy="835924"/>
          </a:xfrm>
          <a:prstGeom prst="straightConnector1">
            <a:avLst/>
          </a:prstGeom>
          <a:ln w="57150">
            <a:solidFill>
              <a:srgbClr val="00B050">
                <a:alpha val="34902"/>
              </a:srgb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C55F97F9-416F-4C35-7DAC-449F4D80C1DD}"/>
              </a:ext>
            </a:extLst>
          </p:cNvPr>
          <p:cNvSpPr/>
          <p:nvPr/>
        </p:nvSpPr>
        <p:spPr>
          <a:xfrm>
            <a:off x="4766527" y="5351330"/>
            <a:ext cx="1595972" cy="234866"/>
          </a:xfrm>
          <a:prstGeom prst="rect">
            <a:avLst/>
          </a:prstGeom>
          <a:noFill/>
          <a:ln w="19050">
            <a:solidFill>
              <a:srgbClr val="00B050">
                <a:alpha val="50196"/>
              </a:srgb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9" name="Rectangular Callout 8">
            <a:extLst>
              <a:ext uri="{FF2B5EF4-FFF2-40B4-BE49-F238E27FC236}">
                <a16:creationId xmlns:a16="http://schemas.microsoft.com/office/drawing/2014/main" id="{01488852-7F47-AD91-1354-AD69C8306E84}"/>
              </a:ext>
            </a:extLst>
          </p:cNvPr>
          <p:cNvSpPr/>
          <p:nvPr/>
        </p:nvSpPr>
        <p:spPr>
          <a:xfrm>
            <a:off x="9079588" y="5134986"/>
            <a:ext cx="2990415" cy="1031220"/>
          </a:xfrm>
          <a:prstGeom prst="wedgeRectCallout">
            <a:avLst>
              <a:gd name="adj1" fmla="val -29755"/>
              <a:gd name="adj2" fmla="val -82868"/>
            </a:avLst>
          </a:prstGeom>
          <a:solidFill>
            <a:schemeClr val="bg1"/>
          </a:solidFill>
          <a:effectLst>
            <a:outerShdw blurRad="40000" dist="1016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properties</a:t>
            </a:r>
            <a:r>
              <a:rPr lang="zh-CN" altLang="en-US" sz="1800" dirty="0">
                <a:solidFill>
                  <a:schemeClr val="tx1"/>
                </a:solidFill>
              </a:rPr>
              <a:t> </a:t>
            </a:r>
            <a:r>
              <a:rPr lang="en-US" altLang="zh-CN" sz="1800" dirty="0">
                <a:solidFill>
                  <a:schemeClr val="tx1"/>
                </a:solidFill>
              </a:rPr>
              <a:t>are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actual</a:t>
            </a:r>
            <a:r>
              <a:rPr lang="zh-CN" altLang="en-US" sz="1800" dirty="0">
                <a:solidFill>
                  <a:schemeClr val="tx1"/>
                </a:solidFill>
              </a:rPr>
              <a:t> </a:t>
            </a:r>
            <a:r>
              <a:rPr lang="en-US" altLang="zh-CN" sz="1800" dirty="0">
                <a:solidFill>
                  <a:schemeClr val="tx1"/>
                </a:solidFill>
              </a:rPr>
              <a:t>component to serve</a:t>
            </a:r>
            <a:r>
              <a:rPr lang="zh-CN" altLang="en-US" sz="1800" dirty="0">
                <a:solidFill>
                  <a:schemeClr val="tx1"/>
                </a:solidFill>
              </a:rPr>
              <a:t> </a:t>
            </a:r>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serial</a:t>
            </a:r>
            <a:r>
              <a:rPr lang="zh-CN" altLang="en-US" sz="1800" dirty="0">
                <a:solidFill>
                  <a:schemeClr val="tx1"/>
                </a:solidFill>
              </a:rPr>
              <a:t> </a:t>
            </a:r>
            <a:r>
              <a:rPr lang="en-US" altLang="zh-CN" sz="1800" dirty="0">
                <a:solidFill>
                  <a:schemeClr val="tx1"/>
                </a:solidFill>
              </a:rPr>
              <a:t>number.</a:t>
            </a:r>
            <a:endParaRPr lang="en-US" sz="1800" dirty="0">
              <a:solidFill>
                <a:schemeClr val="tx1"/>
              </a:solidFill>
            </a:endParaRPr>
          </a:p>
        </p:txBody>
      </p:sp>
      <p:sp>
        <p:nvSpPr>
          <p:cNvPr id="5" name="Rectangular Callout 4">
            <a:extLst>
              <a:ext uri="{FF2B5EF4-FFF2-40B4-BE49-F238E27FC236}">
                <a16:creationId xmlns:a16="http://schemas.microsoft.com/office/drawing/2014/main" id="{15002B27-C2F4-E1C8-180B-6E8A782D07FC}"/>
              </a:ext>
            </a:extLst>
          </p:cNvPr>
          <p:cNvSpPr/>
          <p:nvPr/>
        </p:nvSpPr>
        <p:spPr>
          <a:xfrm>
            <a:off x="8176527" y="644560"/>
            <a:ext cx="2833352" cy="1378923"/>
          </a:xfrm>
          <a:prstGeom prst="wedgeRectCallout">
            <a:avLst>
              <a:gd name="adj1" fmla="val -46062"/>
              <a:gd name="adj2" fmla="val 69892"/>
            </a:avLst>
          </a:prstGeom>
          <a:solidFill>
            <a:schemeClr val="bg1"/>
          </a:solidFill>
          <a:effectLst>
            <a:outerShdw blurRad="40000" dist="101600" dir="3449766" sx="100143" sy="100143"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chemeClr val="tx1"/>
                </a:solidFill>
              </a:rPr>
              <a:t>The</a:t>
            </a:r>
            <a:r>
              <a:rPr lang="zh-CN" altLang="en-US" sz="1800" dirty="0">
                <a:solidFill>
                  <a:schemeClr val="tx1"/>
                </a:solidFill>
              </a:rPr>
              <a:t> </a:t>
            </a:r>
            <a:r>
              <a:rPr lang="en-US" altLang="zh-CN" sz="1800" dirty="0">
                <a:solidFill>
                  <a:schemeClr val="tx1"/>
                </a:solidFill>
              </a:rPr>
              <a:t>invocation</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API</a:t>
            </a:r>
            <a:r>
              <a:rPr lang="zh-CN" altLang="en-US" sz="1800" dirty="0">
                <a:solidFill>
                  <a:schemeClr val="tx1"/>
                </a:solidFill>
              </a:rPr>
              <a:t> </a:t>
            </a:r>
            <a:r>
              <a:rPr lang="en-US" altLang="zh-CN" sz="1800" dirty="0">
                <a:solidFill>
                  <a:schemeClr val="tx1"/>
                </a:solidFill>
              </a:rPr>
              <a:t>to</a:t>
            </a:r>
            <a:r>
              <a:rPr lang="zh-CN" altLang="en-US" sz="1800" dirty="0">
                <a:solidFill>
                  <a:schemeClr val="tx1"/>
                </a:solidFill>
              </a:rPr>
              <a:t> </a:t>
            </a:r>
            <a:r>
              <a:rPr lang="en-US" altLang="zh-CN" sz="1800" dirty="0">
                <a:solidFill>
                  <a:schemeClr val="tx1"/>
                </a:solidFill>
              </a:rPr>
              <a:t>access</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UUI</a:t>
            </a:r>
            <a:r>
              <a:rPr lang="zh-CN" altLang="en-US" sz="1800" dirty="0">
                <a:solidFill>
                  <a:schemeClr val="tx1"/>
                </a:solidFill>
              </a:rPr>
              <a:t> </a:t>
            </a:r>
            <a:r>
              <a:rPr lang="en-US" altLang="zh-CN" sz="1800" dirty="0">
                <a:solidFill>
                  <a:schemeClr val="tx1"/>
                </a:solidFill>
              </a:rPr>
              <a:t>is</a:t>
            </a:r>
            <a:r>
              <a:rPr lang="zh-CN" altLang="en-US" sz="1800" dirty="0">
                <a:solidFill>
                  <a:schemeClr val="tx1"/>
                </a:solidFill>
              </a:rPr>
              <a:t> </a:t>
            </a:r>
            <a:r>
              <a:rPr lang="en-US" altLang="zh-CN" sz="1800" dirty="0">
                <a:solidFill>
                  <a:schemeClr val="tx1"/>
                </a:solidFill>
              </a:rPr>
              <a:t>usually</a:t>
            </a:r>
            <a:r>
              <a:rPr lang="zh-CN" altLang="en-US" sz="1800" dirty="0">
                <a:solidFill>
                  <a:schemeClr val="tx1"/>
                </a:solidFill>
              </a:rPr>
              <a:t> </a:t>
            </a:r>
            <a:r>
              <a:rPr lang="en-US" altLang="zh-CN" sz="1800" dirty="0">
                <a:solidFill>
                  <a:schemeClr val="tx1"/>
                </a:solidFill>
              </a:rPr>
              <a:t>handled</a:t>
            </a:r>
            <a:r>
              <a:rPr lang="zh-CN" altLang="en-US" sz="1800" dirty="0">
                <a:solidFill>
                  <a:schemeClr val="tx1"/>
                </a:solidFill>
              </a:rPr>
              <a:t> </a:t>
            </a:r>
            <a:r>
              <a:rPr lang="en-US" altLang="zh-CN" sz="1800" dirty="0">
                <a:solidFill>
                  <a:schemeClr val="tx1"/>
                </a:solidFill>
              </a:rPr>
              <a:t>by</a:t>
            </a:r>
            <a:r>
              <a:rPr lang="zh-CN" altLang="en-US" sz="1800" dirty="0">
                <a:solidFill>
                  <a:schemeClr val="tx1"/>
                </a:solidFill>
              </a:rPr>
              <a:t> </a:t>
            </a:r>
            <a:r>
              <a:rPr lang="en-US" altLang="zh-CN" sz="1800" dirty="0">
                <a:solidFill>
                  <a:schemeClr val="tx1"/>
                </a:solidFill>
              </a:rPr>
              <a:t>a</a:t>
            </a:r>
            <a:r>
              <a:rPr lang="zh-CN" altLang="en-US" sz="1800" dirty="0">
                <a:solidFill>
                  <a:schemeClr val="tx1"/>
                </a:solidFill>
              </a:rPr>
              <a:t> </a:t>
            </a:r>
            <a:r>
              <a:rPr lang="en-US" altLang="zh-CN" sz="1800" dirty="0">
                <a:solidFill>
                  <a:schemeClr val="tx1"/>
                </a:solidFill>
              </a:rPr>
              <a:t>system</a:t>
            </a:r>
            <a:r>
              <a:rPr lang="zh-CN" altLang="en-US" sz="1800" dirty="0">
                <a:solidFill>
                  <a:schemeClr val="tx1"/>
                </a:solidFill>
              </a:rPr>
              <a:t> </a:t>
            </a:r>
            <a:r>
              <a:rPr lang="en-US" altLang="zh-CN" sz="1800" dirty="0">
                <a:solidFill>
                  <a:schemeClr val="tx1"/>
                </a:solidFill>
              </a:rPr>
              <a:t>service</a:t>
            </a:r>
            <a:r>
              <a:rPr lang="zh-CN" altLang="en-US" sz="1800" dirty="0">
                <a:solidFill>
                  <a:schemeClr val="tx1"/>
                </a:solidFill>
              </a:rPr>
              <a:t> </a:t>
            </a:r>
            <a:r>
              <a:rPr lang="en-US" altLang="zh-CN" sz="1800" dirty="0">
                <a:solidFill>
                  <a:schemeClr val="tx1"/>
                </a:solidFill>
              </a:rPr>
              <a:t>of</a:t>
            </a:r>
            <a:r>
              <a:rPr lang="zh-CN" altLang="en-US" sz="1800" dirty="0">
                <a:solidFill>
                  <a:schemeClr val="tx1"/>
                </a:solidFill>
              </a:rPr>
              <a:t> </a:t>
            </a:r>
            <a:r>
              <a:rPr lang="en-US" altLang="zh-CN" sz="1800" dirty="0">
                <a:solidFill>
                  <a:schemeClr val="tx1"/>
                </a:solidFill>
              </a:rPr>
              <a:t>Android.</a:t>
            </a:r>
            <a:endParaRPr lang="en-US" sz="1800" dirty="0">
              <a:solidFill>
                <a:schemeClr val="tx1"/>
              </a:solidFill>
            </a:endParaRPr>
          </a:p>
        </p:txBody>
      </p:sp>
    </p:spTree>
    <p:extLst>
      <p:ext uri="{BB962C8B-B14F-4D97-AF65-F5344CB8AC3E}">
        <p14:creationId xmlns:p14="http://schemas.microsoft.com/office/powerpoint/2010/main" val="267246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D76C7CE-A0C6-6332-A535-A215D889B153}"/>
              </a:ext>
            </a:extLst>
          </p:cNvPr>
          <p:cNvSpPr/>
          <p:nvPr/>
        </p:nvSpPr>
        <p:spPr>
          <a:xfrm>
            <a:off x="644236" y="5839691"/>
            <a:ext cx="11547764" cy="35187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52C5459-75E2-F329-3223-07AD0D293ADA}"/>
              </a:ext>
            </a:extLst>
          </p:cNvPr>
          <p:cNvSpPr>
            <a:spLocks noGrp="1"/>
          </p:cNvSpPr>
          <p:nvPr>
            <p:ph type="body" sz="quarter" idx="10"/>
          </p:nvPr>
        </p:nvSpPr>
        <p:spPr>
          <a:xfrm>
            <a:off x="876300" y="1339696"/>
            <a:ext cx="10608467" cy="686977"/>
          </a:xfrm>
        </p:spPr>
        <p:txBody>
          <a:bodyPr>
            <a:normAutofit fontScale="92500"/>
          </a:bodyPr>
          <a:lstStyle/>
          <a:p>
            <a:pPr>
              <a:lnSpc>
                <a:spcPct val="100000"/>
              </a:lnSpc>
              <a:spcBef>
                <a:spcPts val="0"/>
              </a:spcBef>
              <a:spcAft>
                <a:spcPts val="600"/>
              </a:spcAft>
            </a:pPr>
            <a:r>
              <a:rPr lang="en-US" sz="1600" b="1" dirty="0">
                <a:solidFill>
                  <a:schemeClr val="tx1"/>
                </a:solidFill>
              </a:rPr>
              <a:t>14</a:t>
            </a:r>
            <a:r>
              <a:rPr lang="en-US" sz="1600" dirty="0">
                <a:solidFill>
                  <a:schemeClr val="tx1"/>
                </a:solidFill>
              </a:rPr>
              <a:t> unique miscellaneous UUIs recognized from </a:t>
            </a:r>
            <a:r>
              <a:rPr lang="en-US" sz="1600" b="1" dirty="0">
                <a:solidFill>
                  <a:schemeClr val="tx1"/>
                </a:solidFill>
              </a:rPr>
              <a:t>18</a:t>
            </a:r>
            <a:r>
              <a:rPr lang="en-US" sz="1600" dirty="0">
                <a:solidFill>
                  <a:schemeClr val="tx1"/>
                </a:solidFill>
              </a:rPr>
              <a:t> occurrences.</a:t>
            </a:r>
          </a:p>
          <a:p>
            <a:pPr>
              <a:lnSpc>
                <a:spcPct val="100000"/>
              </a:lnSpc>
              <a:spcBef>
                <a:spcPts val="0"/>
              </a:spcBef>
              <a:spcAft>
                <a:spcPts val="600"/>
              </a:spcAft>
            </a:pPr>
            <a:r>
              <a:rPr lang="en-US" sz="1600" dirty="0">
                <a:solidFill>
                  <a:schemeClr val="tx1"/>
                </a:solidFill>
              </a:rPr>
              <a:t>Recognized miscellaneous UUIs covers identifiers of NFC module, display panel, PCB, camera, and fingerprint sensors.</a:t>
            </a:r>
            <a:endParaRPr lang="en-SG" sz="1600" dirty="0">
              <a:solidFill>
                <a:schemeClr val="tx1"/>
              </a:solidFill>
            </a:endParaRPr>
          </a:p>
        </p:txBody>
      </p:sp>
      <p:sp>
        <p:nvSpPr>
          <p:cNvPr id="5" name="Slide Number Placeholder 4">
            <a:extLst>
              <a:ext uri="{FF2B5EF4-FFF2-40B4-BE49-F238E27FC236}">
                <a16:creationId xmlns:a16="http://schemas.microsoft.com/office/drawing/2014/main" id="{AF2348E4-9718-0B0F-D2F6-A9D557FB2238}"/>
              </a:ext>
            </a:extLst>
          </p:cNvPr>
          <p:cNvSpPr>
            <a:spLocks noGrp="1"/>
          </p:cNvSpPr>
          <p:nvPr>
            <p:ph type="sldNum" sz="quarter" idx="13"/>
          </p:nvPr>
        </p:nvSpPr>
        <p:spPr/>
        <p:txBody>
          <a:bodyPr/>
          <a:lstStyle/>
          <a:p>
            <a:fld id="{71C63AB4-6DC0-4902-8E9D-B5377E74E401}" type="slidenum">
              <a:rPr lang="en-SG" smtClean="0"/>
              <a:t>67</a:t>
            </a:fld>
            <a:endParaRPr lang="en-SG"/>
          </a:p>
        </p:txBody>
      </p:sp>
      <p:graphicFrame>
        <p:nvGraphicFramePr>
          <p:cNvPr id="4" name="Table 7">
            <a:extLst>
              <a:ext uri="{FF2B5EF4-FFF2-40B4-BE49-F238E27FC236}">
                <a16:creationId xmlns:a16="http://schemas.microsoft.com/office/drawing/2014/main" id="{E6DA6B5B-EF00-D6F6-0C1E-5E8ED213D721}"/>
              </a:ext>
            </a:extLst>
          </p:cNvPr>
          <p:cNvGraphicFramePr>
            <a:graphicFrameLocks noGrp="1"/>
          </p:cNvGraphicFramePr>
          <p:nvPr>
            <p:extLst>
              <p:ext uri="{D42A27DB-BD31-4B8C-83A1-F6EECF244321}">
                <p14:modId xmlns:p14="http://schemas.microsoft.com/office/powerpoint/2010/main" val="2404367551"/>
              </p:ext>
            </p:extLst>
          </p:nvPr>
        </p:nvGraphicFramePr>
        <p:xfrm>
          <a:off x="968990" y="2195950"/>
          <a:ext cx="8268062" cy="4032380"/>
        </p:xfrm>
        <a:graphic>
          <a:graphicData uri="http://schemas.openxmlformats.org/drawingml/2006/table">
            <a:tbl>
              <a:tblPr firstRow="1" bandRow="1">
                <a:tableStyleId>{5C22544A-7EE6-4342-B048-85BDC9FD1C3A}</a:tableStyleId>
              </a:tblPr>
              <a:tblGrid>
                <a:gridCol w="875646">
                  <a:extLst>
                    <a:ext uri="{9D8B030D-6E8A-4147-A177-3AD203B41FA5}">
                      <a16:colId xmlns:a16="http://schemas.microsoft.com/office/drawing/2014/main" val="3510019859"/>
                    </a:ext>
                  </a:extLst>
                </a:gridCol>
                <a:gridCol w="2940623">
                  <a:extLst>
                    <a:ext uri="{9D8B030D-6E8A-4147-A177-3AD203B41FA5}">
                      <a16:colId xmlns:a16="http://schemas.microsoft.com/office/drawing/2014/main" val="2844560601"/>
                    </a:ext>
                  </a:extLst>
                </a:gridCol>
                <a:gridCol w="4451793">
                  <a:extLst>
                    <a:ext uri="{9D8B030D-6E8A-4147-A177-3AD203B41FA5}">
                      <a16:colId xmlns:a16="http://schemas.microsoft.com/office/drawing/2014/main" val="1338032864"/>
                    </a:ext>
                  </a:extLst>
                </a:gridCol>
              </a:tblGrid>
              <a:tr h="238535">
                <a:tc>
                  <a:txBody>
                    <a:bodyPr/>
                    <a:lstStyle/>
                    <a:p>
                      <a:r>
                        <a:rPr lang="en-US" sz="1100" dirty="0"/>
                        <a:t>Channel</a:t>
                      </a:r>
                      <a:endParaRPr lang="en-AU" sz="1100" dirty="0"/>
                    </a:p>
                  </a:txBody>
                  <a:tcPr marL="45720" marR="45720" marT="18000" marB="18000"/>
                </a:tc>
                <a:tc>
                  <a:txBody>
                    <a:bodyPr/>
                    <a:lstStyle/>
                    <a:p>
                      <a:r>
                        <a:rPr lang="en-US" sz="1100" dirty="0"/>
                        <a:t> Name</a:t>
                      </a:r>
                      <a:endParaRPr lang="en-AU" sz="1100" dirty="0"/>
                    </a:p>
                  </a:txBody>
                  <a:tcPr marL="45720" marR="45720" marT="18000" marB="18000"/>
                </a:tc>
                <a:tc>
                  <a:txBody>
                    <a:bodyPr/>
                    <a:lstStyle/>
                    <a:p>
                      <a:r>
                        <a:rPr lang="en-US" sz="1100" dirty="0"/>
                        <a:t> Format &amp; Purpose </a:t>
                      </a:r>
                      <a:r>
                        <a:rPr lang="en-AU" sz="1100" dirty="0"/>
                        <a:t>(keywords display in Bold format)</a:t>
                      </a:r>
                    </a:p>
                  </a:txBody>
                  <a:tcPr marL="45720" marR="45720" marT="18000" marB="18000"/>
                </a:tc>
                <a:extLst>
                  <a:ext uri="{0D108BD9-81ED-4DB2-BD59-A6C34878D82A}">
                    <a16:rowId xmlns:a16="http://schemas.microsoft.com/office/drawing/2014/main" val="1076414839"/>
                  </a:ext>
                </a:extLst>
              </a:tr>
              <a:tr h="238535">
                <a:tc rowSpan="3">
                  <a:txBody>
                    <a:bodyPr/>
                    <a:lstStyle/>
                    <a:p>
                      <a:r>
                        <a:rPr lang="en-US" sz="1100" dirty="0"/>
                        <a:t>System Settings</a:t>
                      </a:r>
                      <a:endParaRPr lang="en-AU" sz="1100" dirty="0"/>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Global.cplc</a:t>
                      </a:r>
                      <a:r>
                        <a:rPr lang="en-AU" sz="1100" b="0" i="0" u="none" strike="noStrike" dirty="0">
                          <a:solidFill>
                            <a:srgbClr val="000000"/>
                          </a:solidFill>
                          <a:effectLst/>
                          <a:latin typeface="Calibri" panose="020F0502020204030204" pitchFamily="34" charset="0"/>
                        </a:rPr>
                        <a:t> (</a:t>
                      </a:r>
                      <a:r>
                        <a:rPr lang="en-AU" sz="1100" dirty="0"/>
                        <a:t>C</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45-byte hex string, for </a:t>
                      </a:r>
                      <a:r>
                        <a:rPr lang="en-AU" sz="1600" b="1" i="0" u="none" strike="noStrike" dirty="0">
                          <a:solidFill>
                            <a:srgbClr val="000000"/>
                          </a:solidFill>
                          <a:effectLst/>
                          <a:latin typeface="Calibri" panose="020F0502020204030204" pitchFamily="34" charset="0"/>
                        </a:rPr>
                        <a:t>NFC</a:t>
                      </a:r>
                      <a:r>
                        <a:rPr lang="en-AU" sz="1100" b="0" i="0" u="none" strike="noStrike" dirty="0">
                          <a:solidFill>
                            <a:srgbClr val="000000"/>
                          </a:solidFill>
                          <a:effectLst/>
                          <a:latin typeface="Calibri" panose="020F0502020204030204" pitchFamily="34" charset="0"/>
                        </a:rPr>
                        <a:t> module</a:t>
                      </a:r>
                    </a:p>
                  </a:txBody>
                  <a:tcPr marL="45720" marR="45720" marT="18000" marB="18000" anchor="b"/>
                </a:tc>
                <a:extLst>
                  <a:ext uri="{0D108BD9-81ED-4DB2-BD59-A6C34878D82A}">
                    <a16:rowId xmlns:a16="http://schemas.microsoft.com/office/drawing/2014/main" val="3512124339"/>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Global.ro.boot.oled_wp</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8-byte hex string, for OLED </a:t>
                      </a:r>
                      <a:r>
                        <a:rPr lang="en-AU" sz="1600" b="1" i="0" u="none" strike="noStrike" dirty="0">
                          <a:solidFill>
                            <a:srgbClr val="000000"/>
                          </a:solidFill>
                          <a:effectLst/>
                          <a:latin typeface="Calibri" panose="020F0502020204030204" pitchFamily="34" charset="0"/>
                        </a:rPr>
                        <a:t>display panel</a:t>
                      </a:r>
                      <a:r>
                        <a:rPr lang="en-AU" sz="1100" b="1"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62112925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System.ReaperAssignedDeviceId</a:t>
                      </a:r>
                      <a:r>
                        <a:rPr lang="en-AU"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30-digit decimal string, unknown type</a:t>
                      </a:r>
                      <a:r>
                        <a:rPr lang="en-AU" sz="1100" b="0" i="0" u="none" strike="noStrike" baseline="30000" dirty="0">
                          <a:solidFill>
                            <a:srgbClr val="000000"/>
                          </a:solidFill>
                          <a:effectLst/>
                          <a:latin typeface="Calibri" panose="020F0502020204030204" pitchFamily="34" charset="0"/>
                        </a:rPr>
                        <a:t>+</a:t>
                      </a:r>
                      <a:endParaRPr lang="en-AU" sz="1100" b="0" i="0" u="none" strike="noStrike" dirty="0">
                        <a:solidFill>
                          <a:srgbClr val="000000"/>
                        </a:solidFill>
                        <a:effectLst/>
                        <a:latin typeface="Calibri" panose="020F0502020204030204" pitchFamily="34" charset="0"/>
                      </a:endParaRPr>
                    </a:p>
                  </a:txBody>
                  <a:tcPr marL="45720" marR="45720" marT="18000" marB="18000" anchor="b"/>
                </a:tc>
                <a:extLst>
                  <a:ext uri="{0D108BD9-81ED-4DB2-BD59-A6C34878D82A}">
                    <a16:rowId xmlns:a16="http://schemas.microsoft.com/office/drawing/2014/main" val="2104785490"/>
                  </a:ext>
                </a:extLst>
              </a:tr>
              <a:tr h="238535">
                <a:tc rowSpan="11">
                  <a:txBody>
                    <a:bodyPr/>
                    <a:lstStyle/>
                    <a:p>
                      <a:r>
                        <a:rPr lang="en-AU" sz="1100" dirty="0"/>
                        <a:t>System Properties </a:t>
                      </a:r>
                    </a:p>
                  </a:txBody>
                  <a:tcPr marL="45720" marR="45720" marT="18000" marB="18000" anchor="ct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gsm.serial</a:t>
                      </a:r>
                      <a:r>
                        <a:rPr lang="en-AU" sz="1100" b="0" i="0" u="none" strike="noStrike" dirty="0">
                          <a:solidFill>
                            <a:srgbClr val="000000"/>
                          </a:solidFill>
                          <a:effectLst/>
                          <a:latin typeface="Calibri" panose="020F0502020204030204" pitchFamily="34" charset="0"/>
                        </a:rPr>
                        <a:t> (</a:t>
                      </a:r>
                      <a:r>
                        <a:rPr lang="en-AU" sz="1100" dirty="0"/>
                        <a:t>C</a:t>
                      </a:r>
                      <a:r>
                        <a:rPr lang="en-AU" sz="1100" baseline="-25000" dirty="0"/>
                        <a:t>10,11</a:t>
                      </a:r>
                      <a:r>
                        <a:rPr lang="en-AU" sz="1100" b="0" i="0" u="none" strike="noStrike" dirty="0">
                          <a:solidFill>
                            <a:srgbClr val="000000"/>
                          </a:solidFill>
                          <a:effectLst/>
                          <a:latin typeface="Calibri" panose="020F0502020204030204" pitchFamily="34" charset="0"/>
                        </a:rPr>
                        <a:t>,</a:t>
                      </a:r>
                      <a:r>
                        <a:rPr lang="en-AU" sz="1100" dirty="0"/>
                        <a:t> D</a:t>
                      </a:r>
                      <a:r>
                        <a:rPr lang="en-AU" sz="1100" baseline="-25000" dirty="0"/>
                        <a:t>10</a:t>
                      </a:r>
                      <a:r>
                        <a:rPr lang="en-AU" sz="1100" b="0" i="0" u="none" strike="noStrike" baseline="-25000" dirty="0">
                          <a:solidFill>
                            <a:schemeClr val="dk1"/>
                          </a:solidFill>
                          <a:effectLst/>
                          <a:latin typeface="+mn-lt"/>
                        </a:rPr>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19-digit decimal string,</a:t>
                      </a:r>
                      <a:r>
                        <a:rPr lang="en-US" sz="1100" b="0" i="0" u="none" strike="noStrike" dirty="0">
                          <a:solidFill>
                            <a:srgbClr val="000000"/>
                          </a:solidFill>
                          <a:effectLst/>
                          <a:latin typeface="Calibri" panose="020F0502020204030204" pitchFamily="34" charset="0"/>
                        </a:rPr>
                        <a:t> the device </a:t>
                      </a:r>
                      <a:r>
                        <a:rPr lang="en-US" sz="1600" b="1" i="0" u="none" strike="noStrike" dirty="0">
                          <a:solidFill>
                            <a:srgbClr val="000000"/>
                          </a:solidFill>
                          <a:effectLst/>
                          <a:latin typeface="Calibri" panose="020F0502020204030204" pitchFamily="34" charset="0"/>
                        </a:rPr>
                        <a:t>PCB</a:t>
                      </a:r>
                      <a:r>
                        <a:rPr lang="en-US" sz="1100" b="0" i="0" u="none" strike="noStrike" dirty="0">
                          <a:solidFill>
                            <a:srgbClr val="000000"/>
                          </a:solidFill>
                          <a:effectLst/>
                          <a:latin typeface="Calibri" panose="020F0502020204030204" pitchFamily="34" charset="0"/>
                        </a:rPr>
                        <a:t> serial number </a:t>
                      </a:r>
                    </a:p>
                  </a:txBody>
                  <a:tcPr marL="45720" marR="45720" marT="18000" marB="18000" anchor="b"/>
                </a:tc>
                <a:extLst>
                  <a:ext uri="{0D108BD9-81ED-4DB2-BD59-A6C34878D82A}">
                    <a16:rowId xmlns:a16="http://schemas.microsoft.com/office/drawing/2014/main" val="1608894317"/>
                  </a:ext>
                </a:extLst>
              </a:tr>
              <a:tr h="238535">
                <a:tc vMerge="1">
                  <a:txBody>
                    <a:bodyPr/>
                    <a:lstStyle/>
                    <a:p>
                      <a:endParaRPr lang="en-AU" dirty="0"/>
                    </a:p>
                  </a:txBody>
                  <a:tcPr/>
                </a:tc>
                <a:tc>
                  <a:txBody>
                    <a:bodyPr/>
                    <a:lstStyle/>
                    <a:p>
                      <a:pPr marL="0" marR="0" lvl="0" indent="0" algn="l" defTabSz="342874" rtl="0" eaLnBrk="1" fontAlgn="b" latinLnBrk="0" hangingPunct="1">
                        <a:lnSpc>
                          <a:spcPct val="100000"/>
                        </a:lnSpc>
                        <a:spcBef>
                          <a:spcPts val="0"/>
                        </a:spcBef>
                        <a:spcAft>
                          <a:spcPts val="0"/>
                        </a:spcAft>
                        <a:buClrTx/>
                        <a:buSzTx/>
                        <a:buFontTx/>
                        <a:buNone/>
                        <a:tabLst/>
                        <a:defRPr/>
                      </a:pPr>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ro.ril.oem.sno</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baseline="-25000" dirty="0">
                          <a:solidFill>
                            <a:schemeClr val="dk1"/>
                          </a:solidFill>
                          <a:effectLst/>
                          <a:latin typeface="+mn-lt"/>
                        </a:rPr>
                        <a:t>,11</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8-byte hex string, unknown type</a:t>
                      </a:r>
                      <a:r>
                        <a:rPr lang="en-AU" sz="1100" b="0" i="0" u="none" strike="noStrike" baseline="30000" dirty="0">
                          <a:solidFill>
                            <a:srgbClr val="000000"/>
                          </a:solidFill>
                          <a:effectLst/>
                          <a:latin typeface="Calibri" panose="020F0502020204030204" pitchFamily="34" charset="0"/>
                        </a:rPr>
                        <a:t>+</a:t>
                      </a:r>
                    </a:p>
                  </a:txBody>
                  <a:tcPr marL="45720" marR="45720" marT="18000" marB="18000" anchor="b"/>
                </a:tc>
                <a:extLst>
                  <a:ext uri="{0D108BD9-81ED-4DB2-BD59-A6C34878D82A}">
                    <a16:rowId xmlns:a16="http://schemas.microsoft.com/office/drawing/2014/main" val="4231908098"/>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vendor.camera.sensor.frontMain.fuseID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front main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663710979"/>
                  </a:ext>
                </a:extLst>
              </a:tr>
              <a:tr h="238535">
                <a:tc vMerge="1">
                  <a:txBody>
                    <a:bodyPr/>
                    <a:lstStyle/>
                    <a:p>
                      <a:endParaRPr lang="en-AU"/>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vendor.camera.sensor.rearMain.fuseID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main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2245926321"/>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vendor.camera.sensor.rearUltra.fuseID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ultra-wide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3981919632"/>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vendor.camera.sensor.rearTele.fuseID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64-byte alphanumeric string,</a:t>
                      </a:r>
                      <a:r>
                        <a:rPr lang="en-US" sz="1100" b="0" i="0" u="none" strike="noStrike" dirty="0">
                          <a:solidFill>
                            <a:srgbClr val="000000"/>
                          </a:solidFill>
                          <a:effectLst/>
                          <a:latin typeface="Calibri" panose="020F0502020204030204" pitchFamily="34" charset="0"/>
                        </a:rPr>
                        <a:t> ID of the rear telephoto </a:t>
                      </a:r>
                      <a:r>
                        <a:rPr lang="en-US" sz="1600" b="1" i="0" u="none" strike="noStrike" dirty="0">
                          <a:solidFill>
                            <a:srgbClr val="000000"/>
                          </a:solidFill>
                          <a:effectLst/>
                          <a:latin typeface="Calibri" panose="020F0502020204030204" pitchFamily="34" charset="0"/>
                        </a:rPr>
                        <a:t>camera</a:t>
                      </a:r>
                      <a:r>
                        <a:rPr lang="en-US" sz="1100" b="0" i="0" u="none" strike="noStrike" dirty="0">
                          <a:solidFill>
                            <a:srgbClr val="000000"/>
                          </a:solidFill>
                          <a:effectLst/>
                          <a:latin typeface="Calibri" panose="020F0502020204030204" pitchFamily="34" charset="0"/>
                        </a:rPr>
                        <a:t>  </a:t>
                      </a:r>
                    </a:p>
                  </a:txBody>
                  <a:tcPr marL="45720" marR="45720" marT="18000" marB="18000" anchor="b"/>
                </a:tc>
                <a:extLst>
                  <a:ext uri="{0D108BD9-81ED-4DB2-BD59-A6C34878D82A}">
                    <a16:rowId xmlns:a16="http://schemas.microsoft.com/office/drawing/2014/main" val="867257797"/>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persist.vendor.sys.fp.info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8-digit hex string, </a:t>
                      </a:r>
                      <a:r>
                        <a:rPr lang="en-AU" sz="1600" b="1" i="0" u="none" strike="noStrike" dirty="0">
                          <a:solidFill>
                            <a:srgbClr val="000000"/>
                          </a:solidFill>
                          <a:effectLst/>
                          <a:latin typeface="Calibri" panose="020F0502020204030204" pitchFamily="34" charset="0"/>
                        </a:rPr>
                        <a:t>fingerprint</a:t>
                      </a:r>
                      <a:r>
                        <a:rPr lang="en-AU" sz="1100" b="0" i="0" u="none" strike="noStrike" dirty="0">
                          <a:solidFill>
                            <a:srgbClr val="000000"/>
                          </a:solidFill>
                          <a:effectLst/>
                          <a:latin typeface="Calibri" panose="020F0502020204030204" pitchFamily="34" charset="0"/>
                        </a:rPr>
                        <a:t> sensor related</a:t>
                      </a:r>
                    </a:p>
                  </a:txBody>
                  <a:tcPr marL="45720" marR="45720" marT="18000" marB="18000" anchor="b"/>
                </a:tc>
                <a:extLst>
                  <a:ext uri="{0D108BD9-81ED-4DB2-BD59-A6C34878D82A}">
                    <a16:rowId xmlns:a16="http://schemas.microsoft.com/office/drawing/2014/main" val="2423169690"/>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persist.vendor.sys.fp.uid</a:t>
                      </a:r>
                      <a:r>
                        <a:rPr lang="en-AU" sz="1100" b="0" i="0" u="none" strike="noStrike" dirty="0">
                          <a:solidFill>
                            <a:srgbClr val="000000"/>
                          </a:solidFill>
                          <a:effectLst/>
                          <a:latin typeface="Calibri" panose="020F0502020204030204" pitchFamily="34" charset="0"/>
                        </a:rPr>
                        <a:t> (</a:t>
                      </a:r>
                      <a:r>
                        <a:rPr lang="en-AU" sz="1100" dirty="0"/>
                        <a:t>H</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14-digit hex string, </a:t>
                      </a:r>
                      <a:r>
                        <a:rPr lang="en-AU" sz="1600" b="1" i="0" u="none" strike="noStrike" dirty="0">
                          <a:solidFill>
                            <a:srgbClr val="000000"/>
                          </a:solidFill>
                          <a:effectLst/>
                          <a:latin typeface="Calibri" panose="020F0502020204030204" pitchFamily="34" charset="0"/>
                        </a:rPr>
                        <a:t>fingerprint</a:t>
                      </a:r>
                      <a:r>
                        <a:rPr lang="en-AU" sz="1100" b="0" i="0" u="none" strike="noStrike" dirty="0">
                          <a:solidFill>
                            <a:srgbClr val="000000"/>
                          </a:solidFill>
                          <a:effectLst/>
                          <a:latin typeface="Calibri" panose="020F0502020204030204" pitchFamily="34" charset="0"/>
                        </a:rPr>
                        <a:t> sensor related</a:t>
                      </a:r>
                    </a:p>
                  </a:txBody>
                  <a:tcPr marL="45720" marR="45720" marT="18000" marB="18000" anchor="b"/>
                </a:tc>
                <a:extLst>
                  <a:ext uri="{0D108BD9-81ED-4DB2-BD59-A6C34878D82A}">
                    <a16:rowId xmlns:a16="http://schemas.microsoft.com/office/drawing/2014/main" val="3655272390"/>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ro.qchip.serialno</a:t>
                      </a:r>
                      <a:r>
                        <a:rPr lang="en-AU" sz="1100" b="0" i="0" u="none" strike="noStrike" dirty="0">
                          <a:solidFill>
                            <a:srgbClr val="000000"/>
                          </a:solidFill>
                          <a:effectLst/>
                          <a:latin typeface="Calibri" panose="020F0502020204030204" pitchFamily="34" charset="0"/>
                        </a:rPr>
                        <a:t> (</a:t>
                      </a:r>
                      <a:r>
                        <a:rPr lang="en-AU" sz="1100" dirty="0"/>
                        <a:t>F</a:t>
                      </a:r>
                      <a:r>
                        <a:rPr lang="en-AU" sz="1100" baseline="-25000" dirty="0"/>
                        <a:t>10</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8-digit hex string,</a:t>
                      </a:r>
                      <a:r>
                        <a:rPr lang="en-US" sz="1100" b="0" i="0" u="none" strike="noStrike" dirty="0">
                          <a:solidFill>
                            <a:srgbClr val="000000"/>
                          </a:solidFill>
                          <a:effectLst/>
                          <a:latin typeface="Calibri" panose="020F0502020204030204" pitchFamily="34" charset="0"/>
                        </a:rPr>
                        <a:t> a serial number of an embedded </a:t>
                      </a:r>
                      <a:r>
                        <a:rPr lang="en-US" sz="1600" b="1" i="0" u="none" strike="noStrike" dirty="0">
                          <a:solidFill>
                            <a:srgbClr val="000000"/>
                          </a:solidFill>
                          <a:effectLst/>
                          <a:latin typeface="Calibri" panose="020F0502020204030204" pitchFamily="34" charset="0"/>
                        </a:rPr>
                        <a:t>chip</a:t>
                      </a:r>
                      <a:r>
                        <a:rPr lang="en-US" sz="1100" b="0" i="0" u="none" strike="noStrike" dirty="0">
                          <a:solidFill>
                            <a:srgbClr val="000000"/>
                          </a:solidFill>
                          <a:effectLst/>
                          <a:latin typeface="Calibri" panose="020F0502020204030204" pitchFamily="34" charset="0"/>
                        </a:rPr>
                        <a:t> module </a:t>
                      </a:r>
                    </a:p>
                  </a:txBody>
                  <a:tcPr marL="45720" marR="45720" marT="18000" marB="18000" anchor="b"/>
                </a:tc>
                <a:extLst>
                  <a:ext uri="{0D108BD9-81ED-4DB2-BD59-A6C34878D82A}">
                    <a16:rowId xmlns:a16="http://schemas.microsoft.com/office/drawing/2014/main" val="2569936387"/>
                  </a:ext>
                </a:extLst>
              </a:tr>
              <a:tr h="238535">
                <a:tc vMerge="1">
                  <a:txBody>
                    <a:bodyPr/>
                    <a:lstStyle/>
                    <a:p>
                      <a:endParaRPr lang="en-AU" dirty="0"/>
                    </a:p>
                  </a:txBody>
                  <a:tcPr/>
                </a:tc>
                <a:tc>
                  <a:txBody>
                    <a:bodyPr/>
                    <a:lstStyle/>
                    <a:p>
                      <a:pPr algn="l" fontAlgn="b"/>
                      <a:r>
                        <a:rPr lang="en-AU" sz="1100" b="0" i="0" u="none" strike="noStrike" dirty="0">
                          <a:solidFill>
                            <a:srgbClr val="000000"/>
                          </a:solidFill>
                          <a:effectLst/>
                          <a:latin typeface="Calibri" panose="020F0502020204030204" pitchFamily="34" charset="0"/>
                        </a:rPr>
                        <a:t> </a:t>
                      </a:r>
                      <a:r>
                        <a:rPr lang="en-AU" sz="1100" b="0" i="0" u="none" strike="noStrike" dirty="0" err="1">
                          <a:solidFill>
                            <a:srgbClr val="000000"/>
                          </a:solidFill>
                          <a:effectLst/>
                          <a:latin typeface="Calibri" panose="020F0502020204030204" pitchFamily="34" charset="0"/>
                        </a:rPr>
                        <a:t>ro.recovery_id</a:t>
                      </a:r>
                      <a:r>
                        <a:rPr lang="en-AU"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AU"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32-digit hex string,</a:t>
                      </a:r>
                      <a:r>
                        <a:rPr lang="en-US" sz="1100" b="0" i="0" u="none" strike="noStrike" dirty="0">
                          <a:solidFill>
                            <a:srgbClr val="000000"/>
                          </a:solidFill>
                          <a:effectLst/>
                          <a:latin typeface="Calibri" panose="020F0502020204030204" pitchFamily="34" charset="0"/>
                        </a:rPr>
                        <a:t> ID of the </a:t>
                      </a:r>
                      <a:r>
                        <a:rPr lang="en-US" sz="1600" b="1" i="0" u="none" strike="noStrike" dirty="0">
                          <a:solidFill>
                            <a:srgbClr val="000000"/>
                          </a:solidFill>
                          <a:effectLst/>
                          <a:latin typeface="Calibri" panose="020F0502020204030204" pitchFamily="34" charset="0"/>
                        </a:rPr>
                        <a:t>boot</a:t>
                      </a:r>
                      <a:r>
                        <a:rPr lang="en-US" sz="1100" b="0" i="0" u="none" strike="noStrike" dirty="0">
                          <a:solidFill>
                            <a:srgbClr val="000000"/>
                          </a:solidFill>
                          <a:effectLst/>
                          <a:latin typeface="Calibri" panose="020F0502020204030204" pitchFamily="34" charset="0"/>
                        </a:rPr>
                        <a:t> image  </a:t>
                      </a:r>
                    </a:p>
                  </a:txBody>
                  <a:tcPr marL="45720" marR="45720" marT="18000" marB="18000" anchor="b"/>
                </a:tc>
                <a:extLst>
                  <a:ext uri="{0D108BD9-81ED-4DB2-BD59-A6C34878D82A}">
                    <a16:rowId xmlns:a16="http://schemas.microsoft.com/office/drawing/2014/main" val="4143087041"/>
                  </a:ext>
                </a:extLst>
              </a:tr>
              <a:tr h="238535">
                <a:tc vMerge="1">
                  <a:txBody>
                    <a:bodyPr/>
                    <a:lstStyle/>
                    <a:p>
                      <a:endParaRPr lang="en-AU" dirty="0"/>
                    </a:p>
                  </a:txBody>
                  <a:tcPr/>
                </a:tc>
                <a:tc>
                  <a:txBody>
                    <a:bodyPr/>
                    <a:lstStyle/>
                    <a:p>
                      <a:pPr algn="l" fontAlgn="b"/>
                      <a:r>
                        <a:rPr lang="en-US" sz="1100" b="0" i="0" u="none" strike="noStrike" dirty="0">
                          <a:solidFill>
                            <a:srgbClr val="000000"/>
                          </a:solidFill>
                          <a:effectLst/>
                          <a:latin typeface="Calibri" panose="020F0502020204030204" pitchFamily="34" charset="0"/>
                        </a:rPr>
                        <a:t> </a:t>
                      </a:r>
                      <a:r>
                        <a:rPr lang="en-US" sz="1100" b="0" i="0" u="none" strike="noStrike" dirty="0" err="1">
                          <a:solidFill>
                            <a:srgbClr val="000000"/>
                          </a:solidFill>
                          <a:effectLst/>
                          <a:latin typeface="Calibri" panose="020F0502020204030204" pitchFamily="34" charset="0"/>
                        </a:rPr>
                        <a:t>ro.expect.recovery_id</a:t>
                      </a:r>
                      <a:r>
                        <a:rPr lang="en-US" sz="1100" b="0" i="0" u="none" strike="noStrike" dirty="0">
                          <a:solidFill>
                            <a:srgbClr val="000000"/>
                          </a:solidFill>
                          <a:effectLst/>
                          <a:latin typeface="Calibri" panose="020F0502020204030204" pitchFamily="34" charset="0"/>
                        </a:rPr>
                        <a:t> (</a:t>
                      </a:r>
                      <a:r>
                        <a:rPr lang="en-AU" sz="1100" dirty="0"/>
                        <a:t>B</a:t>
                      </a:r>
                      <a:r>
                        <a:rPr lang="en-AU" sz="1100" baseline="-25000" dirty="0"/>
                        <a:t>9</a:t>
                      </a:r>
                      <a:r>
                        <a:rPr lang="en-US" sz="1100" b="0" i="0" u="none" strike="noStrike" dirty="0">
                          <a:solidFill>
                            <a:srgbClr val="000000"/>
                          </a:solidFill>
                          <a:effectLst/>
                          <a:latin typeface="Calibri" panose="020F0502020204030204" pitchFamily="34" charset="0"/>
                        </a:rPr>
                        <a:t>)    </a:t>
                      </a:r>
                    </a:p>
                  </a:txBody>
                  <a:tcPr marL="45720" marR="45720" marT="18000" marB="18000" anchor="b"/>
                </a:tc>
                <a:tc>
                  <a:txBody>
                    <a:bodyPr/>
                    <a:lstStyle/>
                    <a:p>
                      <a:pPr algn="l" fontAlgn="b"/>
                      <a:r>
                        <a:rPr lang="en-AU" sz="1100" b="0" i="0" u="none" strike="noStrike" dirty="0">
                          <a:solidFill>
                            <a:srgbClr val="000000"/>
                          </a:solidFill>
                          <a:effectLst/>
                          <a:latin typeface="Calibri" panose="020F0502020204030204" pitchFamily="34" charset="0"/>
                        </a:rPr>
                        <a:t> 32-digit hex string,</a:t>
                      </a:r>
                      <a:r>
                        <a:rPr lang="en-US" sz="1100" b="0" i="0" u="none" strike="noStrike" dirty="0">
                          <a:solidFill>
                            <a:srgbClr val="000000"/>
                          </a:solidFill>
                          <a:effectLst/>
                          <a:latin typeface="Calibri" panose="020F0502020204030204" pitchFamily="34" charset="0"/>
                        </a:rPr>
                        <a:t> a same value as above </a:t>
                      </a:r>
                    </a:p>
                  </a:txBody>
                  <a:tcPr marL="45720" marR="45720" marT="18000" marB="18000" anchor="b"/>
                </a:tc>
                <a:extLst>
                  <a:ext uri="{0D108BD9-81ED-4DB2-BD59-A6C34878D82A}">
                    <a16:rowId xmlns:a16="http://schemas.microsoft.com/office/drawing/2014/main" val="1360801581"/>
                  </a:ext>
                </a:extLst>
              </a:tr>
            </a:tbl>
          </a:graphicData>
        </a:graphic>
      </p:graphicFrame>
      <p:sp>
        <p:nvSpPr>
          <p:cNvPr id="10" name="TextBox 9">
            <a:extLst>
              <a:ext uri="{FF2B5EF4-FFF2-40B4-BE49-F238E27FC236}">
                <a16:creationId xmlns:a16="http://schemas.microsoft.com/office/drawing/2014/main" id="{A216B4B5-B48B-127D-15D7-992CD4B515D2}"/>
              </a:ext>
            </a:extLst>
          </p:cNvPr>
          <p:cNvSpPr txBox="1"/>
          <p:nvPr/>
        </p:nvSpPr>
        <p:spPr>
          <a:xfrm>
            <a:off x="912973" y="6253910"/>
            <a:ext cx="8536496" cy="338554"/>
          </a:xfrm>
          <a:prstGeom prst="rect">
            <a:avLst/>
          </a:prstGeom>
          <a:noFill/>
        </p:spPr>
        <p:txBody>
          <a:bodyPr wrap="square">
            <a:spAutoFit/>
          </a:bodyPr>
          <a:lstStyle/>
          <a:p>
            <a:r>
              <a:rPr lang="en-AU" sz="1600" b="0" i="0" u="none" strike="noStrike" baseline="30000" dirty="0">
                <a:solidFill>
                  <a:srgbClr val="000000"/>
                </a:solidFill>
                <a:effectLst/>
                <a:latin typeface="+mn-lt"/>
              </a:rPr>
              <a:t>+ </a:t>
            </a:r>
            <a:r>
              <a:rPr lang="en-US" altLang="zh-CN" sz="1600" b="0" i="0" u="none" strike="noStrike" baseline="30000" dirty="0">
                <a:solidFill>
                  <a:srgbClr val="000000"/>
                </a:solidFill>
                <a:effectLst/>
                <a:latin typeface="+mn-lt"/>
              </a:rPr>
              <a:t>The UUIs labelled as “unknown type” contain insufficient information in their names and values.</a:t>
            </a:r>
            <a:endParaRPr lang="en-AU" sz="1600" dirty="0">
              <a:latin typeface="+mn-lt"/>
            </a:endParaRPr>
          </a:p>
        </p:txBody>
      </p:sp>
      <p:sp>
        <p:nvSpPr>
          <p:cNvPr id="6" name="Title 1">
            <a:extLst>
              <a:ext uri="{FF2B5EF4-FFF2-40B4-BE49-F238E27FC236}">
                <a16:creationId xmlns:a16="http://schemas.microsoft.com/office/drawing/2014/main" id="{805FEBCB-B880-7E1C-6C60-88772207C29A}"/>
              </a:ext>
            </a:extLst>
          </p:cNvPr>
          <p:cNvSpPr txBox="1">
            <a:spLocks/>
          </p:cNvSpPr>
          <p:nvPr/>
        </p:nvSpPr>
        <p:spPr>
          <a:xfrm>
            <a:off x="876300" y="268959"/>
            <a:ext cx="8076511" cy="918103"/>
          </a:xfrm>
        </p:spPr>
        <p:txBody>
          <a:bodyPr anchor="b">
            <a:noAutofit/>
          </a:bodyPr>
          <a:lstStyle>
            <a:lvl1pPr algn="ctr" defTabSz="342874" rtl="0" eaLnBrk="1" fontAlgn="base" hangingPunct="1">
              <a:lnSpc>
                <a:spcPts val="3780"/>
              </a:lnSpc>
              <a:spcBef>
                <a:spcPct val="0"/>
              </a:spcBef>
              <a:spcAft>
                <a:spcPct val="0"/>
              </a:spcAft>
              <a:defRPr sz="3151" kern="1200">
                <a:solidFill>
                  <a:schemeClr val="accent1"/>
                </a:solidFill>
                <a:latin typeface="+mj-lt"/>
                <a:ea typeface="MS PGothic" pitchFamily="34" charset="-128"/>
                <a:cs typeface="ＭＳ Ｐゴシック" charset="0"/>
              </a:defRPr>
            </a:lvl1pPr>
            <a:lvl2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2pPr>
            <a:lvl3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3pPr>
            <a:lvl4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4pPr>
            <a:lvl5pPr algn="ctr" defTabSz="342874" rtl="0" eaLnBrk="1" fontAlgn="base" hangingPunct="1">
              <a:spcBef>
                <a:spcPct val="0"/>
              </a:spcBef>
              <a:spcAft>
                <a:spcPct val="0"/>
              </a:spcAft>
              <a:defRPr sz="3300">
                <a:solidFill>
                  <a:schemeClr val="tx1"/>
                </a:solidFill>
                <a:latin typeface="Arial" charset="0"/>
                <a:ea typeface="MS PGothic" pitchFamily="34" charset="-128"/>
                <a:cs typeface="ＭＳ Ｐゴシック" charset="0"/>
              </a:defRPr>
            </a:lvl5pPr>
            <a:lvl6pPr marL="34287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6pPr>
            <a:lvl7pPr marL="685749"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7pPr>
            <a:lvl8pPr marL="1028624"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8pPr>
            <a:lvl9pPr marL="1371498" algn="ctr" defTabSz="342874" rtl="0" eaLnBrk="1" fontAlgn="base" hangingPunct="1">
              <a:spcBef>
                <a:spcPct val="0"/>
              </a:spcBef>
              <a:spcAft>
                <a:spcPct val="0"/>
              </a:spcAft>
              <a:defRPr sz="3300">
                <a:solidFill>
                  <a:schemeClr val="tx1"/>
                </a:solidFill>
                <a:latin typeface="Calibri" charset="0"/>
                <a:ea typeface="ＭＳ Ｐゴシック" charset="0"/>
                <a:cs typeface="ＭＳ Ｐゴシック" charset="0"/>
              </a:defRPr>
            </a:lvl9pPr>
          </a:lstStyle>
          <a:p>
            <a:pPr algn="l">
              <a:lnSpc>
                <a:spcPct val="100000"/>
              </a:lnSpc>
            </a:pPr>
            <a:r>
              <a:rPr lang="en-US" sz="3200" b="1" dirty="0">
                <a:solidFill>
                  <a:srgbClr val="033F7D"/>
                </a:solidFill>
              </a:rPr>
              <a:t>Key Finding 1</a:t>
            </a:r>
            <a:r>
              <a:rPr lang="zh-CN" altLang="en-US" sz="3200" b="1" dirty="0">
                <a:solidFill>
                  <a:srgbClr val="033F7D"/>
                </a:solidFill>
              </a:rPr>
              <a:t> </a:t>
            </a:r>
            <a:r>
              <a:rPr lang="en-US" altLang="zh-CN" sz="3200" b="1" dirty="0">
                <a:solidFill>
                  <a:srgbClr val="033F7D"/>
                </a:solidFill>
              </a:rPr>
              <a:t>(Additional)</a:t>
            </a:r>
            <a:endParaRPr lang="en-US" sz="3200" b="1" dirty="0">
              <a:solidFill>
                <a:srgbClr val="033F7D"/>
              </a:solidFill>
            </a:endParaRPr>
          </a:p>
          <a:p>
            <a:pPr algn="l">
              <a:lnSpc>
                <a:spcPct val="100000"/>
              </a:lnSpc>
            </a:pPr>
            <a:r>
              <a:rPr lang="en-US" sz="2000" dirty="0">
                <a:solidFill>
                  <a:srgbClr val="033F7D"/>
                </a:solidFill>
              </a:rPr>
              <a:t>Landscape of OS-level UUI Safeguards – </a:t>
            </a:r>
            <a:r>
              <a:rPr lang="en-US" altLang="zh-CN" sz="2000" dirty="0">
                <a:solidFill>
                  <a:srgbClr val="033F7D"/>
                </a:solidFill>
              </a:rPr>
              <a:t>Misc. UUIs</a:t>
            </a:r>
            <a:endParaRPr lang="en-SG" sz="2000" dirty="0">
              <a:solidFill>
                <a:srgbClr val="033F7D"/>
              </a:solidFill>
            </a:endParaRPr>
          </a:p>
        </p:txBody>
      </p:sp>
    </p:spTree>
    <p:extLst>
      <p:ext uri="{BB962C8B-B14F-4D97-AF65-F5344CB8AC3E}">
        <p14:creationId xmlns:p14="http://schemas.microsoft.com/office/powerpoint/2010/main" val="2690550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Background</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68</a:t>
            </a:fld>
            <a:endParaRPr lang="en-US" altLang="en-US"/>
          </a:p>
        </p:txBody>
      </p:sp>
      <p:sp>
        <p:nvSpPr>
          <p:cNvPr id="4" name="Text Placeholder 3">
            <a:extLst>
              <a:ext uri="{FF2B5EF4-FFF2-40B4-BE49-F238E27FC236}">
                <a16:creationId xmlns:a16="http://schemas.microsoft.com/office/drawing/2014/main" id="{1BE3C026-9BAD-FD6F-6584-BDF1017640B6}"/>
              </a:ext>
            </a:extLst>
          </p:cNvPr>
          <p:cNvSpPr>
            <a:spLocks noGrp="1"/>
          </p:cNvSpPr>
          <p:nvPr>
            <p:ph type="body" sz="quarter" idx="12"/>
          </p:nvPr>
        </p:nvSpPr>
        <p:spPr/>
        <p:txBody>
          <a:bodyPr/>
          <a:lstStyle/>
          <a:p>
            <a:r>
              <a:rPr lang="en-US" dirty="0">
                <a:solidFill>
                  <a:srgbClr val="033F7D"/>
                </a:solidFill>
              </a:rPr>
              <a:t>Third-Party SDKs</a:t>
            </a:r>
            <a:endParaRPr lang="en-SG" dirty="0">
              <a:solidFill>
                <a:srgbClr val="033F7D"/>
              </a:solidFill>
            </a:endParaRPr>
          </a:p>
        </p:txBody>
      </p:sp>
      <p:sp>
        <p:nvSpPr>
          <p:cNvPr id="5" name="TextBox 4">
            <a:extLst>
              <a:ext uri="{FF2B5EF4-FFF2-40B4-BE49-F238E27FC236}">
                <a16:creationId xmlns:a16="http://schemas.microsoft.com/office/drawing/2014/main" id="{11155593-B4CE-421A-D57A-3130A99A240C}"/>
              </a:ext>
            </a:extLst>
          </p:cNvPr>
          <p:cNvSpPr txBox="1"/>
          <p:nvPr/>
        </p:nvSpPr>
        <p:spPr>
          <a:xfrm>
            <a:off x="849086" y="1436914"/>
            <a:ext cx="10463348" cy="3477875"/>
          </a:xfrm>
          <a:prstGeom prst="rect">
            <a:avLst/>
          </a:prstGeom>
          <a:noFill/>
        </p:spPr>
        <p:txBody>
          <a:bodyPr wrap="square" rtlCol="0">
            <a:spAutoFit/>
          </a:bodyPr>
          <a:lstStyle/>
          <a:p>
            <a:r>
              <a:rPr lang="en-US" sz="2000" dirty="0">
                <a:latin typeface="+mn-lt"/>
              </a:rPr>
              <a:t>A software development kit (SDK) is a set of platform-specific building tools for developers*</a:t>
            </a:r>
            <a:r>
              <a:rPr lang="en-AU" sz="2000" dirty="0">
                <a:latin typeface="+mn-lt"/>
              </a:rPr>
              <a:t>.</a:t>
            </a:r>
            <a:endParaRPr lang="en-US" sz="2000" dirty="0">
              <a:latin typeface="+mn-lt"/>
            </a:endParaRPr>
          </a:p>
          <a:p>
            <a:endParaRPr lang="en-US" sz="2000" dirty="0">
              <a:latin typeface="+mn-lt"/>
            </a:endParaRPr>
          </a:p>
          <a:p>
            <a:r>
              <a:rPr lang="en-US" sz="2000" dirty="0">
                <a:latin typeface="+mn-lt"/>
              </a:rPr>
              <a:t>Third-party SDKs offers app developers a broad spectrum of functionalities</a:t>
            </a:r>
          </a:p>
          <a:p>
            <a:pPr marL="285750" indent="-285750">
              <a:buFont typeface="Arial" panose="020B0604020202020204" pitchFamily="34" charset="0"/>
              <a:buChar char="•"/>
            </a:pPr>
            <a:r>
              <a:rPr lang="en-US" sz="2000" dirty="0">
                <a:latin typeface="+mn-lt"/>
              </a:rPr>
              <a:t>User authentication</a:t>
            </a:r>
          </a:p>
          <a:p>
            <a:pPr marL="285750" indent="-285750">
              <a:buFont typeface="Arial" panose="020B0604020202020204" pitchFamily="34" charset="0"/>
              <a:buChar char="•"/>
            </a:pPr>
            <a:r>
              <a:rPr lang="en-US" sz="2000" dirty="0">
                <a:latin typeface="+mn-lt"/>
              </a:rPr>
              <a:t>UI enhancement</a:t>
            </a:r>
          </a:p>
          <a:p>
            <a:pPr marL="285750" indent="-285750">
              <a:buFont typeface="Arial" panose="020B0604020202020204" pitchFamily="34" charset="0"/>
              <a:buChar char="•"/>
            </a:pPr>
            <a:r>
              <a:rPr lang="en-SG" sz="2000" dirty="0">
                <a:latin typeface="+mn-lt"/>
              </a:rPr>
              <a:t>Advertising/analytics, etc.</a:t>
            </a:r>
          </a:p>
          <a:p>
            <a:endParaRPr lang="en-SG" sz="2000" dirty="0">
              <a:latin typeface="+mn-lt"/>
            </a:endParaRPr>
          </a:p>
          <a:p>
            <a:r>
              <a:rPr lang="en-SG" sz="2000" dirty="0">
                <a:latin typeface="+mn-lt"/>
              </a:rPr>
              <a:t>Android ecosystem provides an easy way to integrate SDKs in apps</a:t>
            </a:r>
          </a:p>
          <a:p>
            <a:endParaRPr lang="en-SG" sz="2000" dirty="0">
              <a:latin typeface="+mn-lt"/>
            </a:endParaRPr>
          </a:p>
          <a:p>
            <a:r>
              <a:rPr lang="en-SG" sz="2000" dirty="0">
                <a:latin typeface="+mn-lt"/>
              </a:rPr>
              <a:t>A third-party app embeds 8-9 SDKs in average</a:t>
            </a:r>
            <a:r>
              <a:rPr lang="en-SG" sz="2000" baseline="30000" dirty="0">
                <a:latin typeface="+mn-lt"/>
              </a:rPr>
              <a:t>+</a:t>
            </a:r>
            <a:r>
              <a:rPr lang="en-SG" sz="2000" dirty="0">
                <a:latin typeface="+mn-lt"/>
              </a:rPr>
              <a:t>.</a:t>
            </a:r>
          </a:p>
          <a:p>
            <a:endParaRPr lang="en-SG" sz="2000" dirty="0">
              <a:latin typeface="+mn-lt"/>
            </a:endParaRPr>
          </a:p>
        </p:txBody>
      </p:sp>
      <p:sp>
        <p:nvSpPr>
          <p:cNvPr id="6" name="TextBox 5">
            <a:extLst>
              <a:ext uri="{FF2B5EF4-FFF2-40B4-BE49-F238E27FC236}">
                <a16:creationId xmlns:a16="http://schemas.microsoft.com/office/drawing/2014/main" id="{BC6AE197-90A9-B56E-E7BD-26632AAA12B8}"/>
              </a:ext>
            </a:extLst>
          </p:cNvPr>
          <p:cNvSpPr txBox="1"/>
          <p:nvPr/>
        </p:nvSpPr>
        <p:spPr>
          <a:xfrm>
            <a:off x="766906" y="6156143"/>
            <a:ext cx="9496697" cy="461665"/>
          </a:xfrm>
          <a:prstGeom prst="rect">
            <a:avLst/>
          </a:prstGeom>
          <a:noFill/>
        </p:spPr>
        <p:txBody>
          <a:bodyPr wrap="square" rtlCol="0">
            <a:spAutoFit/>
          </a:bodyPr>
          <a:lstStyle/>
          <a:p>
            <a:r>
              <a:rPr lang="en-US" sz="1200" i="1" dirty="0">
                <a:latin typeface="+mn-lt"/>
              </a:rPr>
              <a:t>*  Definition cited from Amazon AWS developer documentation.</a:t>
            </a:r>
          </a:p>
          <a:p>
            <a:r>
              <a:rPr lang="en-US" sz="1200" i="1" dirty="0">
                <a:latin typeface="+mn-lt"/>
              </a:rPr>
              <a:t>+ Statistical results of the top 300 apps from Google Play App Store and the top 300 apps from Xiaomi App Store.</a:t>
            </a:r>
            <a:endParaRPr lang="en-SG" sz="1200" i="1" dirty="0">
              <a:latin typeface="+mn-lt"/>
            </a:endParaRPr>
          </a:p>
        </p:txBody>
      </p:sp>
    </p:spTree>
    <p:extLst>
      <p:ext uri="{BB962C8B-B14F-4D97-AF65-F5344CB8AC3E}">
        <p14:creationId xmlns:p14="http://schemas.microsoft.com/office/powerpoint/2010/main" val="24624556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Our Approach</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69</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Collecting SDKs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8352064" cy="3170099"/>
          </a:xfrm>
          <a:prstGeom prst="rect">
            <a:avLst/>
          </a:prstGeom>
          <a:noFill/>
        </p:spPr>
        <p:txBody>
          <a:bodyPr wrap="square" rtlCol="0">
            <a:spAutoFit/>
          </a:bodyPr>
          <a:lstStyle/>
          <a:p>
            <a:r>
              <a:rPr lang="en-US" sz="2000" dirty="0">
                <a:latin typeface="+mn-lt"/>
              </a:rPr>
              <a:t>Collect third-party SDKs from two mainstream release platforms</a:t>
            </a:r>
          </a:p>
          <a:p>
            <a:endParaRPr lang="en-US" sz="2000" dirty="0">
              <a:latin typeface="+mn-lt"/>
            </a:endParaRPr>
          </a:p>
          <a:p>
            <a:pPr marL="285750" indent="-285750">
              <a:buFont typeface="Arial" panose="020B0604020202020204" pitchFamily="34" charset="0"/>
              <a:buChar char="•"/>
            </a:pPr>
            <a:r>
              <a:rPr lang="en-US" sz="2000" dirty="0">
                <a:latin typeface="+mn-lt"/>
              </a:rPr>
              <a:t>Two repositories identified</a:t>
            </a:r>
          </a:p>
          <a:p>
            <a:pPr marL="742950" lvl="1" indent="-285750">
              <a:buFont typeface="Arial" panose="020B0604020202020204" pitchFamily="34" charset="0"/>
              <a:buChar char="•"/>
            </a:pPr>
            <a:r>
              <a:rPr lang="en-US" sz="2000" dirty="0">
                <a:latin typeface="+mn-lt"/>
              </a:rPr>
              <a:t>Google Play SDK Index</a:t>
            </a:r>
          </a:p>
          <a:p>
            <a:pPr marL="742950" lvl="1" indent="-285750">
              <a:buFont typeface="Arial" panose="020B0604020202020204" pitchFamily="34" charset="0"/>
              <a:buChar char="•"/>
            </a:pPr>
            <a:r>
              <a:rPr lang="en-US" sz="2000" dirty="0">
                <a:latin typeface="+mn-lt"/>
              </a:rPr>
              <a:t>CAICT – An alternative source </a:t>
            </a:r>
          </a:p>
          <a:p>
            <a:pPr marL="285750" indent="-285750">
              <a:buFont typeface="Arial" panose="020B0604020202020204" pitchFamily="34" charset="0"/>
              <a:buChar char="•"/>
            </a:pPr>
            <a:endParaRPr lang="en-US" sz="2000" dirty="0">
              <a:latin typeface="+mn-lt"/>
            </a:endParaRPr>
          </a:p>
          <a:p>
            <a:pPr marL="285750" indent="-285750">
              <a:buFont typeface="Arial" panose="020B0604020202020204" pitchFamily="34" charset="0"/>
              <a:buChar char="•"/>
            </a:pPr>
            <a:r>
              <a:rPr lang="en-US" sz="2000" dirty="0">
                <a:latin typeface="+mn-lt"/>
              </a:rPr>
              <a:t>158 SDKs with their latest release collected</a:t>
            </a:r>
          </a:p>
          <a:p>
            <a:pPr marL="742950" lvl="1" indent="-285750">
              <a:buFont typeface="Arial" panose="020B0604020202020204" pitchFamily="34" charset="0"/>
              <a:buChar char="•"/>
            </a:pPr>
            <a:r>
              <a:rPr lang="en-US" sz="2000" dirty="0">
                <a:latin typeface="+mn-lt"/>
              </a:rPr>
              <a:t>139 are from Google Play SDK Index and 19 are from CAICT</a:t>
            </a:r>
          </a:p>
          <a:p>
            <a:pPr marL="742950" lvl="1" indent="-285750">
              <a:buFont typeface="Arial" panose="020B0604020202020204" pitchFamily="34" charset="0"/>
              <a:buChar char="•"/>
            </a:pPr>
            <a:r>
              <a:rPr lang="en-US" sz="2000" dirty="0">
                <a:latin typeface="+mn-lt"/>
              </a:rPr>
              <a:t>JAR/AAR package files</a:t>
            </a:r>
          </a:p>
          <a:p>
            <a:pPr marL="742950" lvl="1" indent="-285750">
              <a:buFont typeface="Arial" panose="020B0604020202020204" pitchFamily="34" charset="0"/>
              <a:buChar char="•"/>
            </a:pPr>
            <a:r>
              <a:rPr lang="en-US" sz="2000" dirty="0">
                <a:latin typeface="+mn-lt"/>
              </a:rPr>
              <a:t>Meta-information and privacy policies/developer disclosures</a:t>
            </a:r>
            <a:endParaRPr lang="en-SG" sz="2000" dirty="0">
              <a:latin typeface="+mn-lt"/>
            </a:endParaRPr>
          </a:p>
        </p:txBody>
      </p:sp>
      <p:pic>
        <p:nvPicPr>
          <p:cNvPr id="1026" name="Picture 2" descr="Member Directory Overview - Enterprise Ethereum Alliance">
            <a:extLst>
              <a:ext uri="{FF2B5EF4-FFF2-40B4-BE49-F238E27FC236}">
                <a16:creationId xmlns:a16="http://schemas.microsoft.com/office/drawing/2014/main" id="{907FBF2C-0A31-1344-9AF7-1E8D51F7EF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2106" y="2301972"/>
            <a:ext cx="1033006" cy="6327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Play SDK Index">
            <a:extLst>
              <a:ext uri="{FF2B5EF4-FFF2-40B4-BE49-F238E27FC236}">
                <a16:creationId xmlns:a16="http://schemas.microsoft.com/office/drawing/2014/main" id="{83B69154-2D95-221F-FA53-EE626E2C0D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365" y="1753268"/>
            <a:ext cx="2270488" cy="681146"/>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AFA6448A-A7F9-CA2B-C233-5FC03C6F3B60}"/>
              </a:ext>
            </a:extLst>
          </p:cNvPr>
          <p:cNvGrpSpPr/>
          <p:nvPr/>
        </p:nvGrpSpPr>
        <p:grpSpPr>
          <a:xfrm>
            <a:off x="9515891" y="3538069"/>
            <a:ext cx="1677344" cy="1293595"/>
            <a:chOff x="9515891" y="3538069"/>
            <a:chExt cx="1677344" cy="1293595"/>
          </a:xfrm>
        </p:grpSpPr>
        <p:pic>
          <p:nvPicPr>
            <p:cNvPr id="1030" name="Picture 6" descr="csv&quot; Icon - Download for free – Iconduck">
              <a:extLst>
                <a:ext uri="{FF2B5EF4-FFF2-40B4-BE49-F238E27FC236}">
                  <a16:creationId xmlns:a16="http://schemas.microsoft.com/office/drawing/2014/main" id="{300B3B9E-ECC1-B733-562F-4BE5EDFE3F8C}"/>
                </a:ext>
              </a:extLst>
            </p:cNvPr>
            <p:cNvPicPr>
              <a:picLocks noChangeAspect="1" noChangeArrowheads="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9515892" y="3538069"/>
              <a:ext cx="733687" cy="9192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sv&quot; Icon - Download for free – Iconduck">
              <a:extLst>
                <a:ext uri="{FF2B5EF4-FFF2-40B4-BE49-F238E27FC236}">
                  <a16:creationId xmlns:a16="http://schemas.microsoft.com/office/drawing/2014/main" id="{9DD9F81E-E979-C272-2BEA-67386FFB40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59548" y="3912383"/>
              <a:ext cx="733687" cy="919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496AF77-8655-DAB2-322E-4F15DAAAA7F9}"/>
                </a:ext>
              </a:extLst>
            </p:cNvPr>
            <p:cNvSpPr txBox="1"/>
            <p:nvPr/>
          </p:nvSpPr>
          <p:spPr>
            <a:xfrm>
              <a:off x="9515891" y="4025263"/>
              <a:ext cx="733687" cy="369332"/>
            </a:xfrm>
            <a:prstGeom prst="rect">
              <a:avLst/>
            </a:prstGeom>
            <a:solidFill>
              <a:srgbClr val="5C7293"/>
            </a:solidFill>
          </p:spPr>
          <p:txBody>
            <a:bodyPr wrap="square" rtlCol="0">
              <a:spAutoFit/>
            </a:bodyPr>
            <a:lstStyle/>
            <a:p>
              <a:pPr algn="ctr"/>
              <a:r>
                <a:rPr lang="en-US" altLang="zh-CN" sz="1800" b="1" dirty="0">
                  <a:solidFill>
                    <a:schemeClr val="bg1"/>
                  </a:solidFill>
                </a:rPr>
                <a:t>JAR</a:t>
              </a:r>
              <a:endParaRPr lang="en-SG" sz="1800" b="1" dirty="0">
                <a:solidFill>
                  <a:schemeClr val="bg1"/>
                </a:solidFill>
              </a:endParaRPr>
            </a:p>
          </p:txBody>
        </p:sp>
        <p:sp>
          <p:nvSpPr>
            <p:cNvPr id="7" name="TextBox 6">
              <a:extLst>
                <a:ext uri="{FF2B5EF4-FFF2-40B4-BE49-F238E27FC236}">
                  <a16:creationId xmlns:a16="http://schemas.microsoft.com/office/drawing/2014/main" id="{0AC16997-4F7D-2154-4021-2371F172DADA}"/>
                </a:ext>
              </a:extLst>
            </p:cNvPr>
            <p:cNvSpPr txBox="1"/>
            <p:nvPr/>
          </p:nvSpPr>
          <p:spPr>
            <a:xfrm>
              <a:off x="10459548" y="4387461"/>
              <a:ext cx="733687" cy="369332"/>
            </a:xfrm>
            <a:prstGeom prst="rect">
              <a:avLst/>
            </a:prstGeom>
            <a:solidFill>
              <a:srgbClr val="45B058"/>
            </a:solidFill>
          </p:spPr>
          <p:txBody>
            <a:bodyPr wrap="square" rtlCol="0">
              <a:spAutoFit/>
            </a:bodyPr>
            <a:lstStyle/>
            <a:p>
              <a:pPr algn="ctr"/>
              <a:r>
                <a:rPr lang="en-US" altLang="zh-CN" sz="1800" b="1" dirty="0">
                  <a:solidFill>
                    <a:schemeClr val="bg1"/>
                  </a:solidFill>
                </a:rPr>
                <a:t>AAR</a:t>
              </a:r>
              <a:endParaRPr lang="en-SG" sz="1800" b="1" dirty="0">
                <a:solidFill>
                  <a:schemeClr val="bg1"/>
                </a:solidFill>
              </a:endParaRPr>
            </a:p>
          </p:txBody>
        </p:sp>
      </p:grpSp>
    </p:spTree>
    <p:extLst>
      <p:ext uri="{BB962C8B-B14F-4D97-AF65-F5344CB8AC3E}">
        <p14:creationId xmlns:p14="http://schemas.microsoft.com/office/powerpoint/2010/main" val="2302654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366295"/>
            <a:ext cx="10038776" cy="842691"/>
          </a:xfrm>
        </p:spPr>
        <p:txBody>
          <a:bodyPr/>
          <a:lstStyle/>
          <a:p>
            <a:pPr algn="l"/>
            <a:r>
              <a:rPr lang="en-US" altLang="zh-CN" sz="3200" b="1" dirty="0">
                <a:solidFill>
                  <a:srgbClr val="033F7D"/>
                </a:solidFill>
              </a:rPr>
              <a:t>Roadmap</a:t>
            </a:r>
            <a:endParaRPr lang="en-US" sz="3200" b="1" dirty="0">
              <a:solidFill>
                <a:srgbClr val="033F7D"/>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1" y="1694623"/>
            <a:ext cx="10038775" cy="935637"/>
          </a:xfrm>
        </p:spPr>
        <p:txBody>
          <a:bodyPr>
            <a:normAutofit/>
          </a:bodyPr>
          <a:lstStyle/>
          <a:p>
            <a:pPr marL="285750" indent="-285750">
              <a:lnSpc>
                <a:spcPct val="100000"/>
              </a:lnSpc>
              <a:spcBef>
                <a:spcPts val="0"/>
              </a:spcBef>
              <a:spcAft>
                <a:spcPts val="1200"/>
              </a:spcAft>
              <a:buFont typeface="Arial" panose="020B0604020202020204" pitchFamily="34" charset="0"/>
              <a:buChar char="•"/>
            </a:pPr>
            <a:r>
              <a:rPr lang="en-US" sz="2000" dirty="0">
                <a:solidFill>
                  <a:schemeClr val="tx1"/>
                </a:solidFill>
              </a:rPr>
              <a:t>Third-party apps are just one role in the entire Android ecosystem </a:t>
            </a:r>
            <a:r>
              <a:rPr lang="zh-CN" altLang="en-US" sz="2000" dirty="0">
                <a:solidFill>
                  <a:schemeClr val="tx1"/>
                </a:solidFill>
              </a:rPr>
              <a:t>→</a:t>
            </a:r>
            <a:r>
              <a:rPr lang="en-US" sz="2000" dirty="0">
                <a:solidFill>
                  <a:schemeClr val="tx1"/>
                </a:solidFill>
              </a:rPr>
              <a:t> </a:t>
            </a:r>
            <a:r>
              <a:rPr lang="en-US" sz="2000" b="1" i="1" dirty="0">
                <a:solidFill>
                  <a:schemeClr val="tx1"/>
                </a:solidFill>
              </a:rPr>
              <a:t>How about the operating system itself?</a:t>
            </a:r>
            <a:r>
              <a:rPr lang="zh-CN" altLang="en-US" sz="2000" b="1" i="1" dirty="0">
                <a:solidFill>
                  <a:schemeClr val="tx1"/>
                </a:solidFill>
              </a:rPr>
              <a:t> </a:t>
            </a:r>
            <a:r>
              <a:rPr lang="en-US" altLang="zh-CN" sz="2000" b="1" i="1" dirty="0">
                <a:solidFill>
                  <a:schemeClr val="tx1"/>
                </a:solidFill>
              </a:rPr>
              <a:t>(1</a:t>
            </a:r>
            <a:r>
              <a:rPr lang="en-US" altLang="zh-CN" sz="2000" b="1" i="1" baseline="30000" dirty="0">
                <a:solidFill>
                  <a:schemeClr val="tx1"/>
                </a:solidFill>
              </a:rPr>
              <a:t>st</a:t>
            </a:r>
            <a:r>
              <a:rPr lang="zh-CN" altLang="en-US" sz="2000" b="1" i="1" dirty="0">
                <a:solidFill>
                  <a:schemeClr val="tx1"/>
                </a:solidFill>
              </a:rPr>
              <a:t> </a:t>
            </a:r>
            <a:r>
              <a:rPr lang="en-US" altLang="zh-CN" sz="2000" b="1" i="1" dirty="0">
                <a:solidFill>
                  <a:schemeClr val="tx1"/>
                </a:solidFill>
              </a:rPr>
              <a:t>work)</a:t>
            </a:r>
            <a:endParaRPr lang="en-US" sz="2000" b="1" i="1" dirty="0">
              <a:solidFill>
                <a:schemeClr val="tx1"/>
              </a:solidFill>
            </a:endParaRP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7</a:t>
            </a:fld>
            <a:endParaRPr lang="en-SG"/>
          </a:p>
        </p:txBody>
      </p:sp>
      <p:sp>
        <p:nvSpPr>
          <p:cNvPr id="17" name="Text Placeholder 2">
            <a:extLst>
              <a:ext uri="{FF2B5EF4-FFF2-40B4-BE49-F238E27FC236}">
                <a16:creationId xmlns:a16="http://schemas.microsoft.com/office/drawing/2014/main" id="{E23D6CE3-962E-5094-F269-7D27C899F2D2}"/>
              </a:ext>
            </a:extLst>
          </p:cNvPr>
          <p:cNvSpPr txBox="1">
            <a:spLocks/>
          </p:cNvSpPr>
          <p:nvPr/>
        </p:nvSpPr>
        <p:spPr>
          <a:xfrm>
            <a:off x="797397" y="2630260"/>
            <a:ext cx="4999162" cy="3149515"/>
          </a:xfrm>
          <a:prstGeom prst="rect">
            <a:avLst/>
          </a:prstGeom>
        </p:spPr>
        <p:txBody>
          <a:bodyPr>
            <a:normAutofit lnSpcReduction="10000"/>
          </a:bodyPr>
          <a:lstStyle>
            <a:lvl1pPr marL="0" indent="0" algn="l" defTabSz="342874" rtl="0" eaLnBrk="1" fontAlgn="base" hangingPunct="1">
              <a:lnSpc>
                <a:spcPts val="2431"/>
              </a:lnSpc>
              <a:spcBef>
                <a:spcPct val="20000"/>
              </a:spcBef>
              <a:spcAft>
                <a:spcPct val="0"/>
              </a:spcAft>
              <a:buFont typeface="Arial" panose="020B0604020202020204" pitchFamily="34" charset="0"/>
              <a:buNone/>
              <a:defRPr sz="2025" kern="1200">
                <a:solidFill>
                  <a:schemeClr val="accent1"/>
                </a:solidFill>
                <a:latin typeface="+mn-lt"/>
                <a:ea typeface="MS PGothic" pitchFamily="34" charset="-128"/>
                <a:cs typeface="ＭＳ Ｐゴシック" charset="0"/>
              </a:defRPr>
            </a:lvl1pPr>
            <a:lvl2pPr marL="557171" indent="-214298" algn="l" defTabSz="342874"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S PGothic" pitchFamily="34" charset="-128"/>
                <a:cs typeface="+mn-cs"/>
              </a:defRPr>
            </a:lvl2pPr>
            <a:lvl3pPr marL="857186" indent="-171438" algn="l" defTabSz="342874"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S PGothic" pitchFamily="34" charset="-128"/>
                <a:cs typeface="+mn-cs"/>
              </a:defRPr>
            </a:lvl3pPr>
            <a:lvl4pPr marL="1200061"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4pPr>
            <a:lvl5pPr marL="1542935" indent="-171438" algn="l" defTabSz="342874"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S PGothic" pitchFamily="34" charset="-128"/>
                <a:cs typeface="+mn-cs"/>
              </a:defRPr>
            </a:lvl5pPr>
            <a:lvl6pPr marL="1885810" indent="-171438" algn="l" defTabSz="342874" rtl="0" eaLnBrk="1" latinLnBrk="0" hangingPunct="1">
              <a:spcBef>
                <a:spcPct val="20000"/>
              </a:spcBef>
              <a:buFont typeface="Arial"/>
              <a:buChar char="•"/>
              <a:defRPr sz="1500" kern="1200">
                <a:solidFill>
                  <a:schemeClr val="tx1"/>
                </a:solidFill>
                <a:latin typeface="+mn-lt"/>
                <a:ea typeface="+mn-ea"/>
                <a:cs typeface="+mn-cs"/>
              </a:defRPr>
            </a:lvl6pPr>
            <a:lvl7pPr marL="2228684" indent="-171438" algn="l" defTabSz="342874" rtl="0" eaLnBrk="1" latinLnBrk="0" hangingPunct="1">
              <a:spcBef>
                <a:spcPct val="20000"/>
              </a:spcBef>
              <a:buFont typeface="Arial"/>
              <a:buChar char="•"/>
              <a:defRPr sz="1500" kern="1200">
                <a:solidFill>
                  <a:schemeClr val="tx1"/>
                </a:solidFill>
                <a:latin typeface="+mn-lt"/>
                <a:ea typeface="+mn-ea"/>
                <a:cs typeface="+mn-cs"/>
              </a:defRPr>
            </a:lvl7pPr>
            <a:lvl8pPr marL="2571558" indent="-171438" algn="l" defTabSz="342874" rtl="0" eaLnBrk="1" latinLnBrk="0" hangingPunct="1">
              <a:spcBef>
                <a:spcPct val="20000"/>
              </a:spcBef>
              <a:buFont typeface="Arial"/>
              <a:buChar char="•"/>
              <a:defRPr sz="1500" kern="1200">
                <a:solidFill>
                  <a:schemeClr val="tx1"/>
                </a:solidFill>
                <a:latin typeface="+mn-lt"/>
                <a:ea typeface="+mn-ea"/>
                <a:cs typeface="+mn-cs"/>
              </a:defRPr>
            </a:lvl8pPr>
            <a:lvl9pPr marL="2914433" indent="-171438" algn="l" defTabSz="342874" rtl="0" eaLnBrk="1" latinLnBrk="0" hangingPunct="1">
              <a:spcBef>
                <a:spcPct val="20000"/>
              </a:spcBef>
              <a:buFont typeface="Arial"/>
              <a:buChar char="•"/>
              <a:defRPr sz="1500" kern="1200">
                <a:solidFill>
                  <a:schemeClr val="tx1"/>
                </a:solidFill>
                <a:latin typeface="+mn-lt"/>
                <a:ea typeface="+mn-ea"/>
                <a:cs typeface="+mn-cs"/>
              </a:defRPr>
            </a:lvl9pPr>
          </a:lstStyle>
          <a:p>
            <a:pPr marL="285750" indent="-285750">
              <a:lnSpc>
                <a:spcPct val="100000"/>
              </a:lnSpc>
              <a:spcBef>
                <a:spcPts val="0"/>
              </a:spcBef>
              <a:spcAft>
                <a:spcPts val="1200"/>
              </a:spcAft>
              <a:buFont typeface="Arial" panose="020B0604020202020204" pitchFamily="34" charset="0"/>
              <a:buChar char="•"/>
            </a:pPr>
            <a:r>
              <a:rPr lang="en-US" sz="2000" dirty="0">
                <a:solidFill>
                  <a:schemeClr val="tx1"/>
                </a:solidFill>
              </a:rPr>
              <a:t>Not all code is written by </a:t>
            </a:r>
            <a:r>
              <a:rPr lang="en-US" altLang="zh-CN" sz="2000" dirty="0">
                <a:solidFill>
                  <a:schemeClr val="tx1"/>
                </a:solidFill>
              </a:rPr>
              <a:t>app</a:t>
            </a:r>
            <a:r>
              <a:rPr lang="en-US" sz="2000" dirty="0">
                <a:solidFill>
                  <a:schemeClr val="tx1"/>
                </a:solidFill>
              </a:rPr>
              <a:t> developers </a:t>
            </a:r>
            <a:r>
              <a:rPr lang="zh-CN" altLang="en-US" sz="2000" dirty="0">
                <a:solidFill>
                  <a:schemeClr val="tx1"/>
                </a:solidFill>
              </a:rPr>
              <a:t>→</a:t>
            </a:r>
            <a:r>
              <a:rPr lang="en-US" sz="2000" dirty="0">
                <a:solidFill>
                  <a:schemeClr val="tx1"/>
                </a:solidFill>
              </a:rPr>
              <a:t> </a:t>
            </a:r>
            <a:r>
              <a:rPr lang="en-US" sz="2000" b="1" i="1" dirty="0">
                <a:solidFill>
                  <a:schemeClr val="tx1"/>
                </a:solidFill>
              </a:rPr>
              <a:t>Third-party libraries/SDKs are widely used in apps! What is the landscape of their compliance?</a:t>
            </a:r>
            <a:r>
              <a:rPr lang="zh-CN" altLang="en-US" sz="2000" b="1" i="1" dirty="0">
                <a:solidFill>
                  <a:schemeClr val="tx1"/>
                </a:solidFill>
              </a:rPr>
              <a:t> </a:t>
            </a:r>
            <a:r>
              <a:rPr lang="en-US" altLang="zh-CN" sz="2000" b="1" i="1" dirty="0">
                <a:solidFill>
                  <a:schemeClr val="tx1"/>
                </a:solidFill>
              </a:rPr>
              <a:t>(2</a:t>
            </a:r>
            <a:r>
              <a:rPr lang="en-US" altLang="zh-CN" sz="2000" b="1" i="1" baseline="30000" dirty="0">
                <a:solidFill>
                  <a:schemeClr val="tx1"/>
                </a:solidFill>
              </a:rPr>
              <a:t>nd</a:t>
            </a:r>
            <a:r>
              <a:rPr lang="zh-CN" altLang="en-US" sz="2000" b="1" i="1" dirty="0">
                <a:solidFill>
                  <a:schemeClr val="tx1"/>
                </a:solidFill>
              </a:rPr>
              <a:t> </a:t>
            </a:r>
            <a:r>
              <a:rPr lang="en-US" altLang="zh-CN" sz="2000" b="1" i="1" dirty="0">
                <a:solidFill>
                  <a:schemeClr val="tx1"/>
                </a:solidFill>
              </a:rPr>
              <a:t>work)</a:t>
            </a:r>
            <a:endParaRPr lang="en-US" sz="2000" b="1" i="1" dirty="0">
              <a:solidFill>
                <a:schemeClr val="tx1"/>
              </a:solidFill>
            </a:endParaRPr>
          </a:p>
          <a:p>
            <a:pPr marL="285750" indent="-285750">
              <a:lnSpc>
                <a:spcPct val="100000"/>
              </a:lnSpc>
              <a:spcBef>
                <a:spcPts val="0"/>
              </a:spcBef>
              <a:spcAft>
                <a:spcPts val="1200"/>
              </a:spcAft>
              <a:buFont typeface="Arial" panose="020B0604020202020204" pitchFamily="34" charset="0"/>
              <a:buChar char="•"/>
            </a:pPr>
            <a:r>
              <a:rPr lang="en-US" sz="2000" dirty="0">
                <a:solidFill>
                  <a:schemeClr val="tx1"/>
                </a:solidFill>
              </a:rPr>
              <a:t>The prevalence </a:t>
            </a:r>
            <a:r>
              <a:rPr lang="en-US" altLang="zh-CN" sz="2000" dirty="0">
                <a:solidFill>
                  <a:schemeClr val="tx1"/>
                </a:solidFill>
              </a:rPr>
              <a:t>of data-hungry machine learning applications </a:t>
            </a:r>
            <a:r>
              <a:rPr lang="zh-CN" altLang="en-US" sz="2000" dirty="0">
                <a:solidFill>
                  <a:schemeClr val="tx1"/>
                </a:solidFill>
              </a:rPr>
              <a:t>→</a:t>
            </a:r>
            <a:r>
              <a:rPr lang="en-US" sz="2000" dirty="0">
                <a:solidFill>
                  <a:schemeClr val="tx1"/>
                </a:solidFill>
              </a:rPr>
              <a:t> </a:t>
            </a:r>
            <a:r>
              <a:rPr lang="en-US" sz="2000" b="1" i="1" dirty="0">
                <a:solidFill>
                  <a:schemeClr val="tx1"/>
                </a:solidFill>
              </a:rPr>
              <a:t>How to minimize data sharing in collaborative machine learning scenarios?</a:t>
            </a:r>
            <a:r>
              <a:rPr lang="zh-CN" altLang="en-US" sz="2000" b="1" i="1" dirty="0">
                <a:solidFill>
                  <a:schemeClr val="tx1"/>
                </a:solidFill>
              </a:rPr>
              <a:t> </a:t>
            </a:r>
            <a:r>
              <a:rPr lang="en-US" altLang="zh-CN" sz="2000" b="1" i="1" dirty="0">
                <a:solidFill>
                  <a:schemeClr val="tx1"/>
                </a:solidFill>
              </a:rPr>
              <a:t>(3</a:t>
            </a:r>
            <a:r>
              <a:rPr lang="en-US" altLang="zh-CN" sz="2000" b="1" i="1" baseline="30000" dirty="0">
                <a:solidFill>
                  <a:schemeClr val="tx1"/>
                </a:solidFill>
              </a:rPr>
              <a:t>rd</a:t>
            </a:r>
            <a:r>
              <a:rPr lang="zh-CN" altLang="en-US" sz="2000" b="1" i="1" dirty="0">
                <a:solidFill>
                  <a:schemeClr val="tx1"/>
                </a:solidFill>
              </a:rPr>
              <a:t> </a:t>
            </a:r>
            <a:r>
              <a:rPr lang="en-US" altLang="zh-CN" sz="2000" b="1" i="1" dirty="0">
                <a:solidFill>
                  <a:schemeClr val="tx1"/>
                </a:solidFill>
              </a:rPr>
              <a:t>work)</a:t>
            </a:r>
            <a:endParaRPr lang="en-US" sz="2000" b="1" i="1" dirty="0">
              <a:solidFill>
                <a:schemeClr val="tx1"/>
              </a:solidFill>
            </a:endParaRPr>
          </a:p>
        </p:txBody>
      </p:sp>
      <p:grpSp>
        <p:nvGrpSpPr>
          <p:cNvPr id="44" name="Group 43">
            <a:extLst>
              <a:ext uri="{FF2B5EF4-FFF2-40B4-BE49-F238E27FC236}">
                <a16:creationId xmlns:a16="http://schemas.microsoft.com/office/drawing/2014/main" id="{091C42CF-B340-C247-2462-065037A9849E}"/>
              </a:ext>
            </a:extLst>
          </p:cNvPr>
          <p:cNvGrpSpPr/>
          <p:nvPr/>
        </p:nvGrpSpPr>
        <p:grpSpPr>
          <a:xfrm>
            <a:off x="6010526" y="2875075"/>
            <a:ext cx="5806373" cy="2530059"/>
            <a:chOff x="5564477" y="2962711"/>
            <a:chExt cx="5806373" cy="2530059"/>
          </a:xfrm>
        </p:grpSpPr>
        <p:sp>
          <p:nvSpPr>
            <p:cNvPr id="19" name="Google Shape;110;p18">
              <a:extLst>
                <a:ext uri="{FF2B5EF4-FFF2-40B4-BE49-F238E27FC236}">
                  <a16:creationId xmlns:a16="http://schemas.microsoft.com/office/drawing/2014/main" id="{1DA281B5-97E1-696A-23A0-A0D2F6A3753E}"/>
                </a:ext>
              </a:extLst>
            </p:cNvPr>
            <p:cNvSpPr/>
            <p:nvPr/>
          </p:nvSpPr>
          <p:spPr>
            <a:xfrm>
              <a:off x="5594580" y="4223911"/>
              <a:ext cx="1783451" cy="1268859"/>
            </a:xfrm>
            <a:prstGeom prst="roundRect">
              <a:avLst>
                <a:gd name="adj" fmla="val 16667"/>
              </a:avLst>
            </a:prstGeom>
            <a:solidFill>
              <a:schemeClr val="accent1">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1;p18">
              <a:extLst>
                <a:ext uri="{FF2B5EF4-FFF2-40B4-BE49-F238E27FC236}">
                  <a16:creationId xmlns:a16="http://schemas.microsoft.com/office/drawing/2014/main" id="{ACABB666-A8A7-EF8D-2176-3B1F5091E219}"/>
                </a:ext>
              </a:extLst>
            </p:cNvPr>
            <p:cNvSpPr/>
            <p:nvPr/>
          </p:nvSpPr>
          <p:spPr>
            <a:xfrm>
              <a:off x="7589937" y="4223911"/>
              <a:ext cx="1783451" cy="1268859"/>
            </a:xfrm>
            <a:prstGeom prst="roundRect">
              <a:avLst>
                <a:gd name="adj" fmla="val 16667"/>
              </a:avLst>
            </a:prstGeom>
            <a:solidFill>
              <a:schemeClr val="accent2">
                <a:lumMod val="40000"/>
                <a:lumOff val="6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2;p18">
              <a:extLst>
                <a:ext uri="{FF2B5EF4-FFF2-40B4-BE49-F238E27FC236}">
                  <a16:creationId xmlns:a16="http://schemas.microsoft.com/office/drawing/2014/main" id="{CE9E5F1B-1081-DD85-D63F-9150052D23E4}"/>
                </a:ext>
              </a:extLst>
            </p:cNvPr>
            <p:cNvSpPr/>
            <p:nvPr/>
          </p:nvSpPr>
          <p:spPr>
            <a:xfrm>
              <a:off x="9587355" y="4223911"/>
              <a:ext cx="1783451" cy="1268859"/>
            </a:xfrm>
            <a:prstGeom prst="roundRect">
              <a:avLst>
                <a:gd name="adj" fmla="val 16667"/>
              </a:avLst>
            </a:prstGeom>
            <a:solidFill>
              <a:schemeClr val="accent3">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4;p18">
              <a:extLst>
                <a:ext uri="{FF2B5EF4-FFF2-40B4-BE49-F238E27FC236}">
                  <a16:creationId xmlns:a16="http://schemas.microsoft.com/office/drawing/2014/main" id="{6BBE5345-B9BB-76E5-7652-3B42DCC9DD8F}"/>
                </a:ext>
              </a:extLst>
            </p:cNvPr>
            <p:cNvSpPr/>
            <p:nvPr/>
          </p:nvSpPr>
          <p:spPr>
            <a:xfrm>
              <a:off x="5594624" y="3603150"/>
              <a:ext cx="1783451" cy="827926"/>
            </a:xfrm>
            <a:prstGeom prst="roundRect">
              <a:avLst>
                <a:gd name="adj"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p18">
              <a:extLst>
                <a:ext uri="{FF2B5EF4-FFF2-40B4-BE49-F238E27FC236}">
                  <a16:creationId xmlns:a16="http://schemas.microsoft.com/office/drawing/2014/main" id="{D05450CF-20FB-0C45-FCDE-D29A69876C90}"/>
                </a:ext>
              </a:extLst>
            </p:cNvPr>
            <p:cNvSpPr/>
            <p:nvPr/>
          </p:nvSpPr>
          <p:spPr>
            <a:xfrm>
              <a:off x="7589981" y="3588933"/>
              <a:ext cx="1783451" cy="842143"/>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6;p18">
              <a:extLst>
                <a:ext uri="{FF2B5EF4-FFF2-40B4-BE49-F238E27FC236}">
                  <a16:creationId xmlns:a16="http://schemas.microsoft.com/office/drawing/2014/main" id="{746672D7-DA04-0697-FCF0-E6EFB0CB41AB}"/>
                </a:ext>
              </a:extLst>
            </p:cNvPr>
            <p:cNvSpPr/>
            <p:nvPr/>
          </p:nvSpPr>
          <p:spPr>
            <a:xfrm>
              <a:off x="9587399" y="3603149"/>
              <a:ext cx="1783451" cy="827927"/>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p18">
              <a:extLst>
                <a:ext uri="{FF2B5EF4-FFF2-40B4-BE49-F238E27FC236}">
                  <a16:creationId xmlns:a16="http://schemas.microsoft.com/office/drawing/2014/main" id="{1E8410A8-1DEF-D2FA-8618-4C7665556D62}"/>
                </a:ext>
              </a:extLst>
            </p:cNvPr>
            <p:cNvSpPr txBox="1"/>
            <p:nvPr/>
          </p:nvSpPr>
          <p:spPr>
            <a:xfrm>
              <a:off x="9650232" y="3968014"/>
              <a:ext cx="1657786" cy="1750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Machine</a:t>
              </a:r>
              <a:r>
                <a:rPr lang="zh-CN" altLang="en-US" sz="2000" dirty="0">
                  <a:solidFill>
                    <a:schemeClr val="lt1"/>
                  </a:solidFill>
                  <a:latin typeface="Fira Sans Extra Condensed Medium"/>
                  <a:ea typeface="Fira Sans Extra Condensed Medium"/>
                  <a:cs typeface="Fira Sans Extra Condensed Medium"/>
                  <a:sym typeface="Fira Sans Extra Condensed Medium"/>
                </a:rPr>
                <a:t> </a:t>
              </a:r>
              <a:r>
                <a:rPr lang="en-US" altLang="zh-CN" sz="2000" dirty="0">
                  <a:solidFill>
                    <a:schemeClr val="lt1"/>
                  </a:solidFill>
                  <a:latin typeface="Fira Sans Extra Condensed Medium"/>
                  <a:ea typeface="Fira Sans Extra Condensed Medium"/>
                  <a:cs typeface="Fira Sans Extra Condensed Medium"/>
                  <a:sym typeface="Fira Sans Extra Condensed Medium"/>
                </a:rPr>
                <a:t>Learning</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6" name="Google Shape;121;p18">
              <a:extLst>
                <a:ext uri="{FF2B5EF4-FFF2-40B4-BE49-F238E27FC236}">
                  <a16:creationId xmlns:a16="http://schemas.microsoft.com/office/drawing/2014/main" id="{B329961D-0680-165F-0CBE-02CF25E70783}"/>
                </a:ext>
              </a:extLst>
            </p:cNvPr>
            <p:cNvSpPr txBox="1"/>
            <p:nvPr/>
          </p:nvSpPr>
          <p:spPr>
            <a:xfrm>
              <a:off x="7652814" y="3981032"/>
              <a:ext cx="1657786" cy="17567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Third-party</a:t>
              </a:r>
            </a:p>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SDKs</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7" name="Google Shape;123;p18">
              <a:extLst>
                <a:ext uri="{FF2B5EF4-FFF2-40B4-BE49-F238E27FC236}">
                  <a16:creationId xmlns:a16="http://schemas.microsoft.com/office/drawing/2014/main" id="{DC03E82E-E47C-AA96-5006-1787E7A958D3}"/>
                </a:ext>
              </a:extLst>
            </p:cNvPr>
            <p:cNvSpPr txBox="1"/>
            <p:nvPr/>
          </p:nvSpPr>
          <p:spPr>
            <a:xfrm>
              <a:off x="5657456" y="3817869"/>
              <a:ext cx="1657786" cy="406043"/>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2000" dirty="0">
                  <a:solidFill>
                    <a:schemeClr val="lt1"/>
                  </a:solidFill>
                  <a:latin typeface="Fira Sans Extra Condensed Medium"/>
                  <a:ea typeface="Fira Sans Extra Condensed Medium"/>
                  <a:cs typeface="Fira Sans Extra Condensed Medium"/>
                  <a:sym typeface="Fira Sans Extra Condensed Medium"/>
                </a:rPr>
                <a:t>Operating</a:t>
              </a:r>
              <a:r>
                <a:rPr lang="zh-CN" altLang="en-US" sz="2000" dirty="0">
                  <a:solidFill>
                    <a:schemeClr val="lt1"/>
                  </a:solidFill>
                  <a:latin typeface="Fira Sans Extra Condensed Medium"/>
                  <a:ea typeface="Fira Sans Extra Condensed Medium"/>
                  <a:cs typeface="Fira Sans Extra Condensed Medium"/>
                  <a:sym typeface="Fira Sans Extra Condensed Medium"/>
                </a:rPr>
                <a:t> </a:t>
              </a:r>
              <a:r>
                <a:rPr lang="en-US" altLang="zh-CN" sz="2000" dirty="0">
                  <a:solidFill>
                    <a:schemeClr val="lt1"/>
                  </a:solidFill>
                  <a:latin typeface="Fira Sans Extra Condensed Medium"/>
                  <a:ea typeface="Fira Sans Extra Condensed Medium"/>
                  <a:cs typeface="Fira Sans Extra Condensed Medium"/>
                  <a:sym typeface="Fira Sans Extra Condensed Medium"/>
                </a:rPr>
                <a:t>System</a:t>
              </a:r>
              <a:r>
                <a:rPr lang="zh-CN" altLang="en-US" sz="2000" dirty="0">
                  <a:solidFill>
                    <a:schemeClr val="lt1"/>
                  </a:solidFill>
                  <a:latin typeface="Fira Sans Extra Condensed Medium"/>
                  <a:ea typeface="Fira Sans Extra Condensed Medium"/>
                  <a:cs typeface="Fira Sans Extra Condensed Medium"/>
                  <a:sym typeface="Fira Sans Extra Condensed Medium"/>
                </a:rPr>
                <a:t> </a:t>
              </a:r>
              <a:r>
                <a:rPr lang="en-US" altLang="zh-CN" sz="2000" dirty="0">
                  <a:solidFill>
                    <a:schemeClr val="lt1"/>
                  </a:solidFill>
                  <a:latin typeface="Fira Sans Extra Condensed Medium"/>
                  <a:ea typeface="Fira Sans Extra Condensed Medium"/>
                  <a:cs typeface="Fira Sans Extra Condensed Medium"/>
                  <a:sym typeface="Fira Sans Extra Condensed Medium"/>
                </a:rPr>
                <a:t>(OS)</a:t>
              </a:r>
              <a:endParaRPr sz="2000" dirty="0">
                <a:solidFill>
                  <a:schemeClr val="lt1"/>
                </a:solidFill>
                <a:latin typeface="Fira Sans Extra Condensed Medium"/>
                <a:ea typeface="Fira Sans Extra Condensed Medium"/>
                <a:cs typeface="Fira Sans Extra Condensed Medium"/>
                <a:sym typeface="Fira Sans Extra Condensed Medium"/>
              </a:endParaRPr>
            </a:p>
          </p:txBody>
        </p:sp>
        <p:sp>
          <p:nvSpPr>
            <p:cNvPr id="28" name="Google Shape;135;p18">
              <a:extLst>
                <a:ext uri="{FF2B5EF4-FFF2-40B4-BE49-F238E27FC236}">
                  <a16:creationId xmlns:a16="http://schemas.microsoft.com/office/drawing/2014/main" id="{E1B9F4D0-FC09-3930-7A3E-AB8B156D85E8}"/>
                </a:ext>
              </a:extLst>
            </p:cNvPr>
            <p:cNvSpPr txBox="1"/>
            <p:nvPr/>
          </p:nvSpPr>
          <p:spPr>
            <a:xfrm>
              <a:off x="9585250" y="4546213"/>
              <a:ext cx="1783451" cy="8107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solidFill>
                    <a:schemeClr val="dk1"/>
                  </a:solidFill>
                  <a:latin typeface="Roboto"/>
                  <a:ea typeface="Roboto"/>
                  <a:cs typeface="Roboto"/>
                  <a:sym typeface="Roboto"/>
                </a:rPr>
                <a:t>Collaborative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ML</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on</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mobile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devices</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should</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minimize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the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exposure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of</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user’s</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data</a:t>
              </a:r>
              <a:endParaRPr sz="1200" dirty="0">
                <a:solidFill>
                  <a:schemeClr val="dk1"/>
                </a:solidFill>
                <a:latin typeface="Roboto"/>
                <a:ea typeface="Roboto"/>
                <a:cs typeface="Roboto"/>
                <a:sym typeface="Roboto"/>
              </a:endParaRPr>
            </a:p>
          </p:txBody>
        </p:sp>
        <p:sp>
          <p:nvSpPr>
            <p:cNvPr id="29" name="Google Shape;136;p18">
              <a:extLst>
                <a:ext uri="{FF2B5EF4-FFF2-40B4-BE49-F238E27FC236}">
                  <a16:creationId xmlns:a16="http://schemas.microsoft.com/office/drawing/2014/main" id="{3F0F1164-9CCD-7D1C-97A1-E388B456D16A}"/>
                </a:ext>
              </a:extLst>
            </p:cNvPr>
            <p:cNvSpPr txBox="1"/>
            <p:nvPr/>
          </p:nvSpPr>
          <p:spPr>
            <a:xfrm>
              <a:off x="7589937" y="4536338"/>
              <a:ext cx="1783451" cy="810719"/>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solidFill>
                    <a:schemeClr val="dk1"/>
                  </a:solidFill>
                  <a:latin typeface="Roboto"/>
                  <a:ea typeface="Roboto"/>
                  <a:cs typeface="Roboto"/>
                  <a:sym typeface="Roboto"/>
                </a:rPr>
                <a:t>Privacy</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preservation</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of</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SDK</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should</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align</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with</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the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privacy</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practice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of</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the</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host</a:t>
              </a:r>
              <a:r>
                <a:rPr lang="zh-CN" altLang="en-US" sz="1200" dirty="0">
                  <a:solidFill>
                    <a:schemeClr val="dk1"/>
                  </a:solidFill>
                  <a:latin typeface="Roboto"/>
                  <a:ea typeface="Roboto"/>
                  <a:cs typeface="Roboto"/>
                  <a:sym typeface="Roboto"/>
                </a:rPr>
                <a:t> </a:t>
              </a:r>
              <a:r>
                <a:rPr lang="en-US" altLang="zh-CN" sz="1200" dirty="0">
                  <a:solidFill>
                    <a:schemeClr val="dk1"/>
                  </a:solidFill>
                  <a:latin typeface="Roboto"/>
                  <a:ea typeface="Roboto"/>
                  <a:cs typeface="Roboto"/>
                  <a:sym typeface="Roboto"/>
                </a:rPr>
                <a:t>app</a:t>
              </a:r>
              <a:endParaRPr sz="1200" dirty="0">
                <a:solidFill>
                  <a:schemeClr val="dk1"/>
                </a:solidFill>
                <a:latin typeface="Roboto"/>
                <a:ea typeface="Roboto"/>
                <a:cs typeface="Roboto"/>
                <a:sym typeface="Roboto"/>
              </a:endParaRPr>
            </a:p>
          </p:txBody>
        </p:sp>
        <p:sp>
          <p:nvSpPr>
            <p:cNvPr id="30" name="Google Shape;137;p18">
              <a:extLst>
                <a:ext uri="{FF2B5EF4-FFF2-40B4-BE49-F238E27FC236}">
                  <a16:creationId xmlns:a16="http://schemas.microsoft.com/office/drawing/2014/main" id="{64287DF0-3477-8978-7232-558913274EDE}"/>
                </a:ext>
              </a:extLst>
            </p:cNvPr>
            <p:cNvSpPr txBox="1"/>
            <p:nvPr/>
          </p:nvSpPr>
          <p:spPr>
            <a:xfrm>
              <a:off x="5564477" y="4461736"/>
              <a:ext cx="1804745" cy="907681"/>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sz="1200" dirty="0">
                  <a:latin typeface="Roboto"/>
                  <a:ea typeface="Roboto"/>
                  <a:cs typeface="Roboto"/>
                  <a:sym typeface="Roboto"/>
                </a:rPr>
                <a:t>The OS is supposed to well preserve user privacy against arbitrary access and sharing</a:t>
              </a:r>
              <a:endParaRPr lang="en-US" sz="1200" dirty="0">
                <a:latin typeface="Roboto"/>
                <a:ea typeface="Roboto"/>
                <a:cs typeface="Roboto"/>
                <a:sym typeface="Roboto"/>
              </a:endParaRPr>
            </a:p>
          </p:txBody>
        </p:sp>
        <p:grpSp>
          <p:nvGrpSpPr>
            <p:cNvPr id="31" name="Google Shape;130;p18">
              <a:extLst>
                <a:ext uri="{FF2B5EF4-FFF2-40B4-BE49-F238E27FC236}">
                  <a16:creationId xmlns:a16="http://schemas.microsoft.com/office/drawing/2014/main" id="{2E597E5C-583B-E509-4FBE-0498FE35C3FA}"/>
                </a:ext>
              </a:extLst>
            </p:cNvPr>
            <p:cNvGrpSpPr/>
            <p:nvPr/>
          </p:nvGrpSpPr>
          <p:grpSpPr>
            <a:xfrm>
              <a:off x="6361161" y="3019605"/>
              <a:ext cx="250149" cy="482831"/>
              <a:chOff x="2656085" y="2287427"/>
              <a:chExt cx="207582" cy="359594"/>
            </a:xfrm>
            <a:solidFill>
              <a:schemeClr val="tx2"/>
            </a:solidFill>
          </p:grpSpPr>
          <p:sp>
            <p:nvSpPr>
              <p:cNvPr id="40" name="Google Shape;131;p18">
                <a:extLst>
                  <a:ext uri="{FF2B5EF4-FFF2-40B4-BE49-F238E27FC236}">
                    <a16:creationId xmlns:a16="http://schemas.microsoft.com/office/drawing/2014/main" id="{02ABEDA2-FD9B-E54E-641F-840E54E4B792}"/>
                  </a:ext>
                </a:extLst>
              </p:cNvPr>
              <p:cNvSpPr/>
              <p:nvPr/>
            </p:nvSpPr>
            <p:spPr>
              <a:xfrm>
                <a:off x="2656085" y="2287427"/>
                <a:ext cx="207582" cy="359594"/>
              </a:xfrm>
              <a:custGeom>
                <a:avLst/>
                <a:gdLst/>
                <a:ahLst/>
                <a:cxnLst/>
                <a:rect l="l" t="t" r="r" b="b"/>
                <a:pathLst>
                  <a:path w="6537" h="11324" extrusionOk="0">
                    <a:moveTo>
                      <a:pt x="5704" y="334"/>
                    </a:moveTo>
                    <a:cubicBezTo>
                      <a:pt x="5965" y="334"/>
                      <a:pt x="6192" y="561"/>
                      <a:pt x="6192" y="834"/>
                    </a:cubicBezTo>
                    <a:lnTo>
                      <a:pt x="6192" y="1323"/>
                    </a:lnTo>
                    <a:lnTo>
                      <a:pt x="346" y="1323"/>
                    </a:lnTo>
                    <a:lnTo>
                      <a:pt x="346" y="834"/>
                    </a:lnTo>
                    <a:cubicBezTo>
                      <a:pt x="346" y="561"/>
                      <a:pt x="560" y="334"/>
                      <a:pt x="834" y="334"/>
                    </a:cubicBezTo>
                    <a:close/>
                    <a:moveTo>
                      <a:pt x="6192" y="1644"/>
                    </a:moveTo>
                    <a:lnTo>
                      <a:pt x="6192" y="8990"/>
                    </a:lnTo>
                    <a:lnTo>
                      <a:pt x="1501" y="8990"/>
                    </a:lnTo>
                    <a:cubicBezTo>
                      <a:pt x="1405" y="8990"/>
                      <a:pt x="1334" y="9062"/>
                      <a:pt x="1334" y="9145"/>
                    </a:cubicBezTo>
                    <a:cubicBezTo>
                      <a:pt x="1334" y="9240"/>
                      <a:pt x="1405" y="9312"/>
                      <a:pt x="1501" y="9312"/>
                    </a:cubicBezTo>
                    <a:lnTo>
                      <a:pt x="6192" y="9312"/>
                    </a:lnTo>
                    <a:lnTo>
                      <a:pt x="6192" y="10478"/>
                    </a:lnTo>
                    <a:cubicBezTo>
                      <a:pt x="6192" y="10740"/>
                      <a:pt x="5965" y="10967"/>
                      <a:pt x="5704" y="10967"/>
                    </a:cubicBezTo>
                    <a:lnTo>
                      <a:pt x="834" y="10967"/>
                    </a:lnTo>
                    <a:cubicBezTo>
                      <a:pt x="560" y="10967"/>
                      <a:pt x="346" y="10740"/>
                      <a:pt x="346" y="10478"/>
                    </a:cubicBezTo>
                    <a:lnTo>
                      <a:pt x="346" y="9312"/>
                    </a:lnTo>
                    <a:lnTo>
                      <a:pt x="834" y="9312"/>
                    </a:lnTo>
                    <a:cubicBezTo>
                      <a:pt x="917" y="9312"/>
                      <a:pt x="1001" y="9240"/>
                      <a:pt x="1001" y="9145"/>
                    </a:cubicBezTo>
                    <a:cubicBezTo>
                      <a:pt x="1001" y="9062"/>
                      <a:pt x="917" y="8990"/>
                      <a:pt x="834" y="8990"/>
                    </a:cubicBezTo>
                    <a:lnTo>
                      <a:pt x="346" y="8990"/>
                    </a:lnTo>
                    <a:lnTo>
                      <a:pt x="346" y="1644"/>
                    </a:lnTo>
                    <a:close/>
                    <a:moveTo>
                      <a:pt x="834" y="1"/>
                    </a:moveTo>
                    <a:cubicBezTo>
                      <a:pt x="370" y="1"/>
                      <a:pt x="0" y="370"/>
                      <a:pt x="0" y="834"/>
                    </a:cubicBezTo>
                    <a:lnTo>
                      <a:pt x="0" y="10490"/>
                    </a:lnTo>
                    <a:cubicBezTo>
                      <a:pt x="0" y="10955"/>
                      <a:pt x="370" y="11324"/>
                      <a:pt x="834" y="11324"/>
                    </a:cubicBezTo>
                    <a:lnTo>
                      <a:pt x="5704" y="11324"/>
                    </a:lnTo>
                    <a:cubicBezTo>
                      <a:pt x="6156" y="11324"/>
                      <a:pt x="6537" y="10955"/>
                      <a:pt x="6537" y="10490"/>
                    </a:cubicBezTo>
                    <a:lnTo>
                      <a:pt x="6537" y="834"/>
                    </a:lnTo>
                    <a:cubicBezTo>
                      <a:pt x="6513" y="370"/>
                      <a:pt x="6144" y="1"/>
                      <a:pt x="5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32;p18">
                <a:extLst>
                  <a:ext uri="{FF2B5EF4-FFF2-40B4-BE49-F238E27FC236}">
                    <a16:creationId xmlns:a16="http://schemas.microsoft.com/office/drawing/2014/main" id="{E45D585B-A7D3-D517-D36F-27EFC327B6BF}"/>
                  </a:ext>
                </a:extLst>
              </p:cNvPr>
              <p:cNvSpPr/>
              <p:nvPr/>
            </p:nvSpPr>
            <p:spPr>
              <a:xfrm>
                <a:off x="2754395" y="2308608"/>
                <a:ext cx="31787" cy="10257"/>
              </a:xfrm>
              <a:custGeom>
                <a:avLst/>
                <a:gdLst/>
                <a:ahLst/>
                <a:cxnLst/>
                <a:rect l="l" t="t" r="r" b="b"/>
                <a:pathLst>
                  <a:path w="1001" h="323" extrusionOk="0">
                    <a:moveTo>
                      <a:pt x="167" y="1"/>
                    </a:moveTo>
                    <a:cubicBezTo>
                      <a:pt x="72" y="1"/>
                      <a:pt x="0" y="72"/>
                      <a:pt x="0" y="167"/>
                    </a:cubicBezTo>
                    <a:cubicBezTo>
                      <a:pt x="0" y="251"/>
                      <a:pt x="72" y="322"/>
                      <a:pt x="167" y="322"/>
                    </a:cubicBezTo>
                    <a:lnTo>
                      <a:pt x="834" y="322"/>
                    </a:lnTo>
                    <a:cubicBezTo>
                      <a:pt x="917" y="322"/>
                      <a:pt x="1000" y="251"/>
                      <a:pt x="1000" y="167"/>
                    </a:cubicBezTo>
                    <a:cubicBezTo>
                      <a:pt x="1000" y="72"/>
                      <a:pt x="917" y="1"/>
                      <a:pt x="8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33;p18">
                <a:extLst>
                  <a:ext uri="{FF2B5EF4-FFF2-40B4-BE49-F238E27FC236}">
                    <a16:creationId xmlns:a16="http://schemas.microsoft.com/office/drawing/2014/main" id="{1E37C022-9A7E-75BC-4273-865FE7E625A8}"/>
                  </a:ext>
                </a:extLst>
              </p:cNvPr>
              <p:cNvSpPr/>
              <p:nvPr/>
            </p:nvSpPr>
            <p:spPr>
              <a:xfrm>
                <a:off x="2743789" y="2594053"/>
                <a:ext cx="31406" cy="31056"/>
              </a:xfrm>
              <a:custGeom>
                <a:avLst/>
                <a:gdLst/>
                <a:ahLst/>
                <a:cxnLst/>
                <a:rect l="l" t="t" r="r" b="b"/>
                <a:pathLst>
                  <a:path w="989" h="978" extrusionOk="0">
                    <a:moveTo>
                      <a:pt x="501" y="322"/>
                    </a:moveTo>
                    <a:cubicBezTo>
                      <a:pt x="584" y="322"/>
                      <a:pt x="656" y="406"/>
                      <a:pt x="656" y="489"/>
                    </a:cubicBezTo>
                    <a:cubicBezTo>
                      <a:pt x="656" y="584"/>
                      <a:pt x="584" y="656"/>
                      <a:pt x="501" y="656"/>
                    </a:cubicBezTo>
                    <a:cubicBezTo>
                      <a:pt x="406" y="656"/>
                      <a:pt x="334" y="584"/>
                      <a:pt x="334" y="489"/>
                    </a:cubicBezTo>
                    <a:cubicBezTo>
                      <a:pt x="334" y="406"/>
                      <a:pt x="406" y="322"/>
                      <a:pt x="501" y="322"/>
                    </a:cubicBezTo>
                    <a:close/>
                    <a:moveTo>
                      <a:pt x="501" y="1"/>
                    </a:moveTo>
                    <a:cubicBezTo>
                      <a:pt x="227" y="1"/>
                      <a:pt x="1" y="227"/>
                      <a:pt x="1" y="489"/>
                    </a:cubicBezTo>
                    <a:cubicBezTo>
                      <a:pt x="1" y="763"/>
                      <a:pt x="227" y="977"/>
                      <a:pt x="501" y="977"/>
                    </a:cubicBezTo>
                    <a:cubicBezTo>
                      <a:pt x="763" y="977"/>
                      <a:pt x="989" y="763"/>
                      <a:pt x="989" y="489"/>
                    </a:cubicBezTo>
                    <a:cubicBezTo>
                      <a:pt x="989" y="227"/>
                      <a:pt x="775" y="1"/>
                      <a:pt x="5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34;p18">
                <a:extLst>
                  <a:ext uri="{FF2B5EF4-FFF2-40B4-BE49-F238E27FC236}">
                    <a16:creationId xmlns:a16="http://schemas.microsoft.com/office/drawing/2014/main" id="{E337D48A-BD2C-759E-6679-586CD85D5B8C}"/>
                  </a:ext>
                </a:extLst>
              </p:cNvPr>
              <p:cNvSpPr/>
              <p:nvPr/>
            </p:nvSpPr>
            <p:spPr>
              <a:xfrm>
                <a:off x="2733596" y="2308608"/>
                <a:ext cx="10225" cy="10257"/>
              </a:xfrm>
              <a:custGeom>
                <a:avLst/>
                <a:gdLst/>
                <a:ahLst/>
                <a:cxnLst/>
                <a:rect l="l" t="t" r="r" b="b"/>
                <a:pathLst>
                  <a:path w="322" h="323" extrusionOk="0">
                    <a:moveTo>
                      <a:pt x="155" y="1"/>
                    </a:moveTo>
                    <a:cubicBezTo>
                      <a:pt x="72" y="1"/>
                      <a:pt x="0" y="72"/>
                      <a:pt x="0" y="167"/>
                    </a:cubicBezTo>
                    <a:cubicBezTo>
                      <a:pt x="0" y="251"/>
                      <a:pt x="72" y="322"/>
                      <a:pt x="155" y="322"/>
                    </a:cubicBezTo>
                    <a:cubicBezTo>
                      <a:pt x="250" y="322"/>
                      <a:pt x="322" y="251"/>
                      <a:pt x="322" y="167"/>
                    </a:cubicBezTo>
                    <a:cubicBezTo>
                      <a:pt x="322" y="72"/>
                      <a:pt x="250"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2" name="Graphic 31" descr="Brain in head outline">
              <a:extLst>
                <a:ext uri="{FF2B5EF4-FFF2-40B4-BE49-F238E27FC236}">
                  <a16:creationId xmlns:a16="http://schemas.microsoft.com/office/drawing/2014/main" id="{0AED6E25-147B-5AA2-2FE2-7EAB76408B0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7374" y="2979808"/>
              <a:ext cx="535492" cy="596618"/>
            </a:xfrm>
            <a:prstGeom prst="rect">
              <a:avLst/>
            </a:prstGeom>
          </p:spPr>
        </p:pic>
        <p:pic>
          <p:nvPicPr>
            <p:cNvPr id="33" name="Graphic 32" descr="Gears outline">
              <a:extLst>
                <a:ext uri="{FF2B5EF4-FFF2-40B4-BE49-F238E27FC236}">
                  <a16:creationId xmlns:a16="http://schemas.microsoft.com/office/drawing/2014/main" id="{F6F33E1C-BFF5-4829-BDB8-D0F5C52FC9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13895" y="2962711"/>
              <a:ext cx="535492" cy="596618"/>
            </a:xfrm>
            <a:prstGeom prst="rect">
              <a:avLst/>
            </a:prstGeom>
          </p:spPr>
        </p:pic>
      </p:grpSp>
    </p:spTree>
    <p:extLst>
      <p:ext uri="{BB962C8B-B14F-4D97-AF65-F5344CB8AC3E}">
        <p14:creationId xmlns:p14="http://schemas.microsoft.com/office/powerpoint/2010/main" val="2805774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Document Analysis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70</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Collecting Meta-Information and Privacy Policies</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4108817"/>
          </a:xfrm>
          <a:prstGeom prst="rect">
            <a:avLst/>
          </a:prstGeom>
          <a:noFill/>
        </p:spPr>
        <p:txBody>
          <a:bodyPr wrap="square" rtlCol="0">
            <a:spAutoFit/>
          </a:bodyPr>
          <a:lstStyle/>
          <a:p>
            <a:r>
              <a:rPr lang="en-US" sz="1800" dirty="0">
                <a:latin typeface="+mn-lt"/>
              </a:rPr>
              <a:t>We implement a Python crawler by Selenium</a:t>
            </a:r>
          </a:p>
          <a:p>
            <a:endParaRPr lang="en-US" sz="1800" dirty="0">
              <a:latin typeface="+mn-lt"/>
            </a:endParaRPr>
          </a:p>
          <a:p>
            <a:pPr>
              <a:spcAft>
                <a:spcPts val="600"/>
              </a:spcAft>
            </a:pPr>
            <a:r>
              <a:rPr lang="en-US" sz="1800" dirty="0">
                <a:latin typeface="+mn-lt"/>
              </a:rPr>
              <a:t>Meta information Crawling</a:t>
            </a:r>
          </a:p>
          <a:p>
            <a:pPr marL="285750" indent="-285750">
              <a:spcAft>
                <a:spcPts val="600"/>
              </a:spcAft>
              <a:buFont typeface="Arial" panose="020B0604020202020204" pitchFamily="34" charset="0"/>
              <a:buChar char="•"/>
            </a:pPr>
            <a:r>
              <a:rPr lang="en-US" sz="1800" dirty="0">
                <a:latin typeface="+mn-lt"/>
              </a:rPr>
              <a:t>SDK name</a:t>
            </a:r>
          </a:p>
          <a:p>
            <a:pPr marL="285750" indent="-285750">
              <a:spcAft>
                <a:spcPts val="600"/>
              </a:spcAft>
              <a:buFont typeface="Arial" panose="020B0604020202020204" pitchFamily="34" charset="0"/>
              <a:buChar char="•"/>
            </a:pPr>
            <a:r>
              <a:rPr lang="en-SG" sz="1800" dirty="0">
                <a:latin typeface="+mn-lt"/>
              </a:rPr>
              <a:t>Provider (developer’s identity)</a:t>
            </a:r>
          </a:p>
          <a:p>
            <a:pPr marL="285750" indent="-285750">
              <a:spcAft>
                <a:spcPts val="600"/>
              </a:spcAft>
              <a:buFont typeface="Arial" panose="020B0604020202020204" pitchFamily="34" charset="0"/>
              <a:buChar char="•"/>
            </a:pPr>
            <a:r>
              <a:rPr lang="en-SG" sz="1800" dirty="0">
                <a:latin typeface="+mn-lt"/>
              </a:rPr>
              <a:t>Maven IDs</a:t>
            </a:r>
          </a:p>
          <a:p>
            <a:pPr marL="285750" indent="-285750">
              <a:spcAft>
                <a:spcPts val="600"/>
              </a:spcAft>
              <a:buFont typeface="Arial" panose="020B0604020202020204" pitchFamily="34" charset="0"/>
              <a:buChar char="•"/>
            </a:pPr>
            <a:r>
              <a:rPr lang="en-SG" sz="1800" dirty="0">
                <a:latin typeface="+mn-lt"/>
              </a:rPr>
              <a:t>Functional Category</a:t>
            </a:r>
          </a:p>
          <a:p>
            <a:pPr>
              <a:spcAft>
                <a:spcPts val="600"/>
              </a:spcAft>
            </a:pPr>
            <a:endParaRPr lang="en-SG" sz="1800" dirty="0">
              <a:latin typeface="+mn-lt"/>
            </a:endParaRPr>
          </a:p>
          <a:p>
            <a:pPr>
              <a:spcAft>
                <a:spcPts val="600"/>
              </a:spcAft>
            </a:pPr>
            <a:r>
              <a:rPr lang="en-SG" sz="1800" dirty="0">
                <a:latin typeface="+mn-lt"/>
              </a:rPr>
              <a:t>Privacy Polices</a:t>
            </a:r>
          </a:p>
          <a:p>
            <a:pPr marL="285750" indent="-285750">
              <a:spcAft>
                <a:spcPts val="600"/>
              </a:spcAft>
              <a:buFont typeface="Arial" panose="020B0604020202020204" pitchFamily="34" charset="0"/>
              <a:buChar char="•"/>
            </a:pPr>
            <a:r>
              <a:rPr lang="en-SG" sz="1800" dirty="0">
                <a:latin typeface="+mn-lt"/>
              </a:rPr>
              <a:t>Linked webpages are crawled*</a:t>
            </a:r>
          </a:p>
          <a:p>
            <a:pPr marL="285750" indent="-285750">
              <a:spcAft>
                <a:spcPts val="600"/>
              </a:spcAft>
              <a:buFont typeface="Arial" panose="020B0604020202020204" pitchFamily="34" charset="0"/>
              <a:buChar char="•"/>
            </a:pPr>
            <a:r>
              <a:rPr lang="en-SG" sz="1800" dirty="0">
                <a:latin typeface="+mn-lt"/>
              </a:rPr>
              <a:t>Only 52 SDKs’ privacy policies are provided on their product pages</a:t>
            </a:r>
          </a:p>
          <a:p>
            <a:pPr marL="285750" indent="-285750">
              <a:spcAft>
                <a:spcPts val="600"/>
              </a:spcAft>
              <a:buFont typeface="Arial" panose="020B0604020202020204" pitchFamily="34" charset="0"/>
              <a:buChar char="•"/>
            </a:pPr>
            <a:r>
              <a:rPr lang="en-SG" sz="1800" dirty="0">
                <a:latin typeface="+mn-lt"/>
              </a:rPr>
              <a:t>109 SDK privacy policies are collected after manual search</a:t>
            </a:r>
          </a:p>
        </p:txBody>
      </p:sp>
      <p:sp>
        <p:nvSpPr>
          <p:cNvPr id="6" name="TextBox 5">
            <a:extLst>
              <a:ext uri="{FF2B5EF4-FFF2-40B4-BE49-F238E27FC236}">
                <a16:creationId xmlns:a16="http://schemas.microsoft.com/office/drawing/2014/main" id="{7EB63F33-245D-5A0C-5BB4-72296DF2A121}"/>
              </a:ext>
            </a:extLst>
          </p:cNvPr>
          <p:cNvSpPr txBox="1"/>
          <p:nvPr/>
        </p:nvSpPr>
        <p:spPr>
          <a:xfrm>
            <a:off x="762501" y="6195490"/>
            <a:ext cx="8975265" cy="307777"/>
          </a:xfrm>
          <a:prstGeom prst="rect">
            <a:avLst/>
          </a:prstGeom>
          <a:noFill/>
        </p:spPr>
        <p:txBody>
          <a:bodyPr wrap="square">
            <a:spAutoFit/>
          </a:bodyPr>
          <a:lstStyle/>
          <a:p>
            <a:r>
              <a:rPr lang="en-SG" sz="1400" i="1" dirty="0">
                <a:latin typeface="+mn-lt"/>
              </a:rPr>
              <a:t>* </a:t>
            </a:r>
            <a:r>
              <a:rPr lang="en-US" sz="1400" i="1" dirty="0">
                <a:latin typeface="+mn-lt"/>
              </a:rPr>
              <a:t>indexed by data safety section guidance (Google Play SDK Index) and privacy policy (CAICT)</a:t>
            </a:r>
            <a:endParaRPr lang="en-SG" sz="1400" i="1" dirty="0">
              <a:latin typeface="+mn-lt"/>
            </a:endParaRPr>
          </a:p>
        </p:txBody>
      </p:sp>
    </p:spTree>
    <p:extLst>
      <p:ext uri="{BB962C8B-B14F-4D97-AF65-F5344CB8AC3E}">
        <p14:creationId xmlns:p14="http://schemas.microsoft.com/office/powerpoint/2010/main" val="410230731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7C0D8AF-7A32-9D28-6DB6-57899C6CBDFF}"/>
              </a:ext>
            </a:extLst>
          </p:cNvPr>
          <p:cNvGrpSpPr/>
          <p:nvPr/>
        </p:nvGrpSpPr>
        <p:grpSpPr>
          <a:xfrm rot="10800000">
            <a:off x="253219" y="5933560"/>
            <a:ext cx="7988412" cy="365125"/>
            <a:chOff x="3084065" y="5852158"/>
            <a:chExt cx="7650165" cy="594362"/>
          </a:xfrm>
        </p:grpSpPr>
        <p:sp>
          <p:nvSpPr>
            <p:cNvPr id="8" name="Rectangle 7">
              <a:extLst>
                <a:ext uri="{FF2B5EF4-FFF2-40B4-BE49-F238E27FC236}">
                  <a16:creationId xmlns:a16="http://schemas.microsoft.com/office/drawing/2014/main" id="{2546E6FC-3799-2C6A-07CD-919B0CB820A6}"/>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F737EBF-03B5-A9AF-E914-9DC2CCDAB8C8}"/>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a:xfrm>
            <a:off x="6096000" y="241604"/>
            <a:ext cx="5684537" cy="500270"/>
          </a:xfrm>
        </p:spPr>
        <p:txBody>
          <a:bodyPr/>
          <a:lstStyle/>
          <a:p>
            <a:r>
              <a:rPr lang="en-US" dirty="0">
                <a:solidFill>
                  <a:srgbClr val="033F7D"/>
                </a:solidFill>
              </a:rPr>
              <a:t>Static Analysis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71</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095999" y="741874"/>
            <a:ext cx="5684537" cy="511124"/>
          </a:xfrm>
        </p:spPr>
        <p:txBody>
          <a:bodyPr/>
          <a:lstStyle/>
          <a:p>
            <a:r>
              <a:rPr lang="en-US" dirty="0">
                <a:solidFill>
                  <a:srgbClr val="033F7D"/>
                </a:solidFill>
              </a:rPr>
              <a:t>Configuring Taint Analysis</a:t>
            </a:r>
            <a:endParaRPr lang="en-SG" dirty="0">
              <a:solidFill>
                <a:srgbClr val="033F7D"/>
              </a:solidFill>
            </a:endParaRPr>
          </a:p>
        </p:txBody>
      </p:sp>
      <p:pic>
        <p:nvPicPr>
          <p:cNvPr id="7" name="Picture 6">
            <a:extLst>
              <a:ext uri="{FF2B5EF4-FFF2-40B4-BE49-F238E27FC236}">
                <a16:creationId xmlns:a16="http://schemas.microsoft.com/office/drawing/2014/main" id="{AD8019C1-4BF8-2EE0-94B0-2EEAE97208AD}"/>
              </a:ext>
            </a:extLst>
          </p:cNvPr>
          <p:cNvPicPr>
            <a:picLocks noChangeAspect="1"/>
          </p:cNvPicPr>
          <p:nvPr/>
        </p:nvPicPr>
        <p:blipFill>
          <a:blip r:embed="rId3"/>
          <a:stretch>
            <a:fillRect/>
          </a:stretch>
        </p:blipFill>
        <p:spPr>
          <a:xfrm>
            <a:off x="357716" y="138492"/>
            <a:ext cx="5449060" cy="6477904"/>
          </a:xfrm>
          <a:prstGeom prst="rect">
            <a:avLst/>
          </a:prstGeom>
        </p:spPr>
      </p:pic>
      <p:sp>
        <p:nvSpPr>
          <p:cNvPr id="6" name="TextBox 5">
            <a:extLst>
              <a:ext uri="{FF2B5EF4-FFF2-40B4-BE49-F238E27FC236}">
                <a16:creationId xmlns:a16="http://schemas.microsoft.com/office/drawing/2014/main" id="{46BB6909-56C9-FAD7-3F7E-236DFDB6BA58}"/>
              </a:ext>
            </a:extLst>
          </p:cNvPr>
          <p:cNvSpPr txBox="1"/>
          <p:nvPr/>
        </p:nvSpPr>
        <p:spPr>
          <a:xfrm>
            <a:off x="6003758" y="1859339"/>
            <a:ext cx="5830526" cy="3139321"/>
          </a:xfrm>
          <a:prstGeom prst="rect">
            <a:avLst/>
          </a:prstGeom>
          <a:noFill/>
        </p:spPr>
        <p:txBody>
          <a:bodyPr wrap="square" rtlCol="0">
            <a:spAutoFit/>
          </a:bodyPr>
          <a:lstStyle/>
          <a:p>
            <a:r>
              <a:rPr lang="en-US" sz="1800" dirty="0">
                <a:latin typeface="+mn-lt"/>
              </a:rPr>
              <a:t>We resort to </a:t>
            </a:r>
            <a:r>
              <a:rPr lang="en-US" sz="1800" b="1" dirty="0">
                <a:latin typeface="+mn-lt"/>
              </a:rPr>
              <a:t>static taint analysis</a:t>
            </a:r>
            <a:r>
              <a:rPr lang="en-US" sz="1800" dirty="0">
                <a:latin typeface="+mn-lt"/>
              </a:rPr>
              <a:t>* to identify “What do SDKs collect?”</a:t>
            </a:r>
          </a:p>
          <a:p>
            <a:endParaRPr lang="en-US" sz="1800" dirty="0">
              <a:latin typeface="+mn-lt"/>
            </a:endParaRPr>
          </a:p>
          <a:p>
            <a:r>
              <a:rPr lang="en-US" sz="1800" dirty="0">
                <a:latin typeface="+mn-lt"/>
              </a:rPr>
              <a:t>We recognize APIs that collect the previously identified privacy data as </a:t>
            </a:r>
            <a:r>
              <a:rPr lang="en-US" sz="1800" b="1" dirty="0">
                <a:latin typeface="+mn-lt"/>
              </a:rPr>
              <a:t>source </a:t>
            </a:r>
            <a:r>
              <a:rPr lang="en-US" sz="1800" dirty="0">
                <a:latin typeface="+mn-lt"/>
              </a:rPr>
              <a:t>methods and identify the APIs that could save or share those privacy data into public spaces as </a:t>
            </a:r>
            <a:r>
              <a:rPr lang="en-US" sz="1800" b="1" dirty="0">
                <a:latin typeface="+mn-lt"/>
              </a:rPr>
              <a:t>sink </a:t>
            </a:r>
            <a:r>
              <a:rPr lang="en-US" sz="1800" dirty="0">
                <a:latin typeface="+mn-lt"/>
              </a:rPr>
              <a:t>methods.</a:t>
            </a:r>
          </a:p>
          <a:p>
            <a:endParaRPr lang="en-US" sz="1800" dirty="0">
              <a:latin typeface="+mn-lt"/>
            </a:endParaRPr>
          </a:p>
          <a:p>
            <a:r>
              <a:rPr lang="en-US" sz="1800" dirty="0">
                <a:latin typeface="+mn-lt"/>
              </a:rPr>
              <a:t>741 source methods are selected to cover the 41 identified privacy data</a:t>
            </a:r>
          </a:p>
          <a:p>
            <a:endParaRPr lang="en-US" sz="1800" dirty="0">
              <a:latin typeface="+mn-lt"/>
            </a:endParaRPr>
          </a:p>
        </p:txBody>
      </p:sp>
      <p:sp>
        <p:nvSpPr>
          <p:cNvPr id="10" name="TextBox 9">
            <a:extLst>
              <a:ext uri="{FF2B5EF4-FFF2-40B4-BE49-F238E27FC236}">
                <a16:creationId xmlns:a16="http://schemas.microsoft.com/office/drawing/2014/main" id="{7ABB47A2-29E3-8408-04FE-3DE484CC972A}"/>
              </a:ext>
            </a:extLst>
          </p:cNvPr>
          <p:cNvSpPr txBox="1"/>
          <p:nvPr/>
        </p:nvSpPr>
        <p:spPr>
          <a:xfrm>
            <a:off x="6133154" y="5605001"/>
            <a:ext cx="5610226" cy="461665"/>
          </a:xfrm>
          <a:prstGeom prst="rect">
            <a:avLst/>
          </a:prstGeom>
          <a:noFill/>
        </p:spPr>
        <p:txBody>
          <a:bodyPr wrap="square">
            <a:spAutoFit/>
          </a:bodyPr>
          <a:lstStyle/>
          <a:p>
            <a:r>
              <a:rPr lang="en-SG" sz="1200" i="1" dirty="0">
                <a:latin typeface="+mn-lt"/>
              </a:rPr>
              <a:t>* We resort to the latest open-sourced taint analysis toolkit for Android apps named “</a:t>
            </a:r>
            <a:r>
              <a:rPr lang="en-SG" sz="1200" i="1" dirty="0" err="1">
                <a:latin typeface="+mn-lt"/>
              </a:rPr>
              <a:t>AppShark</a:t>
            </a:r>
            <a:r>
              <a:rPr lang="en-SG" sz="1200" i="1" dirty="0">
                <a:latin typeface="+mn-lt"/>
              </a:rPr>
              <a:t>” to perform our analysis.</a:t>
            </a:r>
          </a:p>
        </p:txBody>
      </p:sp>
    </p:spTree>
    <p:extLst>
      <p:ext uri="{BB962C8B-B14F-4D97-AF65-F5344CB8AC3E}">
        <p14:creationId xmlns:p14="http://schemas.microsoft.com/office/powerpoint/2010/main" val="2228458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B98E760-FBB0-A5FC-C2D0-59D544B296D1}"/>
              </a:ext>
            </a:extLst>
          </p:cNvPr>
          <p:cNvGrpSpPr/>
          <p:nvPr/>
        </p:nvGrpSpPr>
        <p:grpSpPr>
          <a:xfrm>
            <a:off x="2033337" y="5871321"/>
            <a:ext cx="10158664" cy="365125"/>
            <a:chOff x="3084065" y="5852158"/>
            <a:chExt cx="7650165" cy="594362"/>
          </a:xfrm>
        </p:grpSpPr>
        <p:sp>
          <p:nvSpPr>
            <p:cNvPr id="8" name="Rectangle 7">
              <a:extLst>
                <a:ext uri="{FF2B5EF4-FFF2-40B4-BE49-F238E27FC236}">
                  <a16:creationId xmlns:a16="http://schemas.microsoft.com/office/drawing/2014/main" id="{BAFF0C23-FD6A-0D02-0969-4D91057420D3}"/>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0EE4AA-DB90-53FF-15F9-ED395FB64B88}"/>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Static Analysis</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72</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Configuring Taint Analysis</a:t>
            </a:r>
            <a:endParaRPr lang="en-SG" dirty="0">
              <a:solidFill>
                <a:srgbClr val="033F7D"/>
              </a:solidFill>
            </a:endParaRPr>
          </a:p>
        </p:txBody>
      </p:sp>
      <p:pic>
        <p:nvPicPr>
          <p:cNvPr id="7" name="Picture 6">
            <a:extLst>
              <a:ext uri="{FF2B5EF4-FFF2-40B4-BE49-F238E27FC236}">
                <a16:creationId xmlns:a16="http://schemas.microsoft.com/office/drawing/2014/main" id="{0009504B-6BE0-C382-7CBC-D9E0282FF4BC}"/>
              </a:ext>
            </a:extLst>
          </p:cNvPr>
          <p:cNvPicPr>
            <a:picLocks noChangeAspect="1"/>
          </p:cNvPicPr>
          <p:nvPr/>
        </p:nvPicPr>
        <p:blipFill>
          <a:blip r:embed="rId3"/>
          <a:stretch>
            <a:fillRect/>
          </a:stretch>
        </p:blipFill>
        <p:spPr>
          <a:xfrm>
            <a:off x="5581650" y="3227225"/>
            <a:ext cx="5548449" cy="2950055"/>
          </a:xfrm>
          <a:prstGeom prst="rect">
            <a:avLst/>
          </a:prstGeom>
        </p:spPr>
      </p:pic>
      <p:sp>
        <p:nvSpPr>
          <p:cNvPr id="6" name="TextBox 5">
            <a:extLst>
              <a:ext uri="{FF2B5EF4-FFF2-40B4-BE49-F238E27FC236}">
                <a16:creationId xmlns:a16="http://schemas.microsoft.com/office/drawing/2014/main" id="{69FD1FB0-DA8E-B808-7863-CE3E7C9E1869}"/>
              </a:ext>
            </a:extLst>
          </p:cNvPr>
          <p:cNvSpPr txBox="1"/>
          <p:nvPr/>
        </p:nvSpPr>
        <p:spPr>
          <a:xfrm>
            <a:off x="849086" y="1749897"/>
            <a:ext cx="10071463" cy="1477328"/>
          </a:xfrm>
          <a:prstGeom prst="rect">
            <a:avLst/>
          </a:prstGeom>
          <a:noFill/>
        </p:spPr>
        <p:txBody>
          <a:bodyPr wrap="square" rtlCol="0">
            <a:spAutoFit/>
          </a:bodyPr>
          <a:lstStyle/>
          <a:p>
            <a:r>
              <a:rPr lang="en-SG" sz="1800" dirty="0">
                <a:latin typeface="+mn-lt"/>
              </a:rPr>
              <a:t>46 methods are identified as the sink methods, with their functionalities covering </a:t>
            </a:r>
            <a:r>
              <a:rPr lang="en-SG" sz="1800" b="1" i="1" dirty="0">
                <a:latin typeface="+mn-lt"/>
              </a:rPr>
              <a:t>network transfer</a:t>
            </a:r>
            <a:r>
              <a:rPr lang="en-SG" sz="1800" dirty="0">
                <a:latin typeface="+mn-lt"/>
              </a:rPr>
              <a:t>, </a:t>
            </a:r>
            <a:r>
              <a:rPr lang="en-SG" sz="1800" b="1" i="1" dirty="0">
                <a:latin typeface="+mn-lt"/>
              </a:rPr>
              <a:t>file saving</a:t>
            </a:r>
            <a:r>
              <a:rPr lang="en-SG" sz="1800" dirty="0">
                <a:latin typeface="+mn-lt"/>
              </a:rPr>
              <a:t>, and </a:t>
            </a:r>
            <a:r>
              <a:rPr lang="en-SG" sz="1800" b="1" i="1" dirty="0">
                <a:latin typeface="+mn-lt"/>
              </a:rPr>
              <a:t>writing into the system settings</a:t>
            </a:r>
            <a:r>
              <a:rPr lang="en-SG" sz="1800" dirty="0">
                <a:latin typeface="+mn-lt"/>
              </a:rPr>
              <a:t>.</a:t>
            </a:r>
          </a:p>
          <a:p>
            <a:endParaRPr lang="en-SG" sz="1800" dirty="0">
              <a:latin typeface="+mn-lt"/>
            </a:endParaRPr>
          </a:p>
          <a:p>
            <a:r>
              <a:rPr lang="en-SG" sz="1800" dirty="0">
                <a:latin typeface="+mn-lt"/>
              </a:rPr>
              <a:t>All the sinks are considered public locations that an arbitrary third-party app can access*.</a:t>
            </a:r>
          </a:p>
          <a:p>
            <a:endParaRPr lang="en-SG" sz="1800" dirty="0">
              <a:latin typeface="+mn-lt"/>
            </a:endParaRPr>
          </a:p>
        </p:txBody>
      </p:sp>
      <p:sp>
        <p:nvSpPr>
          <p:cNvPr id="12" name="TextBox 11">
            <a:extLst>
              <a:ext uri="{FF2B5EF4-FFF2-40B4-BE49-F238E27FC236}">
                <a16:creationId xmlns:a16="http://schemas.microsoft.com/office/drawing/2014/main" id="{3D6D490B-7354-BDD3-5135-B4AC7994BBCF}"/>
              </a:ext>
            </a:extLst>
          </p:cNvPr>
          <p:cNvSpPr txBox="1"/>
          <p:nvPr/>
        </p:nvSpPr>
        <p:spPr>
          <a:xfrm>
            <a:off x="798127" y="5200919"/>
            <a:ext cx="4239391" cy="738664"/>
          </a:xfrm>
          <a:prstGeom prst="rect">
            <a:avLst/>
          </a:prstGeom>
          <a:noFill/>
        </p:spPr>
        <p:txBody>
          <a:bodyPr wrap="square">
            <a:spAutoFit/>
          </a:bodyPr>
          <a:lstStyle/>
          <a:p>
            <a:r>
              <a:rPr lang="en-SG" sz="1400" i="1" dirty="0">
                <a:latin typeface="+mn-lt"/>
              </a:rPr>
              <a:t>* We remark that some access actions may need a non-dangerous permission (e.g., access Internet, read public directories, etc)</a:t>
            </a:r>
          </a:p>
        </p:txBody>
      </p:sp>
    </p:spTree>
    <p:extLst>
      <p:ext uri="{BB962C8B-B14F-4D97-AF65-F5344CB8AC3E}">
        <p14:creationId xmlns:p14="http://schemas.microsoft.com/office/powerpoint/2010/main" val="2905387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System Settings Injection Issues </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73</a:t>
            </a:fld>
            <a:endParaRPr lang="en-US" altLang="en-US"/>
          </a:p>
        </p:txBody>
      </p:sp>
      <p:sp>
        <p:nvSpPr>
          <p:cNvPr id="4" name="Text Placeholder 3">
            <a:extLst>
              <a:ext uri="{FF2B5EF4-FFF2-40B4-BE49-F238E27FC236}">
                <a16:creationId xmlns:a16="http://schemas.microsoft.com/office/drawing/2014/main" id="{8D251209-5454-6777-57CC-BB5DFCE420BE}"/>
              </a:ext>
            </a:extLst>
          </p:cNvPr>
          <p:cNvSpPr>
            <a:spLocks noGrp="1"/>
          </p:cNvSpPr>
          <p:nvPr>
            <p:ph type="body" sz="quarter" idx="12"/>
          </p:nvPr>
        </p:nvSpPr>
        <p:spPr>
          <a:xfrm>
            <a:off x="654880" y="741874"/>
            <a:ext cx="8822232" cy="511124"/>
          </a:xfrm>
        </p:spPr>
        <p:txBody>
          <a:bodyPr/>
          <a:lstStyle/>
          <a:p>
            <a:r>
              <a:rPr lang="en-US" dirty="0">
                <a:solidFill>
                  <a:srgbClr val="033F7D"/>
                </a:solidFill>
              </a:rPr>
              <a:t>An Example</a:t>
            </a:r>
            <a:endParaRPr lang="en-SG" dirty="0">
              <a:solidFill>
                <a:srgbClr val="033F7D"/>
              </a:solidFill>
            </a:endParaRPr>
          </a:p>
        </p:txBody>
      </p:sp>
      <p:sp>
        <p:nvSpPr>
          <p:cNvPr id="5" name="TextBox 4">
            <a:extLst>
              <a:ext uri="{FF2B5EF4-FFF2-40B4-BE49-F238E27FC236}">
                <a16:creationId xmlns:a16="http://schemas.microsoft.com/office/drawing/2014/main" id="{E33E9403-7B5A-0D70-83F9-8E4DCE0D4E31}"/>
              </a:ext>
            </a:extLst>
          </p:cNvPr>
          <p:cNvSpPr txBox="1"/>
          <p:nvPr/>
        </p:nvSpPr>
        <p:spPr>
          <a:xfrm>
            <a:off x="651672" y="1270081"/>
            <a:ext cx="10906754" cy="1631216"/>
          </a:xfrm>
          <a:prstGeom prst="rect">
            <a:avLst/>
          </a:prstGeom>
          <a:noFill/>
        </p:spPr>
        <p:txBody>
          <a:bodyPr wrap="square" rtlCol="0">
            <a:spAutoFit/>
          </a:bodyPr>
          <a:lstStyle/>
          <a:p>
            <a:pPr>
              <a:spcAft>
                <a:spcPts val="600"/>
              </a:spcAft>
            </a:pPr>
            <a:r>
              <a:rPr lang="en-US" sz="1800" dirty="0">
                <a:latin typeface="+mn-lt"/>
              </a:rPr>
              <a:t>System settings injection issues can be exploited by malicious SDKs when it is embedded in a pre-installed app or system app.</a:t>
            </a:r>
          </a:p>
          <a:p>
            <a:pPr>
              <a:spcAft>
                <a:spcPts val="600"/>
              </a:spcAft>
            </a:pPr>
            <a:r>
              <a:rPr lang="en-US" sz="1800" dirty="0">
                <a:latin typeface="+mn-lt"/>
              </a:rPr>
              <a:t>It alters the temporal validity </a:t>
            </a:r>
            <a:r>
              <a:rPr lang="en-US" altLang="zh-CN" sz="1800" dirty="0">
                <a:latin typeface="+mn-lt"/>
              </a:rPr>
              <a:t>and visibility of an app-specific resettable ID to a </a:t>
            </a:r>
            <a:r>
              <a:rPr lang="en-US" sz="1800" i="1" dirty="0">
                <a:latin typeface="+mn-lt"/>
              </a:rPr>
              <a:t>de facto </a:t>
            </a:r>
            <a:r>
              <a:rPr lang="en-US" sz="1800" dirty="0">
                <a:latin typeface="+mn-lt"/>
              </a:rPr>
              <a:t>UUI.</a:t>
            </a:r>
          </a:p>
          <a:p>
            <a:pPr>
              <a:spcAft>
                <a:spcPts val="600"/>
              </a:spcAft>
            </a:pPr>
            <a:r>
              <a:rPr lang="en-US" sz="1800" dirty="0">
                <a:latin typeface="+mn-lt"/>
              </a:rPr>
              <a:t>Successful exploitation can bypass the privacy mechanism of Android OS and share a UUI in the public space.</a:t>
            </a:r>
            <a:endParaRPr lang="en-SG" sz="1800" dirty="0">
              <a:latin typeface="+mn-lt"/>
            </a:endParaRPr>
          </a:p>
        </p:txBody>
      </p:sp>
      <p:sp>
        <p:nvSpPr>
          <p:cNvPr id="10" name="Rectangle 9">
            <a:extLst>
              <a:ext uri="{FF2B5EF4-FFF2-40B4-BE49-F238E27FC236}">
                <a16:creationId xmlns:a16="http://schemas.microsoft.com/office/drawing/2014/main" id="{9811E164-F226-19BD-2092-5690FF98F075}"/>
              </a:ext>
            </a:extLst>
          </p:cNvPr>
          <p:cNvSpPr/>
          <p:nvPr/>
        </p:nvSpPr>
        <p:spPr>
          <a:xfrm>
            <a:off x="651672" y="5967663"/>
            <a:ext cx="11540328" cy="24063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ACD5D11-AC0A-75EE-45D4-26C0D1F225DD}"/>
              </a:ext>
            </a:extLst>
          </p:cNvPr>
          <p:cNvPicPr>
            <a:picLocks noChangeAspect="1"/>
          </p:cNvPicPr>
          <p:nvPr/>
        </p:nvPicPr>
        <p:blipFill>
          <a:blip r:embed="rId3"/>
          <a:stretch>
            <a:fillRect/>
          </a:stretch>
        </p:blipFill>
        <p:spPr>
          <a:xfrm>
            <a:off x="2438400" y="3136829"/>
            <a:ext cx="8786592" cy="3217947"/>
          </a:xfrm>
          <a:prstGeom prst="rect">
            <a:avLst/>
          </a:prstGeom>
        </p:spPr>
      </p:pic>
    </p:spTree>
    <p:extLst>
      <p:ext uri="{BB962C8B-B14F-4D97-AF65-F5344CB8AC3E}">
        <p14:creationId xmlns:p14="http://schemas.microsoft.com/office/powerpoint/2010/main" val="26560635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74ED7-F406-2E44-1D70-7E804CC17445}"/>
              </a:ext>
            </a:extLst>
          </p:cNvPr>
          <p:cNvSpPr>
            <a:spLocks noGrp="1"/>
          </p:cNvSpPr>
          <p:nvPr>
            <p:ph type="title"/>
          </p:nvPr>
        </p:nvSpPr>
        <p:spPr/>
        <p:txBody>
          <a:bodyPr/>
          <a:lstStyle/>
          <a:p>
            <a:r>
              <a:rPr lang="en-US" dirty="0">
                <a:solidFill>
                  <a:srgbClr val="033F7D"/>
                </a:solidFill>
              </a:rPr>
              <a:t>Discussion</a:t>
            </a:r>
            <a:endParaRPr lang="en-SG" dirty="0">
              <a:solidFill>
                <a:srgbClr val="033F7D"/>
              </a:solidFill>
            </a:endParaRPr>
          </a:p>
        </p:txBody>
      </p:sp>
      <p:sp>
        <p:nvSpPr>
          <p:cNvPr id="3" name="Slide Number Placeholder 2">
            <a:extLst>
              <a:ext uri="{FF2B5EF4-FFF2-40B4-BE49-F238E27FC236}">
                <a16:creationId xmlns:a16="http://schemas.microsoft.com/office/drawing/2014/main" id="{339E17AA-144B-195A-83D9-BE81DB89A52D}"/>
              </a:ext>
            </a:extLst>
          </p:cNvPr>
          <p:cNvSpPr>
            <a:spLocks noGrp="1"/>
          </p:cNvSpPr>
          <p:nvPr>
            <p:ph type="sldNum" sz="quarter" idx="10"/>
          </p:nvPr>
        </p:nvSpPr>
        <p:spPr/>
        <p:txBody>
          <a:bodyPr/>
          <a:lstStyle/>
          <a:p>
            <a:fld id="{5F396457-15B3-4E2E-8B13-7B7D237986EE}" type="slidenum">
              <a:rPr lang="en-US" altLang="en-US" smtClean="0"/>
              <a:pPr/>
              <a:t>74</a:t>
            </a:fld>
            <a:endParaRPr lang="en-US" altLang="en-US"/>
          </a:p>
        </p:txBody>
      </p:sp>
      <p:sp>
        <p:nvSpPr>
          <p:cNvPr id="5" name="TextBox 4">
            <a:extLst>
              <a:ext uri="{FF2B5EF4-FFF2-40B4-BE49-F238E27FC236}">
                <a16:creationId xmlns:a16="http://schemas.microsoft.com/office/drawing/2014/main" id="{E33E9403-7B5A-0D70-83F9-8E4DCE0D4E31}"/>
              </a:ext>
            </a:extLst>
          </p:cNvPr>
          <p:cNvSpPr txBox="1"/>
          <p:nvPr/>
        </p:nvSpPr>
        <p:spPr>
          <a:xfrm>
            <a:off x="849086" y="1436914"/>
            <a:ext cx="10463348" cy="284693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800" b="1" dirty="0">
                <a:latin typeface="+mn-lt"/>
              </a:rPr>
              <a:t>Causes of privacy mishandling</a:t>
            </a:r>
          </a:p>
          <a:p>
            <a:pPr marL="742950" lvl="1" indent="-285750">
              <a:spcAft>
                <a:spcPts val="600"/>
              </a:spcAft>
              <a:buFont typeface="Arial" panose="020B0604020202020204" pitchFamily="34" charset="0"/>
              <a:buChar char="•"/>
            </a:pPr>
            <a:r>
              <a:rPr lang="en-US" sz="1800" dirty="0">
                <a:latin typeface="+mn-lt"/>
              </a:rPr>
              <a:t>Privilege free-riding (System Settings Injection)</a:t>
            </a:r>
          </a:p>
          <a:p>
            <a:pPr marL="742950" lvl="1" indent="-285750">
              <a:spcAft>
                <a:spcPts val="600"/>
              </a:spcAft>
              <a:buFont typeface="Arial" panose="020B0604020202020204" pitchFamily="34" charset="0"/>
              <a:buChar char="•"/>
            </a:pPr>
            <a:r>
              <a:rPr lang="en-US" sz="1800" dirty="0">
                <a:latin typeface="+mn-lt"/>
              </a:rPr>
              <a:t>Insufficient regulations</a:t>
            </a:r>
          </a:p>
          <a:p>
            <a:pPr marL="285750" indent="-285750">
              <a:spcAft>
                <a:spcPts val="600"/>
              </a:spcAft>
              <a:buFont typeface="Arial" panose="020B0604020202020204" pitchFamily="34" charset="0"/>
              <a:buChar char="•"/>
            </a:pPr>
            <a:endParaRPr lang="en-US" sz="1800" dirty="0">
              <a:latin typeface="+mn-lt"/>
            </a:endParaRPr>
          </a:p>
          <a:p>
            <a:pPr marL="285750" indent="-285750">
              <a:spcAft>
                <a:spcPts val="600"/>
              </a:spcAft>
              <a:buFont typeface="Arial" panose="020B0604020202020204" pitchFamily="34" charset="0"/>
              <a:buChar char="•"/>
            </a:pPr>
            <a:r>
              <a:rPr lang="en-US" sz="1800" b="1" dirty="0">
                <a:latin typeface="+mn-lt"/>
              </a:rPr>
              <a:t>Our Recommendations</a:t>
            </a:r>
          </a:p>
          <a:p>
            <a:pPr marL="742950" lvl="1" indent="-285750">
              <a:spcAft>
                <a:spcPts val="600"/>
              </a:spcAft>
              <a:buFont typeface="Arial" panose="020B0604020202020204" pitchFamily="34" charset="0"/>
              <a:buChar char="•"/>
            </a:pPr>
            <a:r>
              <a:rPr lang="en-US" sz="1800" dirty="0">
                <a:latin typeface="+mn-lt"/>
              </a:rPr>
              <a:t>Precautions of privilege abuse</a:t>
            </a:r>
          </a:p>
          <a:p>
            <a:pPr marL="742950" lvl="1" indent="-285750">
              <a:spcAft>
                <a:spcPts val="600"/>
              </a:spcAft>
              <a:buFont typeface="Arial" panose="020B0604020202020204" pitchFamily="34" charset="0"/>
              <a:buChar char="•"/>
            </a:pPr>
            <a:r>
              <a:rPr lang="en-US" sz="1800" dirty="0">
                <a:latin typeface="+mn-lt"/>
              </a:rPr>
              <a:t>Strengthened platform regulation</a:t>
            </a:r>
          </a:p>
          <a:p>
            <a:pPr marL="742950" lvl="1" indent="-285750">
              <a:spcAft>
                <a:spcPts val="600"/>
              </a:spcAft>
              <a:buFont typeface="Arial" panose="020B0604020202020204" pitchFamily="34" charset="0"/>
              <a:buChar char="•"/>
            </a:pPr>
            <a:r>
              <a:rPr lang="en-US" sz="1800" dirty="0">
                <a:latin typeface="+mn-lt"/>
              </a:rPr>
              <a:t>Transparent app development</a:t>
            </a:r>
            <a:endParaRPr lang="en-SG" sz="1800" dirty="0">
              <a:latin typeface="+mn-lt"/>
            </a:endParaRPr>
          </a:p>
        </p:txBody>
      </p:sp>
      <p:pic>
        <p:nvPicPr>
          <p:cNvPr id="7" name="Picture 6">
            <a:extLst>
              <a:ext uri="{FF2B5EF4-FFF2-40B4-BE49-F238E27FC236}">
                <a16:creationId xmlns:a16="http://schemas.microsoft.com/office/drawing/2014/main" id="{10D66B81-FD39-9590-433F-11CE00C0FCDB}"/>
              </a:ext>
            </a:extLst>
          </p:cNvPr>
          <p:cNvPicPr>
            <a:picLocks noChangeAspect="1"/>
          </p:cNvPicPr>
          <p:nvPr/>
        </p:nvPicPr>
        <p:blipFill>
          <a:blip r:embed="rId3"/>
          <a:stretch>
            <a:fillRect/>
          </a:stretch>
        </p:blipFill>
        <p:spPr>
          <a:xfrm>
            <a:off x="5659309" y="2703569"/>
            <a:ext cx="6283259" cy="2603371"/>
          </a:xfrm>
          <a:prstGeom prst="rect">
            <a:avLst/>
          </a:prstGeom>
        </p:spPr>
      </p:pic>
      <p:grpSp>
        <p:nvGrpSpPr>
          <p:cNvPr id="6" name="Group 5">
            <a:extLst>
              <a:ext uri="{FF2B5EF4-FFF2-40B4-BE49-F238E27FC236}">
                <a16:creationId xmlns:a16="http://schemas.microsoft.com/office/drawing/2014/main" id="{A2B69EC2-2D27-034A-99EE-2106033B1867}"/>
              </a:ext>
            </a:extLst>
          </p:cNvPr>
          <p:cNvGrpSpPr/>
          <p:nvPr/>
        </p:nvGrpSpPr>
        <p:grpSpPr>
          <a:xfrm>
            <a:off x="1989221" y="5933562"/>
            <a:ext cx="10202779" cy="365125"/>
            <a:chOff x="3084065" y="5852158"/>
            <a:chExt cx="7650165" cy="594362"/>
          </a:xfrm>
        </p:grpSpPr>
        <p:sp>
          <p:nvSpPr>
            <p:cNvPr id="8" name="Rectangle 7">
              <a:extLst>
                <a:ext uri="{FF2B5EF4-FFF2-40B4-BE49-F238E27FC236}">
                  <a16:creationId xmlns:a16="http://schemas.microsoft.com/office/drawing/2014/main" id="{67960583-2200-6F08-9158-1DF16B0F8CD7}"/>
                </a:ext>
              </a:extLst>
            </p:cNvPr>
            <p:cNvSpPr/>
            <p:nvPr/>
          </p:nvSpPr>
          <p:spPr>
            <a:xfrm>
              <a:off x="6372486" y="5852158"/>
              <a:ext cx="4361744"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B7CAFAB-E7DF-270D-0D69-A0D2B86A04D3}"/>
                </a:ext>
              </a:extLst>
            </p:cNvPr>
            <p:cNvSpPr/>
            <p:nvPr/>
          </p:nvSpPr>
          <p:spPr>
            <a:xfrm>
              <a:off x="3084065" y="5852159"/>
              <a:ext cx="3346897" cy="594361"/>
            </a:xfrm>
            <a:prstGeom prst="rect">
              <a:avLst/>
            </a:prstGeom>
            <a:gradFill flip="none" rotWithShape="1">
              <a:gsLst>
                <a:gs pos="0">
                  <a:schemeClr val="bg1"/>
                </a:gs>
                <a:gs pos="61000">
                  <a:schemeClr val="bg1"/>
                </a:gs>
                <a:gs pos="89000">
                  <a:schemeClr val="bg1">
                    <a:alpha val="39000"/>
                  </a:schemeClr>
                </a:gs>
                <a:gs pos="100000">
                  <a:schemeClr val="bg1">
                    <a:alpha val="0"/>
                  </a:schemeClr>
                </a:gs>
              </a:gsLst>
              <a:lin ang="108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9AA8A8D8-9243-8714-4233-A2635CC18C9D}"/>
              </a:ext>
            </a:extLst>
          </p:cNvPr>
          <p:cNvSpPr txBox="1"/>
          <p:nvPr/>
        </p:nvSpPr>
        <p:spPr>
          <a:xfrm>
            <a:off x="6013622" y="5409633"/>
            <a:ext cx="5928946" cy="646331"/>
          </a:xfrm>
          <a:prstGeom prst="rect">
            <a:avLst/>
          </a:prstGeom>
          <a:noFill/>
        </p:spPr>
        <p:txBody>
          <a:bodyPr wrap="square" rtlCol="0">
            <a:spAutoFit/>
          </a:bodyPr>
          <a:lstStyle/>
          <a:p>
            <a:pPr algn="r"/>
            <a:r>
              <a:rPr lang="en-AU" sz="1200" i="1" dirty="0">
                <a:solidFill>
                  <a:schemeClr val="bg1">
                    <a:lumMod val="50000"/>
                  </a:schemeClr>
                </a:solidFill>
                <a:latin typeface="+mn-lt"/>
              </a:rPr>
              <a:t>SDKs released on Google Play SDK Index are requested to disclose the permission needed in their implementation. However, there is no platform-level compliance checking mechanism to ensure the permission disclosure is accurate and complete.</a:t>
            </a:r>
            <a:endParaRPr lang="en-US" sz="1200" i="1" dirty="0">
              <a:solidFill>
                <a:schemeClr val="bg1">
                  <a:lumMod val="50000"/>
                </a:schemeClr>
              </a:solidFill>
              <a:latin typeface="+mn-lt"/>
            </a:endParaRPr>
          </a:p>
        </p:txBody>
      </p:sp>
    </p:spTree>
    <p:extLst>
      <p:ext uri="{BB962C8B-B14F-4D97-AF65-F5344CB8AC3E}">
        <p14:creationId xmlns:p14="http://schemas.microsoft.com/office/powerpoint/2010/main" val="8043179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90DD-B7E9-2955-98F3-A05336A70DDD}"/>
              </a:ext>
            </a:extLst>
          </p:cNvPr>
          <p:cNvSpPr>
            <a:spLocks noGrp="1"/>
          </p:cNvSpPr>
          <p:nvPr>
            <p:ph type="title"/>
          </p:nvPr>
        </p:nvSpPr>
        <p:spPr/>
        <p:txBody>
          <a:bodyPr/>
          <a:lstStyle/>
          <a:p>
            <a:r>
              <a:rPr lang="en-US" altLang="zh-CN" sz="3200" dirty="0">
                <a:solidFill>
                  <a:srgbClr val="033F7D"/>
                </a:solidFill>
                <a:latin typeface="+mj-lt"/>
              </a:rPr>
              <a:t>Why</a:t>
            </a:r>
            <a:r>
              <a:rPr lang="zh-CN" altLang="en-US" sz="3200" dirty="0">
                <a:solidFill>
                  <a:srgbClr val="033F7D"/>
                </a:solidFill>
                <a:latin typeface="+mj-lt"/>
              </a:rPr>
              <a:t> </a:t>
            </a:r>
            <a:r>
              <a:rPr lang="en-US" altLang="zh-CN" sz="3200" dirty="0">
                <a:solidFill>
                  <a:srgbClr val="033F7D"/>
                </a:solidFill>
                <a:latin typeface="+mj-lt"/>
              </a:rPr>
              <a:t>Pruning?</a:t>
            </a:r>
            <a:endParaRPr lang="en-AU" sz="3200" dirty="0">
              <a:solidFill>
                <a:srgbClr val="033F7D"/>
              </a:solidFill>
              <a:latin typeface="+mj-lt"/>
            </a:endParaRPr>
          </a:p>
        </p:txBody>
      </p:sp>
      <p:sp>
        <p:nvSpPr>
          <p:cNvPr id="3" name="Slide Number Placeholder 2">
            <a:extLst>
              <a:ext uri="{FF2B5EF4-FFF2-40B4-BE49-F238E27FC236}">
                <a16:creationId xmlns:a16="http://schemas.microsoft.com/office/drawing/2014/main" id="{E9B567BE-9488-AB00-074C-67CEDA21F6E4}"/>
              </a:ext>
            </a:extLst>
          </p:cNvPr>
          <p:cNvSpPr>
            <a:spLocks noGrp="1"/>
          </p:cNvSpPr>
          <p:nvPr>
            <p:ph type="sldNum" sz="quarter" idx="10"/>
          </p:nvPr>
        </p:nvSpPr>
        <p:spPr/>
        <p:txBody>
          <a:bodyPr/>
          <a:lstStyle/>
          <a:p>
            <a:fld id="{5F396457-15B3-4E2E-8B13-7B7D237986EE}" type="slidenum">
              <a:rPr lang="en-US" altLang="en-US" smtClean="0"/>
              <a:pPr/>
              <a:t>75</a:t>
            </a:fld>
            <a:endParaRPr lang="en-US" altLang="en-US"/>
          </a:p>
        </p:txBody>
      </p:sp>
      <p:sp>
        <p:nvSpPr>
          <p:cNvPr id="4" name="Text Placeholder 3">
            <a:extLst>
              <a:ext uri="{FF2B5EF4-FFF2-40B4-BE49-F238E27FC236}">
                <a16:creationId xmlns:a16="http://schemas.microsoft.com/office/drawing/2014/main" id="{8C4E8D0F-30D4-8FA7-F8E6-0C6F56EAD00F}"/>
              </a:ext>
            </a:extLst>
          </p:cNvPr>
          <p:cNvSpPr>
            <a:spLocks noGrp="1"/>
          </p:cNvSpPr>
          <p:nvPr>
            <p:ph type="body" sz="quarter" idx="12"/>
          </p:nvPr>
        </p:nvSpPr>
        <p:spPr>
          <a:xfrm>
            <a:off x="654880" y="754276"/>
            <a:ext cx="8822232" cy="511124"/>
          </a:xfrm>
        </p:spPr>
        <p:txBody>
          <a:bodyPr/>
          <a:lstStyle/>
          <a:p>
            <a:r>
              <a:rPr lang="en-US" dirty="0">
                <a:solidFill>
                  <a:srgbClr val="033F7D"/>
                </a:solidFill>
                <a:latin typeface="+mj-lt"/>
              </a:rPr>
              <a:t>When Pruning meets Federated Learning… </a:t>
            </a:r>
            <a:endParaRPr lang="en-AU" dirty="0">
              <a:solidFill>
                <a:srgbClr val="033F7D"/>
              </a:solidFill>
              <a:latin typeface="+mj-lt"/>
            </a:endParaRPr>
          </a:p>
        </p:txBody>
      </p:sp>
      <p:grpSp>
        <p:nvGrpSpPr>
          <p:cNvPr id="5" name="Group 4">
            <a:extLst>
              <a:ext uri="{FF2B5EF4-FFF2-40B4-BE49-F238E27FC236}">
                <a16:creationId xmlns:a16="http://schemas.microsoft.com/office/drawing/2014/main" id="{B95C346E-73DF-F32D-3437-B4E386AACF77}"/>
              </a:ext>
            </a:extLst>
          </p:cNvPr>
          <p:cNvGrpSpPr/>
          <p:nvPr/>
        </p:nvGrpSpPr>
        <p:grpSpPr>
          <a:xfrm>
            <a:off x="8493817" y="3429000"/>
            <a:ext cx="3272876" cy="2039577"/>
            <a:chOff x="2074475" y="4506439"/>
            <a:chExt cx="2108402" cy="1313905"/>
          </a:xfrm>
        </p:grpSpPr>
        <p:pic>
          <p:nvPicPr>
            <p:cNvPr id="6" name="Picture 5" descr="A group of white dots on a black background&#10;&#10;Description automatically generated with medium confidence">
              <a:extLst>
                <a:ext uri="{FF2B5EF4-FFF2-40B4-BE49-F238E27FC236}">
                  <a16:creationId xmlns:a16="http://schemas.microsoft.com/office/drawing/2014/main" id="{B88C84ED-B407-7AAC-8EC6-2046C21F0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4475" y="4705775"/>
              <a:ext cx="2108402" cy="1114569"/>
            </a:xfrm>
            <a:prstGeom prst="rect">
              <a:avLst/>
            </a:prstGeom>
          </p:spPr>
        </p:pic>
        <p:pic>
          <p:nvPicPr>
            <p:cNvPr id="7" name="Picture 6" descr="A black and white image of a pair of scissors&#10;&#10;Description automatically generated with low confidence">
              <a:extLst>
                <a:ext uri="{FF2B5EF4-FFF2-40B4-BE49-F238E27FC236}">
                  <a16:creationId xmlns:a16="http://schemas.microsoft.com/office/drawing/2014/main" id="{2899BCC9-BB6B-2384-0EF5-8B6DAC99E4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00000">
              <a:off x="2471198" y="4506439"/>
              <a:ext cx="270221" cy="270221"/>
            </a:xfrm>
            <a:prstGeom prst="rect">
              <a:avLst/>
            </a:prstGeom>
          </p:spPr>
        </p:pic>
      </p:grpSp>
      <p:sp>
        <p:nvSpPr>
          <p:cNvPr id="12" name="TextBox 11">
            <a:extLst>
              <a:ext uri="{FF2B5EF4-FFF2-40B4-BE49-F238E27FC236}">
                <a16:creationId xmlns:a16="http://schemas.microsoft.com/office/drawing/2014/main" id="{8D0E1BB6-A615-C070-79A8-B58354772FFC}"/>
              </a:ext>
            </a:extLst>
          </p:cNvPr>
          <p:cNvSpPr txBox="1"/>
          <p:nvPr/>
        </p:nvSpPr>
        <p:spPr>
          <a:xfrm>
            <a:off x="651672" y="1573220"/>
            <a:ext cx="7153055" cy="297004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US" sz="1800" dirty="0">
                <a:latin typeface="+mj-lt"/>
              </a:rPr>
              <a:t>Pruning has shown effective in robust-FL in existing research </a:t>
            </a:r>
            <a:r>
              <a:rPr lang="en-US" sz="1400" i="1" dirty="0">
                <a:solidFill>
                  <a:schemeClr val="accent5">
                    <a:lumMod val="50000"/>
                  </a:schemeClr>
                </a:solidFill>
                <a:latin typeface="+mj-lt"/>
              </a:rPr>
              <a:t>(Wu et al., 2022)</a:t>
            </a:r>
            <a:r>
              <a:rPr lang="en-US" sz="1800" i="1" dirty="0">
                <a:latin typeface="+mj-lt"/>
              </a:rPr>
              <a:t>.</a:t>
            </a:r>
          </a:p>
          <a:p>
            <a:pPr marL="800100" lvl="1" indent="-342900">
              <a:spcAft>
                <a:spcPts val="600"/>
              </a:spcAft>
              <a:buFont typeface="Arial" panose="020B0604020202020204" pitchFamily="34" charset="0"/>
              <a:buChar char="•"/>
            </a:pPr>
            <a:r>
              <a:rPr lang="en-US" sz="1800" dirty="0">
                <a:latin typeface="+mj-lt"/>
              </a:rPr>
              <a:t>It can remove redundant and “backdoor” neurons that trigger misbehaviors.</a:t>
            </a:r>
          </a:p>
          <a:p>
            <a:pPr marL="800100" lvl="1" indent="-342900">
              <a:spcAft>
                <a:spcPts val="600"/>
              </a:spcAft>
              <a:buFont typeface="Arial" panose="020B0604020202020204" pitchFamily="34" charset="0"/>
              <a:buChar char="•"/>
            </a:pPr>
            <a:r>
              <a:rPr lang="en-US" altLang="zh-CN" sz="1800" dirty="0">
                <a:latin typeface="+mj-lt"/>
              </a:rPr>
              <a:t>It relies on a voting process which requests participating clients’ cooperation.</a:t>
            </a:r>
            <a:endParaRPr lang="en-US" sz="1800" dirty="0">
              <a:latin typeface="+mj-lt"/>
            </a:endParaRPr>
          </a:p>
          <a:p>
            <a:pPr marL="342900" indent="-342900">
              <a:spcBef>
                <a:spcPts val="1200"/>
              </a:spcBef>
              <a:spcAft>
                <a:spcPts val="600"/>
              </a:spcAft>
              <a:buFont typeface="Arial" panose="020B0604020202020204" pitchFamily="34" charset="0"/>
              <a:buChar char="•"/>
            </a:pPr>
            <a:r>
              <a:rPr lang="en-US" sz="1800" dirty="0">
                <a:latin typeface="+mj-lt"/>
              </a:rPr>
              <a:t>Data-agnostic pruning is a stream of pruning techniques that does not request dataset access and re-training</a:t>
            </a:r>
            <a:r>
              <a:rPr lang="en-US" altLang="zh-CN" sz="1800" dirty="0">
                <a:latin typeface="+mj-lt"/>
              </a:rPr>
              <a:t>,</a:t>
            </a:r>
            <a:r>
              <a:rPr lang="zh-CN" altLang="en-US" sz="1800" dirty="0">
                <a:latin typeface="+mj-lt"/>
              </a:rPr>
              <a:t> </a:t>
            </a:r>
            <a:r>
              <a:rPr lang="en-US" altLang="zh-CN" sz="1800" dirty="0">
                <a:latin typeface="+mj-lt"/>
              </a:rPr>
              <a:t>and</a:t>
            </a:r>
            <a:r>
              <a:rPr lang="en-US" sz="1800" dirty="0">
                <a:latin typeface="+mj-lt"/>
              </a:rPr>
              <a:t> is </a:t>
            </a:r>
            <a:r>
              <a:rPr lang="en-US" sz="1800" b="1" dirty="0">
                <a:latin typeface="+mj-lt"/>
              </a:rPr>
              <a:t>suitable for the FL paradigm</a:t>
            </a:r>
            <a:r>
              <a:rPr lang="en-US" sz="1800" dirty="0">
                <a:latin typeface="+mj-lt"/>
              </a:rPr>
              <a:t>.</a:t>
            </a:r>
          </a:p>
        </p:txBody>
      </p:sp>
    </p:spTree>
    <p:extLst>
      <p:ext uri="{BB962C8B-B14F-4D97-AF65-F5344CB8AC3E}">
        <p14:creationId xmlns:p14="http://schemas.microsoft.com/office/powerpoint/2010/main" val="15755505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262AA6-62DD-69A5-DBC2-218AD13C6390}"/>
              </a:ext>
            </a:extLst>
          </p:cNvPr>
          <p:cNvSpPr/>
          <p:nvPr/>
        </p:nvSpPr>
        <p:spPr>
          <a:xfrm>
            <a:off x="209862" y="5852583"/>
            <a:ext cx="11982139" cy="5943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AE9CC7-4914-9A85-2227-D4DF8D10E5E6}"/>
              </a:ext>
            </a:extLst>
          </p:cNvPr>
          <p:cNvSpPr>
            <a:spLocks noGrp="1"/>
          </p:cNvSpPr>
          <p:nvPr>
            <p:ph type="title"/>
          </p:nvPr>
        </p:nvSpPr>
        <p:spPr>
          <a:xfrm>
            <a:off x="651673" y="241604"/>
            <a:ext cx="5366926" cy="500270"/>
          </a:xfrm>
        </p:spPr>
        <p:txBody>
          <a:bodyPr/>
          <a:lstStyle/>
          <a:p>
            <a:r>
              <a:rPr lang="en-US" dirty="0">
                <a:solidFill>
                  <a:srgbClr val="033F7D"/>
                </a:solidFill>
              </a:rPr>
              <a:t>Evaluation</a:t>
            </a:r>
            <a:r>
              <a:rPr lang="zh-CN" altLang="en-US" dirty="0">
                <a:solidFill>
                  <a:srgbClr val="033F7D"/>
                </a:solidFill>
              </a:rPr>
              <a:t> </a:t>
            </a:r>
            <a:r>
              <a:rPr lang="en-US" altLang="zh-CN" dirty="0">
                <a:solidFill>
                  <a:srgbClr val="033F7D"/>
                </a:solidFill>
              </a:rPr>
              <a:t>(Detailed</a:t>
            </a:r>
            <a:r>
              <a:rPr lang="zh-CN" altLang="en-US" dirty="0">
                <a:solidFill>
                  <a:srgbClr val="033F7D"/>
                </a:solidFill>
              </a:rPr>
              <a:t> </a:t>
            </a:r>
            <a:r>
              <a:rPr lang="en-US" altLang="zh-CN" dirty="0">
                <a:solidFill>
                  <a:srgbClr val="033F7D"/>
                </a:solidFill>
              </a:rPr>
              <a:t>View)</a:t>
            </a:r>
            <a:endParaRPr lang="en-AU" dirty="0">
              <a:solidFill>
                <a:srgbClr val="033F7D"/>
              </a:solidFill>
            </a:endParaRPr>
          </a:p>
        </p:txBody>
      </p:sp>
      <p:sp>
        <p:nvSpPr>
          <p:cNvPr id="3" name="Slide Number Placeholder 2">
            <a:extLst>
              <a:ext uri="{FF2B5EF4-FFF2-40B4-BE49-F238E27FC236}">
                <a16:creationId xmlns:a16="http://schemas.microsoft.com/office/drawing/2014/main" id="{DAB03788-00A2-F4B5-63D6-5E515434247B}"/>
              </a:ext>
            </a:extLst>
          </p:cNvPr>
          <p:cNvSpPr>
            <a:spLocks noGrp="1"/>
          </p:cNvSpPr>
          <p:nvPr>
            <p:ph type="sldNum" sz="quarter" idx="10"/>
          </p:nvPr>
        </p:nvSpPr>
        <p:spPr/>
        <p:txBody>
          <a:bodyPr/>
          <a:lstStyle/>
          <a:p>
            <a:fld id="{5F396457-15B3-4E2E-8B13-7B7D237986EE}" type="slidenum">
              <a:rPr lang="en-US" altLang="en-US" smtClean="0"/>
              <a:pPr/>
              <a:t>76</a:t>
            </a:fld>
            <a:endParaRPr lang="en-US" altLang="en-US"/>
          </a:p>
        </p:txBody>
      </p:sp>
      <p:sp>
        <p:nvSpPr>
          <p:cNvPr id="4" name="Text Placeholder 3">
            <a:extLst>
              <a:ext uri="{FF2B5EF4-FFF2-40B4-BE49-F238E27FC236}">
                <a16:creationId xmlns:a16="http://schemas.microsoft.com/office/drawing/2014/main" id="{FEEAA5F2-C638-5F1D-C249-F3DF0DC67D1C}"/>
              </a:ext>
            </a:extLst>
          </p:cNvPr>
          <p:cNvSpPr>
            <a:spLocks noGrp="1"/>
          </p:cNvSpPr>
          <p:nvPr>
            <p:ph type="body" sz="quarter" idx="12"/>
          </p:nvPr>
        </p:nvSpPr>
        <p:spPr>
          <a:xfrm>
            <a:off x="654879" y="713997"/>
            <a:ext cx="5366925" cy="738663"/>
          </a:xfrm>
        </p:spPr>
        <p:txBody>
          <a:bodyPr/>
          <a:lstStyle/>
          <a:p>
            <a:r>
              <a:rPr lang="en-US" dirty="0">
                <a:solidFill>
                  <a:srgbClr val="033F7D"/>
                </a:solidFill>
              </a:rPr>
              <a:t>RQ2.2: FLAP in adversarial settings (vs. advanced adversarial/defensive models)</a:t>
            </a:r>
            <a:endParaRPr lang="en-AU" dirty="0">
              <a:solidFill>
                <a:srgbClr val="033F7D"/>
              </a:solidFill>
            </a:endParaRPr>
          </a:p>
        </p:txBody>
      </p:sp>
      <p:graphicFrame>
        <p:nvGraphicFramePr>
          <p:cNvPr id="8" name="Table 7">
            <a:extLst>
              <a:ext uri="{FF2B5EF4-FFF2-40B4-BE49-F238E27FC236}">
                <a16:creationId xmlns:a16="http://schemas.microsoft.com/office/drawing/2014/main" id="{70F7BEEC-035C-FE90-72BB-12090324E23B}"/>
              </a:ext>
            </a:extLst>
          </p:cNvPr>
          <p:cNvGraphicFramePr>
            <a:graphicFrameLocks noGrp="1"/>
          </p:cNvGraphicFramePr>
          <p:nvPr/>
        </p:nvGraphicFramePr>
        <p:xfrm>
          <a:off x="6929921" y="887863"/>
          <a:ext cx="4810666" cy="5346138"/>
        </p:xfrm>
        <a:graphic>
          <a:graphicData uri="http://schemas.openxmlformats.org/drawingml/2006/table">
            <a:tbl>
              <a:tblPr>
                <a:tableStyleId>{5C22544A-7EE6-4342-B048-85BDC9FD1C3A}</a:tableStyleId>
              </a:tblPr>
              <a:tblGrid>
                <a:gridCol w="1222639">
                  <a:extLst>
                    <a:ext uri="{9D8B030D-6E8A-4147-A177-3AD203B41FA5}">
                      <a16:colId xmlns:a16="http://schemas.microsoft.com/office/drawing/2014/main" val="787596422"/>
                    </a:ext>
                  </a:extLst>
                </a:gridCol>
                <a:gridCol w="819132">
                  <a:extLst>
                    <a:ext uri="{9D8B030D-6E8A-4147-A177-3AD203B41FA5}">
                      <a16:colId xmlns:a16="http://schemas.microsoft.com/office/drawing/2014/main" val="4032142629"/>
                    </a:ext>
                  </a:extLst>
                </a:gridCol>
                <a:gridCol w="1020886">
                  <a:extLst>
                    <a:ext uri="{9D8B030D-6E8A-4147-A177-3AD203B41FA5}">
                      <a16:colId xmlns:a16="http://schemas.microsoft.com/office/drawing/2014/main" val="726322758"/>
                    </a:ext>
                  </a:extLst>
                </a:gridCol>
                <a:gridCol w="869704">
                  <a:extLst>
                    <a:ext uri="{9D8B030D-6E8A-4147-A177-3AD203B41FA5}">
                      <a16:colId xmlns:a16="http://schemas.microsoft.com/office/drawing/2014/main" val="2619169112"/>
                    </a:ext>
                  </a:extLst>
                </a:gridCol>
                <a:gridCol w="878305">
                  <a:extLst>
                    <a:ext uri="{9D8B030D-6E8A-4147-A177-3AD203B41FA5}">
                      <a16:colId xmlns:a16="http://schemas.microsoft.com/office/drawing/2014/main" val="2735023552"/>
                    </a:ext>
                  </a:extLst>
                </a:gridCol>
              </a:tblGrid>
              <a:tr h="108865">
                <a:tc rowSpan="2">
                  <a:txBody>
                    <a:bodyPr/>
                    <a:lstStyle/>
                    <a:p>
                      <a:pPr algn="l" fontAlgn="b"/>
                      <a:r>
                        <a:rPr lang="en-AU" sz="1050" b="1" u="none" strike="noStrike" dirty="0">
                          <a:effectLst/>
                        </a:rPr>
                        <a:t>Aggregation </a:t>
                      </a:r>
                    </a:p>
                    <a:p>
                      <a:pPr algn="l" fontAlgn="b"/>
                      <a:r>
                        <a:rPr lang="en-AU" sz="1050" b="1" u="none" strike="noStrike" dirty="0">
                          <a:effectLst/>
                        </a:rPr>
                        <a:t>Rules</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l" fontAlgn="b"/>
                      <a:r>
                        <a:rPr lang="en-AU" sz="1050" b="1" u="none" strike="noStrike" dirty="0">
                          <a:effectLst/>
                        </a:rPr>
                        <a:t>Auxiliary </a:t>
                      </a:r>
                      <a:r>
                        <a:rPr lang="en-AU" sz="1050" b="1" u="none" strike="noStrike" dirty="0" err="1">
                          <a:effectLst/>
                        </a:rPr>
                        <a:t>Defense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l" fontAlgn="b"/>
                      <a:r>
                        <a:rPr lang="en-AU" sz="1050" b="1" u="none" strike="noStrike" dirty="0">
                          <a:effectLst/>
                        </a:rPr>
                        <a:t>Adversarial Models</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81811437"/>
                  </a:ext>
                </a:extLst>
              </a:tr>
              <a:tr h="292847">
                <a:tc vMerge="1">
                  <a:txBody>
                    <a:bodyPr/>
                    <a:lstStyle/>
                    <a:p>
                      <a:endParaRPr lang="en-US"/>
                    </a:p>
                  </a:txBody>
                  <a:tcPr/>
                </a:tc>
                <a:tc vMerge="1">
                  <a:txBody>
                    <a:bodyPr/>
                    <a:lstStyle/>
                    <a:p>
                      <a:endParaRPr lang="en-US"/>
                    </a:p>
                  </a:txBody>
                  <a:tcPr/>
                </a:tc>
                <a:tc>
                  <a:txBody>
                    <a:bodyPr/>
                    <a:lstStyle/>
                    <a:p>
                      <a:pPr algn="r" fontAlgn="b"/>
                      <a:r>
                        <a:rPr lang="en-AU" sz="1050" b="1" u="none" strike="noStrike" dirty="0">
                          <a:effectLst/>
                        </a:rPr>
                        <a:t>Targeted Label Flipping</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b="1" u="none" strike="noStrike" dirty="0">
                          <a:effectLst/>
                        </a:rPr>
                        <a:t>Partial Knowledge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b="1" u="none" strike="noStrike" dirty="0">
                          <a:effectLst/>
                        </a:rPr>
                        <a:t>Full</a:t>
                      </a:r>
                    </a:p>
                    <a:p>
                      <a:pPr algn="r" fontAlgn="b"/>
                      <a:r>
                        <a:rPr lang="en-AU" sz="1050" b="1" u="none" strike="noStrike" dirty="0">
                          <a:effectLst/>
                        </a:rPr>
                        <a:t>Knowledge</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15286129"/>
                  </a:ext>
                </a:extLst>
              </a:tr>
              <a:tr h="108865">
                <a:tc gridSpan="5">
                  <a:txBody>
                    <a:bodyPr/>
                    <a:lstStyle/>
                    <a:p>
                      <a:pPr algn="ctr" fontAlgn="b"/>
                      <a:r>
                        <a:rPr lang="en-US" sz="1050" b="1" u="none" strike="noStrike" dirty="0">
                          <a:effectLst/>
                        </a:rPr>
                        <a:t>Error Rates (Lower is Better)</a:t>
                      </a:r>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79093923"/>
                  </a:ext>
                </a:extLst>
              </a:tr>
              <a:tr h="108865">
                <a:tc>
                  <a:txBody>
                    <a:bodyPr/>
                    <a:lstStyle/>
                    <a:p>
                      <a:pPr algn="l" fontAlgn="b"/>
                      <a:r>
                        <a:rPr lang="en-AU" sz="1050" b="1" u="none" strike="noStrike" dirty="0" err="1">
                          <a:effectLst/>
                        </a:rPr>
                        <a:t>FedAvg</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-42.8%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-20.0%</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23776934"/>
                  </a:ext>
                </a:extLst>
              </a:tr>
              <a:tr h="108865">
                <a:tc rowSpan="2">
                  <a:txBody>
                    <a:bodyPr/>
                    <a:lstStyle/>
                    <a:p>
                      <a:pPr algn="l" fontAlgn="b"/>
                      <a:r>
                        <a:rPr lang="en-AU" sz="1050" b="1" u="none" strike="noStrike" dirty="0">
                          <a:effectLst/>
                        </a:rPr>
                        <a:t>Trimmed Mean (</a:t>
                      </a:r>
                      <a:r>
                        <a:rPr lang="en-AU" sz="1050" b="1" u="none" strike="noStrike" dirty="0" err="1">
                          <a:effectLst/>
                        </a:rPr>
                        <a:t>Conserv</a:t>
                      </a:r>
                      <a:r>
                        <a:rPr lang="en-AU" sz="1050" b="1" u="none" strike="noStrike" dirty="0">
                          <a:effectLst/>
                        </a:rPr>
                        <a: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-31.8%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68775888"/>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-39.2%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1035483"/>
                  </a:ext>
                </a:extLst>
              </a:tr>
              <a:tr h="108865">
                <a:tc rowSpan="2">
                  <a:txBody>
                    <a:bodyPr/>
                    <a:lstStyle/>
                    <a:p>
                      <a:pPr algn="l" fontAlgn="b"/>
                      <a:r>
                        <a:rPr lang="en-AU" sz="1050" b="1" u="none" strike="noStrike" dirty="0">
                          <a:effectLst/>
                        </a:rPr>
                        <a:t>Trimmed Mean (Perfect)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27823811"/>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69042427"/>
                  </a:ext>
                </a:extLst>
              </a:tr>
              <a:tr h="108865">
                <a:tc rowSpan="2">
                  <a:txBody>
                    <a:bodyPr/>
                    <a:lstStyle/>
                    <a:p>
                      <a:pPr algn="l" fontAlgn="b"/>
                      <a:r>
                        <a:rPr lang="en-AU" sz="1050" b="1" u="none" strike="noStrike" dirty="0">
                          <a:effectLst/>
                        </a:rPr>
                        <a:t>Trimmed Mean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0360241"/>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050" u="none" strike="noStrike" dirty="0">
                          <a:solidFill>
                            <a:schemeClr val="accent1"/>
                          </a:solidFill>
                          <a:effectLst/>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511065"/>
                  </a:ext>
                </a:extLst>
              </a:tr>
              <a:tr h="108865">
                <a:tc rowSpan="2">
                  <a:txBody>
                    <a:bodyPr/>
                    <a:lstStyle/>
                    <a:p>
                      <a:pPr algn="l" fontAlgn="b"/>
                      <a:r>
                        <a:rPr lang="en-AU" sz="1050" b="1" u="none" strike="noStrike" dirty="0">
                          <a:effectLst/>
                        </a:rPr>
                        <a:t>Multi-Krum (</a:t>
                      </a:r>
                      <a:r>
                        <a:rPr lang="en-AU" sz="1050" b="1" u="none" strike="noStrike" dirty="0" err="1">
                          <a:effectLst/>
                        </a:rPr>
                        <a:t>Conserv</a:t>
                      </a:r>
                      <a:r>
                        <a:rPr lang="en-AU" sz="1050" b="1" u="none" strike="noStrike" dirty="0">
                          <a:effectLst/>
                        </a:rPr>
                        <a: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-18.5%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9427593"/>
                  </a:ext>
                </a:extLst>
              </a:tr>
              <a:tr h="183982">
                <a:tc vMerge="1">
                  <a:txBody>
                    <a:bodyPr/>
                    <a:lstStyle/>
                    <a:p>
                      <a:endParaRPr lang="en-US"/>
                    </a:p>
                  </a:txBody>
                  <a:tcPr/>
                </a:tc>
                <a:tc>
                  <a:txBody>
                    <a:bodyPr/>
                    <a:lstStyle/>
                    <a:p>
                      <a:pPr algn="l" fontAlgn="b"/>
                      <a:r>
                        <a:rPr lang="en-AU" sz="1050" b="1" u="none" strike="noStrike">
                          <a:effectLst/>
                        </a:rPr>
                        <a:t>ERR+LFR</a:t>
                      </a:r>
                      <a:endParaRPr lang="en-AU" sz="1050" b="1" i="0" u="none" strike="noStrike">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7673903"/>
                  </a:ext>
                </a:extLst>
              </a:tr>
              <a:tr h="108865">
                <a:tc rowSpan="2">
                  <a:txBody>
                    <a:bodyPr/>
                    <a:lstStyle/>
                    <a:p>
                      <a:pPr algn="l" fontAlgn="b"/>
                      <a:r>
                        <a:rPr lang="en-AU" sz="1050" b="1" u="none" strike="noStrike" dirty="0">
                          <a:effectLst/>
                        </a:rPr>
                        <a:t>Multi-Krum (Perfect)</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8198321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372646"/>
                  </a:ext>
                </a:extLst>
              </a:tr>
              <a:tr h="108865">
                <a:tc rowSpan="2">
                  <a:txBody>
                    <a:bodyPr/>
                    <a:lstStyle/>
                    <a:p>
                      <a:pPr algn="l" fontAlgn="b"/>
                      <a:r>
                        <a:rPr lang="en-AU" sz="1050" b="1" u="none" strike="noStrike" dirty="0">
                          <a:effectLst/>
                        </a:rPr>
                        <a:t>Multi-Krum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91011"/>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-6.9%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80790594"/>
                  </a:ext>
                </a:extLst>
              </a:tr>
              <a:tr h="128008">
                <a:tc gridSpan="5">
                  <a:txBody>
                    <a:bodyPr/>
                    <a:lstStyle/>
                    <a:p>
                      <a:pPr algn="ctr" fontAlgn="b"/>
                      <a:r>
                        <a:rPr lang="en-US" sz="1050" b="1" u="none" strike="noStrike" dirty="0">
                          <a:effectLst/>
                        </a:rPr>
                        <a:t>Test Accuracy (Higher is Better)</a:t>
                      </a:r>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fontAlgn="b"/>
                      <a:endParaRPr lang="en-US" sz="1050" b="1" i="0" u="none" strike="noStrike" dirty="0">
                        <a:solidFill>
                          <a:srgbClr val="000000"/>
                        </a:solidFill>
                        <a:effectLst/>
                        <a:latin typeface="Calibri" panose="020F0502020204030204" pitchFamily="34" charset="0"/>
                      </a:endParaRPr>
                    </a:p>
                  </a:txBody>
                  <a:tcPr marL="5443" marR="5443" marT="5443"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4411112"/>
                  </a:ext>
                </a:extLst>
              </a:tr>
              <a:tr h="108865">
                <a:tc>
                  <a:txBody>
                    <a:bodyPr/>
                    <a:lstStyle/>
                    <a:p>
                      <a:pPr algn="l" fontAlgn="b"/>
                      <a:r>
                        <a:rPr lang="en-AU" sz="1050" b="1" u="none" strike="noStrike">
                          <a:effectLst/>
                        </a:rPr>
                        <a:t>FedAvg</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050" u="none" strike="noStrike" dirty="0">
                          <a:solidFill>
                            <a:schemeClr val="accent1"/>
                          </a:solidFill>
                          <a:effectLst/>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81057754"/>
                  </a:ext>
                </a:extLst>
              </a:tr>
              <a:tr h="108865">
                <a:tc rowSpan="2">
                  <a:txBody>
                    <a:bodyPr/>
                    <a:lstStyle/>
                    <a:p>
                      <a:pPr algn="l" fontAlgn="b"/>
                      <a:r>
                        <a:rPr lang="en-AU" sz="1050" b="1" u="none" strike="noStrike">
                          <a:effectLst/>
                        </a:rPr>
                        <a:t>Trimmed Mean (Conserv.)</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3.8%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48401243"/>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FF0000"/>
                          </a:solidFill>
                          <a:effectLst/>
                          <a:latin typeface="+mn-lt"/>
                          <a:ea typeface="+mn-ea"/>
                          <a:cs typeface="+mn-cs"/>
                        </a:rPr>
                        <a:t>▼</a:t>
                      </a:r>
                      <a:endParaRPr lang="en-AU" sz="1050" b="0" i="0" u="none" strike="noStrike" dirty="0">
                        <a:solidFill>
                          <a:srgbClr val="FF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4279108"/>
                  </a:ext>
                </a:extLst>
              </a:tr>
              <a:tr h="108865">
                <a:tc rowSpan="2">
                  <a:txBody>
                    <a:bodyPr/>
                    <a:lstStyle/>
                    <a:p>
                      <a:pPr algn="l" fontAlgn="b"/>
                      <a:r>
                        <a:rPr lang="en-AU" sz="1050" b="1" u="none" strike="noStrike">
                          <a:effectLst/>
                        </a:rPr>
                        <a:t>Trimmed Mean (Perfect)</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5.7%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86712107"/>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-0.4%</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2758675"/>
                  </a:ext>
                </a:extLst>
              </a:tr>
              <a:tr h="108865">
                <a:tc rowSpan="2">
                  <a:txBody>
                    <a:bodyPr/>
                    <a:lstStyle/>
                    <a:p>
                      <a:pPr algn="l" fontAlgn="b"/>
                      <a:r>
                        <a:rPr lang="en-AU" sz="1050" b="1" u="none" strike="noStrike" dirty="0">
                          <a:effectLst/>
                        </a:rPr>
                        <a:t>Trimmed Mean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-0.4%</a:t>
                      </a:r>
                      <a:r>
                        <a:rPr lang="en-AU" sz="1050" u="none" strike="noStrike" kern="1200" dirty="0">
                          <a:solidFill>
                            <a:srgbClr val="FF000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869986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0.2%</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0.0%</a:t>
                      </a:r>
                      <a:r>
                        <a:rPr lang="en-AU" sz="1100" u="none" strike="noStrike" dirty="0">
                          <a:solidFill>
                            <a:schemeClr val="accent1"/>
                          </a:solidFill>
                          <a:effectLst/>
                        </a:rPr>
                        <a:t>◆</a:t>
                      </a:r>
                      <a:endParaRPr lang="en-AU" sz="1050" b="1" i="0" u="none" strike="noStrike" dirty="0">
                        <a:solidFill>
                          <a:schemeClr val="accent1"/>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0437406"/>
                  </a:ext>
                </a:extLst>
              </a:tr>
              <a:tr h="108865">
                <a:tc rowSpan="2">
                  <a:txBody>
                    <a:bodyPr/>
                    <a:lstStyle/>
                    <a:p>
                      <a:pPr algn="l" fontAlgn="b"/>
                      <a:r>
                        <a:rPr lang="en-AU" sz="1050" b="1" u="none" strike="noStrike">
                          <a:effectLst/>
                        </a:rPr>
                        <a:t>Multi-Krum (Conserv.)</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20.8%</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14.6%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44062384"/>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21.6%</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21.7%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22.1%</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4678165"/>
                  </a:ext>
                </a:extLst>
              </a:tr>
              <a:tr h="108865">
                <a:tc rowSpan="2">
                  <a:txBody>
                    <a:bodyPr/>
                    <a:lstStyle/>
                    <a:p>
                      <a:pPr algn="l" fontAlgn="b"/>
                      <a:r>
                        <a:rPr lang="en-AU" sz="1050" b="1" u="none" strike="noStrike">
                          <a:effectLst/>
                        </a:rPr>
                        <a:t>Multi-Krum (Perfect)</a:t>
                      </a:r>
                      <a:endParaRPr lang="en-AU" sz="1050" b="1" i="0" u="none" strike="noStrike">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72963163"/>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7.9%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8.7%</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10.4%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0298166"/>
                  </a:ext>
                </a:extLst>
              </a:tr>
              <a:tr h="108865">
                <a:tc rowSpan="2">
                  <a:txBody>
                    <a:bodyPr/>
                    <a:lstStyle/>
                    <a:p>
                      <a:pPr algn="l" fontAlgn="b"/>
                      <a:r>
                        <a:rPr lang="en-AU" sz="1050" b="1" u="none" strike="noStrike" dirty="0">
                          <a:effectLst/>
                        </a:rPr>
                        <a:t>Multi-Krum (Radical)</a:t>
                      </a:r>
                      <a:endParaRPr lang="en-AU" sz="1050" b="1" i="0" u="none" strike="noStrike" dirty="0">
                        <a:solidFill>
                          <a:srgbClr val="000000"/>
                        </a:solidFill>
                        <a:effectLst/>
                        <a:latin typeface="Calibri" panose="020F0502020204030204" pitchFamily="34" charset="0"/>
                      </a:endParaRPr>
                    </a:p>
                  </a:txBody>
                  <a:tcPr marL="5443" marR="5443" marT="5443" marB="0" anchor="b">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AU" sz="1050" b="1" i="0" u="none" strike="noStrike" dirty="0">
                          <a:solidFill>
                            <a:srgbClr val="000000"/>
                          </a:solidFill>
                          <a:effectLst/>
                          <a:latin typeface="Calibri" panose="020F0502020204030204" pitchFamily="34" charset="0"/>
                        </a:rPr>
                        <a:t>––</a:t>
                      </a: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9.9%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11.3%</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5188292"/>
                  </a:ext>
                </a:extLst>
              </a:tr>
              <a:tr h="183982">
                <a:tc vMerge="1">
                  <a:txBody>
                    <a:bodyPr/>
                    <a:lstStyle/>
                    <a:p>
                      <a:endParaRPr lang="en-US"/>
                    </a:p>
                  </a:txBody>
                  <a:tcPr/>
                </a:tc>
                <a:tc>
                  <a:txBody>
                    <a:bodyPr/>
                    <a:lstStyle/>
                    <a:p>
                      <a:pPr algn="l" fontAlgn="b"/>
                      <a:r>
                        <a:rPr lang="en-AU" sz="1050" b="1" u="none" strike="noStrike" dirty="0">
                          <a:effectLst/>
                        </a:rPr>
                        <a:t>ERR+LFR</a:t>
                      </a:r>
                      <a:endParaRPr lang="en-AU" sz="1050" b="1"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8.9%</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12.4%</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r" fontAlgn="b"/>
                      <a:r>
                        <a:rPr lang="en-AU" sz="1050" u="none" strike="noStrike" dirty="0">
                          <a:effectLst/>
                        </a:rPr>
                        <a:t>11.5%</a:t>
                      </a:r>
                      <a:r>
                        <a:rPr lang="en-AU" sz="1050" u="none" strike="noStrike" kern="1200" dirty="0">
                          <a:solidFill>
                            <a:srgbClr val="00B050"/>
                          </a:solidFill>
                          <a:effectLst/>
                          <a:latin typeface="+mn-lt"/>
                          <a:ea typeface="+mn-ea"/>
                          <a:cs typeface="+mn-cs"/>
                        </a:rPr>
                        <a:t>▲</a:t>
                      </a:r>
                      <a:endParaRPr lang="en-AU" sz="1050" b="0" i="0" u="none" strike="noStrike" dirty="0">
                        <a:solidFill>
                          <a:srgbClr val="000000"/>
                        </a:solidFill>
                        <a:effectLst/>
                        <a:latin typeface="Calibri" panose="020F0502020204030204" pitchFamily="34" charset="0"/>
                      </a:endParaRPr>
                    </a:p>
                  </a:txBody>
                  <a:tcPr marL="5443" marR="5443" marT="5443" marB="0" anchor="b">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9920682"/>
                  </a:ext>
                </a:extLst>
              </a:tr>
            </a:tbl>
          </a:graphicData>
        </a:graphic>
      </p:graphicFrame>
      <p:sp>
        <p:nvSpPr>
          <p:cNvPr id="9" name="TextBox 8">
            <a:extLst>
              <a:ext uri="{FF2B5EF4-FFF2-40B4-BE49-F238E27FC236}">
                <a16:creationId xmlns:a16="http://schemas.microsoft.com/office/drawing/2014/main" id="{101EB8B0-A639-BD74-FA71-A2944A24AD55}"/>
              </a:ext>
            </a:extLst>
          </p:cNvPr>
          <p:cNvSpPr txBox="1"/>
          <p:nvPr/>
        </p:nvSpPr>
        <p:spPr>
          <a:xfrm>
            <a:off x="6908900" y="360456"/>
            <a:ext cx="4992836" cy="461665"/>
          </a:xfrm>
          <a:prstGeom prst="rect">
            <a:avLst/>
          </a:prstGeom>
          <a:noFill/>
        </p:spPr>
        <p:txBody>
          <a:bodyPr wrap="square" rtlCol="0">
            <a:spAutoFit/>
          </a:bodyPr>
          <a:lstStyle/>
          <a:p>
            <a:pPr algn="r"/>
            <a:r>
              <a:rPr lang="en-AU" sz="1200" i="1" dirty="0">
                <a:latin typeface="+mj-lt"/>
              </a:rPr>
              <a:t>Changes in average error rates and test accuracy of FL (ResNet-18) </a:t>
            </a:r>
            <a:r>
              <a:rPr lang="en-US" altLang="zh-CN" sz="1200" i="1" dirty="0">
                <a:latin typeface="+mj-lt"/>
              </a:rPr>
              <a:t>in various adversarial and defensive settings</a:t>
            </a:r>
            <a:r>
              <a:rPr lang="en-AU" sz="1200" i="1" dirty="0">
                <a:latin typeface="+mj-lt"/>
              </a:rPr>
              <a:t>, after the adoption of FLAP</a:t>
            </a:r>
            <a:endParaRPr lang="en-US" sz="1200" i="1" dirty="0">
              <a:latin typeface="+mj-lt"/>
            </a:endParaRPr>
          </a:p>
        </p:txBody>
      </p:sp>
      <p:sp>
        <p:nvSpPr>
          <p:cNvPr id="5" name="TextBox 4">
            <a:extLst>
              <a:ext uri="{FF2B5EF4-FFF2-40B4-BE49-F238E27FC236}">
                <a16:creationId xmlns:a16="http://schemas.microsoft.com/office/drawing/2014/main" id="{CB00AB71-09DF-8A0B-BF0F-31CF4D010A45}"/>
              </a:ext>
            </a:extLst>
          </p:cNvPr>
          <p:cNvSpPr txBox="1"/>
          <p:nvPr/>
        </p:nvSpPr>
        <p:spPr>
          <a:xfrm>
            <a:off x="599535" y="1552113"/>
            <a:ext cx="5422270" cy="4647426"/>
          </a:xfrm>
          <a:prstGeom prst="rect">
            <a:avLst/>
          </a:prstGeom>
          <a:noFill/>
        </p:spPr>
        <p:txBody>
          <a:bodyPr wrap="square" rtlCol="0">
            <a:spAutoFit/>
          </a:bodyPr>
          <a:lstStyle/>
          <a:p>
            <a:pPr>
              <a:spcAft>
                <a:spcPts val="600"/>
              </a:spcAft>
            </a:pPr>
            <a:r>
              <a:rPr lang="en-US" sz="1600" b="1" dirty="0">
                <a:latin typeface="+mj-lt"/>
              </a:rPr>
              <a:t>Observations</a:t>
            </a:r>
          </a:p>
          <a:p>
            <a:pPr marL="285750" indent="-285750">
              <a:spcAft>
                <a:spcPts val="600"/>
              </a:spcAft>
              <a:buFont typeface="Arial" panose="020B0604020202020204" pitchFamily="34" charset="0"/>
              <a:buChar char="•"/>
            </a:pPr>
            <a:r>
              <a:rPr lang="en-US" sz="1600" dirty="0">
                <a:latin typeface="+mj-lt"/>
              </a:rPr>
              <a:t>FLAP (w/o ERR+LFR</a:t>
            </a:r>
            <a:r>
              <a:rPr lang="en-US" altLang="zh-CN" sz="1600" dirty="0">
                <a:latin typeface="+mj-lt"/>
              </a:rPr>
              <a:t>,</a:t>
            </a:r>
            <a:r>
              <a:rPr lang="zh-CN" altLang="en-US" sz="1600" dirty="0">
                <a:latin typeface="+mj-lt"/>
              </a:rPr>
              <a:t> </a:t>
            </a:r>
            <a:r>
              <a:rPr lang="en-US" altLang="zh-CN" sz="1600" dirty="0">
                <a:latin typeface="+mj-lt"/>
              </a:rPr>
              <a:t>a.k.a.</a:t>
            </a:r>
            <a:r>
              <a:rPr lang="zh-CN" altLang="en-US" sz="1600" dirty="0">
                <a:latin typeface="+mj-lt"/>
              </a:rPr>
              <a:t> </a:t>
            </a:r>
            <a:r>
              <a:rPr lang="en-US" altLang="zh-CN" sz="1600" i="1" dirty="0">
                <a:latin typeface="+mj-lt"/>
              </a:rPr>
              <a:t>Fang’s</a:t>
            </a:r>
            <a:r>
              <a:rPr lang="zh-CN" altLang="en-US" sz="1600" i="1" dirty="0">
                <a:latin typeface="+mj-lt"/>
              </a:rPr>
              <a:t> </a:t>
            </a:r>
            <a:r>
              <a:rPr lang="en-US" altLang="zh-CN" sz="1600" i="1" dirty="0">
                <a:latin typeface="+mj-lt"/>
              </a:rPr>
              <a:t>defense</a:t>
            </a:r>
            <a:r>
              <a:rPr lang="en-US" sz="1600" dirty="0">
                <a:latin typeface="+mj-lt"/>
              </a:rPr>
              <a:t>) can achieve </a:t>
            </a:r>
            <a:r>
              <a:rPr lang="en-US" sz="1600" b="1" dirty="0">
                <a:latin typeface="+mj-lt"/>
              </a:rPr>
              <a:t>a lower error rate </a:t>
            </a:r>
            <a:r>
              <a:rPr lang="en-US" sz="1600" dirty="0">
                <a:latin typeface="+mj-lt"/>
              </a:rPr>
              <a:t>than the ERR+LFR defense (w/o FLAP) in all scenarios of the multi-Krum settings and 2 out of 6 scenarios of the trimmed-mean settings.</a:t>
            </a:r>
          </a:p>
          <a:p>
            <a:pPr marL="285750" indent="-285750">
              <a:spcAft>
                <a:spcPts val="600"/>
              </a:spcAft>
              <a:buFont typeface="Arial" panose="020B0604020202020204" pitchFamily="34" charset="0"/>
              <a:buChar char="•"/>
            </a:pPr>
            <a:r>
              <a:rPr lang="en-US" sz="1600" dirty="0">
                <a:latin typeface="+mj-lt"/>
              </a:rPr>
              <a:t>It also manages to </a:t>
            </a:r>
            <a:r>
              <a:rPr lang="en-US" sz="1600" b="1" dirty="0">
                <a:latin typeface="+mj-lt"/>
              </a:rPr>
              <a:t>outperform</a:t>
            </a:r>
            <a:r>
              <a:rPr lang="en-US" sz="1600" dirty="0">
                <a:latin typeface="+mj-lt"/>
              </a:rPr>
              <a:t> the ERR+LFR defense in 14 out of 18 scenarios of both aggregation settings w.r.t the test accuracy.</a:t>
            </a:r>
          </a:p>
          <a:p>
            <a:pPr marL="285750" indent="-285750">
              <a:spcAft>
                <a:spcPts val="600"/>
              </a:spcAft>
              <a:buFont typeface="Arial" panose="020B0604020202020204" pitchFamily="34" charset="0"/>
              <a:buChar char="•"/>
            </a:pPr>
            <a:r>
              <a:rPr lang="en-US" sz="1600" dirty="0">
                <a:latin typeface="+mj-lt"/>
              </a:rPr>
              <a:t>FLAP brings a</a:t>
            </a:r>
            <a:r>
              <a:rPr lang="en-US" sz="1600" b="1" dirty="0">
                <a:latin typeface="+mj-lt"/>
              </a:rPr>
              <a:t> higher accuracy </a:t>
            </a:r>
            <a:r>
              <a:rPr lang="en-US" sz="1600" dirty="0">
                <a:latin typeface="+mj-lt"/>
              </a:rPr>
              <a:t>and </a:t>
            </a:r>
            <a:r>
              <a:rPr lang="en-US" sz="1600" b="1" dirty="0">
                <a:latin typeface="+mj-lt"/>
              </a:rPr>
              <a:t>lower error rate </a:t>
            </a:r>
            <a:r>
              <a:rPr lang="en-US" sz="1600" dirty="0">
                <a:latin typeface="+mj-lt"/>
              </a:rPr>
              <a:t>in the vast majority of adversarial settings. </a:t>
            </a:r>
          </a:p>
          <a:p>
            <a:pPr>
              <a:spcBef>
                <a:spcPts val="1200"/>
              </a:spcBef>
              <a:spcAft>
                <a:spcPts val="600"/>
              </a:spcAft>
            </a:pPr>
            <a:r>
              <a:rPr lang="en-US" sz="1600" b="1" dirty="0">
                <a:latin typeface="+mj-lt"/>
              </a:rPr>
              <a:t>Findings</a:t>
            </a:r>
          </a:p>
          <a:p>
            <a:pPr marL="285750" indent="-285750">
              <a:spcAft>
                <a:spcPts val="600"/>
              </a:spcAft>
              <a:buFont typeface="Arial" panose="020B0604020202020204" pitchFamily="34" charset="0"/>
              <a:buChar char="•"/>
            </a:pPr>
            <a:r>
              <a:rPr lang="en-US" sz="1600" dirty="0">
                <a:latin typeface="+mj-lt"/>
              </a:rPr>
              <a:t>FLAP is shown effective towards Byzantine-robust FL in both benign and adversarial environments.</a:t>
            </a:r>
          </a:p>
          <a:p>
            <a:pPr marL="285750" indent="-285750">
              <a:spcAft>
                <a:spcPts val="600"/>
              </a:spcAft>
              <a:buFont typeface="Arial" panose="020B0604020202020204" pitchFamily="34" charset="0"/>
              <a:buChar char="•"/>
            </a:pPr>
            <a:r>
              <a:rPr lang="en-US" sz="1600" dirty="0">
                <a:latin typeface="+mj-lt"/>
              </a:rPr>
              <a:t>It can boost existing defenses for a higher degree of Byzantine-robustness.</a:t>
            </a:r>
          </a:p>
        </p:txBody>
      </p:sp>
    </p:spTree>
    <p:extLst>
      <p:ext uri="{BB962C8B-B14F-4D97-AF65-F5344CB8AC3E}">
        <p14:creationId xmlns:p14="http://schemas.microsoft.com/office/powerpoint/2010/main" val="695633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44207B-3E31-E016-D7A2-990B2780CB75}"/>
              </a:ext>
            </a:extLst>
          </p:cNvPr>
          <p:cNvSpPr/>
          <p:nvPr/>
        </p:nvSpPr>
        <p:spPr>
          <a:xfrm>
            <a:off x="-47500" y="5747657"/>
            <a:ext cx="12302836" cy="605642"/>
          </a:xfrm>
          <a:prstGeom prst="rect">
            <a:avLst/>
          </a:prstGeom>
          <a:solidFill>
            <a:srgbClr val="013E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917B3-33E3-AFA3-3ADD-4BB6A409E574}"/>
              </a:ext>
            </a:extLst>
          </p:cNvPr>
          <p:cNvSpPr>
            <a:spLocks noGrp="1"/>
          </p:cNvSpPr>
          <p:nvPr>
            <p:ph type="title"/>
          </p:nvPr>
        </p:nvSpPr>
        <p:spPr>
          <a:xfrm>
            <a:off x="155165" y="173865"/>
            <a:ext cx="8198799" cy="642851"/>
          </a:xfrm>
        </p:spPr>
        <p:txBody>
          <a:bodyPr/>
          <a:lstStyle/>
          <a:p>
            <a:r>
              <a:rPr lang="en-AU" sz="1600" b="1" cap="none" dirty="0">
                <a:latin typeface="+mn-lt"/>
              </a:rPr>
              <a:t>Selected References</a:t>
            </a:r>
            <a:r>
              <a:rPr lang="zh-CN" altLang="en-US" sz="1600" b="1" cap="none" dirty="0">
                <a:latin typeface="+mn-lt"/>
              </a:rPr>
              <a:t> </a:t>
            </a:r>
            <a:r>
              <a:rPr lang="en-US" altLang="zh-CN" sz="1600" b="1" cap="none" dirty="0">
                <a:latin typeface="+mn-lt"/>
              </a:rPr>
              <a:t>of</a:t>
            </a:r>
            <a:r>
              <a:rPr lang="zh-CN" altLang="en-US" sz="1600" b="1" cap="none" dirty="0">
                <a:latin typeface="+mn-lt"/>
              </a:rPr>
              <a:t> </a:t>
            </a:r>
            <a:r>
              <a:rPr lang="en-US" altLang="zh-CN" sz="1600" b="1" cap="none" dirty="0">
                <a:latin typeface="+mn-lt"/>
              </a:rPr>
              <a:t>the</a:t>
            </a:r>
            <a:r>
              <a:rPr lang="zh-CN" altLang="en-US" sz="1600" b="1" cap="none" dirty="0">
                <a:latin typeface="+mn-lt"/>
              </a:rPr>
              <a:t> </a:t>
            </a:r>
            <a:r>
              <a:rPr lang="en-US" altLang="zh-CN" sz="1600" b="1" cap="none" dirty="0">
                <a:latin typeface="+mn-lt"/>
              </a:rPr>
              <a:t>1st</a:t>
            </a:r>
            <a:r>
              <a:rPr lang="zh-CN" altLang="en-US" sz="1600" b="1" cap="none" dirty="0">
                <a:latin typeface="+mn-lt"/>
              </a:rPr>
              <a:t> </a:t>
            </a:r>
            <a:r>
              <a:rPr lang="en-US" altLang="zh-CN" sz="1600" b="1" cap="none" dirty="0">
                <a:latin typeface="+mn-lt"/>
              </a:rPr>
              <a:t>Work</a:t>
            </a:r>
            <a:endParaRPr lang="en-AU" sz="1600" b="1" cap="none" dirty="0">
              <a:latin typeface="+mn-lt"/>
            </a:endParaRPr>
          </a:p>
        </p:txBody>
      </p:sp>
      <p:sp>
        <p:nvSpPr>
          <p:cNvPr id="3" name="Content Placeholder 2">
            <a:extLst>
              <a:ext uri="{FF2B5EF4-FFF2-40B4-BE49-F238E27FC236}">
                <a16:creationId xmlns:a16="http://schemas.microsoft.com/office/drawing/2014/main" id="{D93A0EC0-77D2-80B5-E484-32983E4046EB}"/>
              </a:ext>
            </a:extLst>
          </p:cNvPr>
          <p:cNvSpPr>
            <a:spLocks noGrp="1"/>
          </p:cNvSpPr>
          <p:nvPr>
            <p:ph sz="half" idx="1"/>
          </p:nvPr>
        </p:nvSpPr>
        <p:spPr>
          <a:xfrm>
            <a:off x="155165" y="605800"/>
            <a:ext cx="11679118" cy="2185076"/>
          </a:xfrm>
        </p:spPr>
        <p:txBody>
          <a:bodyPr/>
          <a:lstStyle/>
          <a:p>
            <a:pPr marL="0" indent="0">
              <a:buNone/>
            </a:pPr>
            <a:r>
              <a:rPr lang="en-AU" sz="1200" dirty="0">
                <a:solidFill>
                  <a:schemeClr val="bg1"/>
                </a:solidFill>
                <a:latin typeface="+mn-lt"/>
              </a:rPr>
              <a:t>W. </a:t>
            </a:r>
            <a:r>
              <a:rPr lang="en-AU" sz="1200" dirty="0" err="1">
                <a:solidFill>
                  <a:schemeClr val="bg1"/>
                </a:solidFill>
                <a:latin typeface="+mn-lt"/>
              </a:rPr>
              <a:t>Enck</a:t>
            </a:r>
            <a:r>
              <a:rPr lang="en-AU" sz="1200" dirty="0">
                <a:solidFill>
                  <a:schemeClr val="bg1"/>
                </a:solidFill>
                <a:latin typeface="+mn-lt"/>
              </a:rPr>
              <a:t>, P. Gilbert, S. Han, V. Tendulkar, B.-G. Chun, L. P. Cox, J. Jung, P. McDaniel, and A. N. </a:t>
            </a:r>
            <a:r>
              <a:rPr lang="en-AU" sz="1200" dirty="0" err="1">
                <a:solidFill>
                  <a:schemeClr val="bg1"/>
                </a:solidFill>
                <a:latin typeface="+mn-lt"/>
              </a:rPr>
              <a:t>Sheth</a:t>
            </a:r>
            <a:r>
              <a:rPr lang="en-AU" sz="1200" dirty="0">
                <a:solidFill>
                  <a:schemeClr val="bg1"/>
                </a:solidFill>
                <a:latin typeface="+mn-lt"/>
              </a:rPr>
              <a:t>, “</a:t>
            </a:r>
            <a:r>
              <a:rPr lang="en-AU" sz="1200" dirty="0" err="1">
                <a:solidFill>
                  <a:schemeClr val="bg1"/>
                </a:solidFill>
                <a:latin typeface="+mn-lt"/>
              </a:rPr>
              <a:t>Taintdroid</a:t>
            </a:r>
            <a:r>
              <a:rPr lang="en-AU" sz="1200" dirty="0">
                <a:solidFill>
                  <a:schemeClr val="bg1"/>
                </a:solidFill>
                <a:latin typeface="+mn-lt"/>
              </a:rPr>
              <a:t>: an information- flow tracking system for </a:t>
            </a:r>
            <a:r>
              <a:rPr lang="en-AU" sz="1200" dirty="0" err="1">
                <a:solidFill>
                  <a:schemeClr val="bg1"/>
                </a:solidFill>
                <a:latin typeface="+mn-lt"/>
              </a:rPr>
              <a:t>realtime</a:t>
            </a:r>
            <a:r>
              <a:rPr lang="en-AU" sz="1200" dirty="0">
                <a:solidFill>
                  <a:schemeClr val="bg1"/>
                </a:solidFill>
                <a:latin typeface="+mn-lt"/>
              </a:rPr>
              <a:t> privacy monitoring on smartphones,” ACM Transactions on Computer Systems (TOCS), vol. 32, no. 2, pp. 1–29, 2014.</a:t>
            </a:r>
          </a:p>
          <a:p>
            <a:pPr marL="0" indent="0">
              <a:buNone/>
            </a:pPr>
            <a:r>
              <a:rPr lang="en-AU" sz="1200" dirty="0">
                <a:solidFill>
                  <a:schemeClr val="bg1"/>
                </a:solidFill>
                <a:latin typeface="+mn-lt"/>
              </a:rPr>
              <a:t>L. </a:t>
            </a:r>
            <a:r>
              <a:rPr lang="en-AU" sz="1200" dirty="0" err="1">
                <a:solidFill>
                  <a:schemeClr val="bg1"/>
                </a:solidFill>
                <a:latin typeface="+mn-lt"/>
              </a:rPr>
              <a:t>Qiu</a:t>
            </a:r>
            <a:r>
              <a:rPr lang="en-AU" sz="1200" dirty="0">
                <a:solidFill>
                  <a:schemeClr val="bg1"/>
                </a:solidFill>
                <a:latin typeface="+mn-lt"/>
              </a:rPr>
              <a:t>, Z. Zhang, Z. Shen, and G. Sun, “</a:t>
            </a:r>
            <a:r>
              <a:rPr lang="en-AU" sz="1200" dirty="0" err="1">
                <a:solidFill>
                  <a:schemeClr val="bg1"/>
                </a:solidFill>
                <a:latin typeface="+mn-lt"/>
              </a:rPr>
              <a:t>Apptrace</a:t>
            </a:r>
            <a:r>
              <a:rPr lang="en-AU" sz="1200" dirty="0">
                <a:solidFill>
                  <a:schemeClr val="bg1"/>
                </a:solidFill>
                <a:latin typeface="+mn-lt"/>
              </a:rPr>
              <a:t>: Dynamic trace on android devices,” in 2015 IEEE International Conference on </a:t>
            </a:r>
            <a:r>
              <a:rPr lang="en-AU" sz="1200" dirty="0" err="1">
                <a:solidFill>
                  <a:schemeClr val="bg1"/>
                </a:solidFill>
                <a:latin typeface="+mn-lt"/>
              </a:rPr>
              <a:t>Commu</a:t>
            </a:r>
            <a:r>
              <a:rPr lang="en-AU" sz="1200" dirty="0">
                <a:solidFill>
                  <a:schemeClr val="bg1"/>
                </a:solidFill>
                <a:latin typeface="+mn-lt"/>
              </a:rPr>
              <a:t>- </a:t>
            </a:r>
            <a:r>
              <a:rPr lang="en-AU" sz="1200" dirty="0" err="1">
                <a:solidFill>
                  <a:schemeClr val="bg1"/>
                </a:solidFill>
                <a:latin typeface="+mn-lt"/>
              </a:rPr>
              <a:t>nications</a:t>
            </a:r>
            <a:r>
              <a:rPr lang="en-AU" sz="1200" dirty="0">
                <a:solidFill>
                  <a:schemeClr val="bg1"/>
                </a:solidFill>
                <a:latin typeface="+mn-lt"/>
              </a:rPr>
              <a:t> (ICC), 2015, pp. 7145–7150.</a:t>
            </a:r>
          </a:p>
          <a:p>
            <a:pPr marL="0" indent="0">
              <a:buNone/>
            </a:pPr>
            <a:r>
              <a:rPr lang="en-AU" sz="1200" dirty="0">
                <a:solidFill>
                  <a:schemeClr val="bg1"/>
                </a:solidFill>
                <a:latin typeface="+mn-lt"/>
              </a:rPr>
              <a:t>J. Ren, M. </a:t>
            </a:r>
            <a:r>
              <a:rPr lang="en-AU" sz="1200" dirty="0" err="1">
                <a:solidFill>
                  <a:schemeClr val="bg1"/>
                </a:solidFill>
                <a:latin typeface="+mn-lt"/>
              </a:rPr>
              <a:t>Lindorfer</a:t>
            </a:r>
            <a:r>
              <a:rPr lang="en-AU" sz="1200" dirty="0">
                <a:solidFill>
                  <a:schemeClr val="bg1"/>
                </a:solidFill>
                <a:latin typeface="+mn-lt"/>
              </a:rPr>
              <a:t>, D. J. Dubois, A. Rao, D. </a:t>
            </a:r>
            <a:r>
              <a:rPr lang="en-AU" sz="1200" dirty="0" err="1">
                <a:solidFill>
                  <a:schemeClr val="bg1"/>
                </a:solidFill>
                <a:latin typeface="+mn-lt"/>
              </a:rPr>
              <a:t>Choffnes</a:t>
            </a:r>
            <a:r>
              <a:rPr lang="en-AU" sz="1200" dirty="0">
                <a:solidFill>
                  <a:schemeClr val="bg1"/>
                </a:solidFill>
                <a:latin typeface="+mn-lt"/>
              </a:rPr>
              <a:t>, and N. </a:t>
            </a:r>
            <a:r>
              <a:rPr lang="en-AU" sz="1200" dirty="0" err="1">
                <a:solidFill>
                  <a:schemeClr val="bg1"/>
                </a:solidFill>
                <a:latin typeface="+mn-lt"/>
              </a:rPr>
              <a:t>Vallina</a:t>
            </a:r>
            <a:r>
              <a:rPr lang="en-AU" sz="1200" dirty="0">
                <a:solidFill>
                  <a:schemeClr val="bg1"/>
                </a:solidFill>
                <a:latin typeface="+mn-lt"/>
              </a:rPr>
              <a:t>- Rodriguez, “A longitudinal study of </a:t>
            </a:r>
            <a:r>
              <a:rPr lang="en-AU" sz="1200" dirty="0" err="1">
                <a:solidFill>
                  <a:schemeClr val="bg1"/>
                </a:solidFill>
                <a:latin typeface="+mn-lt"/>
              </a:rPr>
              <a:t>pii</a:t>
            </a:r>
            <a:r>
              <a:rPr lang="en-AU" sz="1200" dirty="0">
                <a:solidFill>
                  <a:schemeClr val="bg1"/>
                </a:solidFill>
                <a:latin typeface="+mn-lt"/>
              </a:rPr>
              <a:t> leaks across android app versions,” in The Network and Distributed System Security Symposium (NDSS), 2018.</a:t>
            </a:r>
          </a:p>
          <a:p>
            <a:pPr marL="0" indent="0">
              <a:buNone/>
            </a:pPr>
            <a:r>
              <a:rPr lang="en-AU" sz="1200" dirty="0">
                <a:solidFill>
                  <a:schemeClr val="bg1"/>
                </a:solidFill>
                <a:latin typeface="+mn-lt"/>
              </a:rPr>
              <a:t>Z. Wang, Z. Li, M. </a:t>
            </a:r>
            <a:r>
              <a:rPr lang="en-AU" sz="1200" dirty="0" err="1">
                <a:solidFill>
                  <a:schemeClr val="bg1"/>
                </a:solidFill>
                <a:latin typeface="+mn-lt"/>
              </a:rPr>
              <a:t>Xue</a:t>
            </a:r>
            <a:r>
              <a:rPr lang="en-AU" sz="1200" dirty="0">
                <a:solidFill>
                  <a:schemeClr val="bg1"/>
                </a:solidFill>
                <a:latin typeface="+mn-lt"/>
              </a:rPr>
              <a:t>, and G. Tyson, “Exploring the eastern frontier: A first look at mobile app tracking in </a:t>
            </a:r>
            <a:r>
              <a:rPr lang="en-AU" sz="1200" dirty="0" err="1">
                <a:solidFill>
                  <a:schemeClr val="bg1"/>
                </a:solidFill>
                <a:latin typeface="+mn-lt"/>
              </a:rPr>
              <a:t>china</a:t>
            </a:r>
            <a:r>
              <a:rPr lang="en-AU" sz="1200" dirty="0">
                <a:solidFill>
                  <a:schemeClr val="bg1"/>
                </a:solidFill>
                <a:latin typeface="+mn-lt"/>
              </a:rPr>
              <a:t>,” in International Conference on Passive and Active Network Measurement. Springer, 2020, pp. 314–328.</a:t>
            </a:r>
          </a:p>
        </p:txBody>
      </p:sp>
      <p:sp>
        <p:nvSpPr>
          <p:cNvPr id="6" name="Slide Number Placeholder 5">
            <a:extLst>
              <a:ext uri="{FF2B5EF4-FFF2-40B4-BE49-F238E27FC236}">
                <a16:creationId xmlns:a16="http://schemas.microsoft.com/office/drawing/2014/main" id="{DD222B55-365D-107F-7720-AE63F00475C7}"/>
              </a:ext>
            </a:extLst>
          </p:cNvPr>
          <p:cNvSpPr>
            <a:spLocks noGrp="1"/>
          </p:cNvSpPr>
          <p:nvPr>
            <p:ph type="sldNum" sz="quarter" idx="11"/>
          </p:nvPr>
        </p:nvSpPr>
        <p:spPr/>
        <p:txBody>
          <a:bodyPr/>
          <a:lstStyle/>
          <a:p>
            <a:fld id="{71C63AB4-6DC0-4902-8E9D-B5377E74E401}" type="slidenum">
              <a:rPr lang="en-SG" smtClean="0"/>
              <a:t>77</a:t>
            </a:fld>
            <a:endParaRPr lang="en-SG"/>
          </a:p>
        </p:txBody>
      </p:sp>
      <p:sp>
        <p:nvSpPr>
          <p:cNvPr id="9" name="Title 1">
            <a:extLst>
              <a:ext uri="{FF2B5EF4-FFF2-40B4-BE49-F238E27FC236}">
                <a16:creationId xmlns:a16="http://schemas.microsoft.com/office/drawing/2014/main" id="{321E920C-0C2B-569A-5995-7EF8307FCE9B}"/>
              </a:ext>
            </a:extLst>
          </p:cNvPr>
          <p:cNvSpPr txBox="1">
            <a:spLocks/>
          </p:cNvSpPr>
          <p:nvPr/>
        </p:nvSpPr>
        <p:spPr>
          <a:xfrm>
            <a:off x="155165" y="2305705"/>
            <a:ext cx="8198799" cy="642851"/>
          </a:xfrm>
          <a:prstGeom prst="rect">
            <a:avLst/>
          </a:prstGeom>
        </p:spPr>
        <p:txBody>
          <a:bodyPr/>
          <a:lstStyle>
            <a:lvl1pPr algn="l" rtl="0" eaLnBrk="1" fontAlgn="base" hangingPunct="1">
              <a:spcBef>
                <a:spcPct val="0"/>
              </a:spcBef>
              <a:spcAft>
                <a:spcPct val="0"/>
              </a:spcAft>
              <a:defRPr sz="3000" cap="all">
                <a:solidFill>
                  <a:srgbClr val="FFFFFF"/>
                </a:solidFill>
                <a:latin typeface="Frutiger LT 55 Roman"/>
                <a:ea typeface="MS PGothic" pitchFamily="34" charset="-128"/>
                <a:cs typeface="Frutiger LT 55 Roman"/>
              </a:defRPr>
            </a:lvl1pPr>
            <a:lvl2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2pPr>
            <a:lvl3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3pPr>
            <a:lvl4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4pPr>
            <a:lvl5pPr algn="ctr" rtl="0" eaLnBrk="1" fontAlgn="base" hangingPunct="1">
              <a:spcBef>
                <a:spcPct val="0"/>
              </a:spcBef>
              <a:spcAft>
                <a:spcPct val="0"/>
              </a:spcAft>
              <a:defRPr sz="3300">
                <a:solidFill>
                  <a:schemeClr val="tx2"/>
                </a:solidFill>
                <a:latin typeface="Arial" charset="0"/>
                <a:ea typeface="MS PGothic" pitchFamily="34" charset="-128"/>
                <a:cs typeface="ＭＳ Ｐゴシック" charset="0"/>
              </a:defRPr>
            </a:lvl5pPr>
            <a:lvl6pPr marL="342874" algn="ctr" rtl="0" eaLnBrk="1" fontAlgn="base" hangingPunct="1">
              <a:spcBef>
                <a:spcPct val="0"/>
              </a:spcBef>
              <a:spcAft>
                <a:spcPct val="0"/>
              </a:spcAft>
              <a:defRPr sz="3300">
                <a:solidFill>
                  <a:schemeClr val="tx2"/>
                </a:solidFill>
                <a:latin typeface="Arial" charset="0"/>
                <a:cs typeface="Arial" charset="0"/>
              </a:defRPr>
            </a:lvl6pPr>
            <a:lvl7pPr marL="685749" algn="ctr" rtl="0" eaLnBrk="1" fontAlgn="base" hangingPunct="1">
              <a:spcBef>
                <a:spcPct val="0"/>
              </a:spcBef>
              <a:spcAft>
                <a:spcPct val="0"/>
              </a:spcAft>
              <a:defRPr sz="3300">
                <a:solidFill>
                  <a:schemeClr val="tx2"/>
                </a:solidFill>
                <a:latin typeface="Arial" charset="0"/>
                <a:cs typeface="Arial" charset="0"/>
              </a:defRPr>
            </a:lvl7pPr>
            <a:lvl8pPr marL="1028624" algn="ctr" rtl="0" eaLnBrk="1" fontAlgn="base" hangingPunct="1">
              <a:spcBef>
                <a:spcPct val="0"/>
              </a:spcBef>
              <a:spcAft>
                <a:spcPct val="0"/>
              </a:spcAft>
              <a:defRPr sz="3300">
                <a:solidFill>
                  <a:schemeClr val="tx2"/>
                </a:solidFill>
                <a:latin typeface="Arial" charset="0"/>
                <a:cs typeface="Arial" charset="0"/>
              </a:defRPr>
            </a:lvl8pPr>
            <a:lvl9pPr marL="1371498" algn="ctr" rtl="0" eaLnBrk="1" fontAlgn="base" hangingPunct="1">
              <a:spcBef>
                <a:spcPct val="0"/>
              </a:spcBef>
              <a:spcAft>
                <a:spcPct val="0"/>
              </a:spcAft>
              <a:defRPr sz="3300">
                <a:solidFill>
                  <a:schemeClr val="tx2"/>
                </a:solidFill>
                <a:latin typeface="Arial" charset="0"/>
                <a:cs typeface="Arial" charset="0"/>
              </a:defRPr>
            </a:lvl9pPr>
          </a:lstStyle>
          <a:p>
            <a:r>
              <a:rPr lang="en-AU" sz="1600" b="1" kern="0" cap="none" dirty="0">
                <a:latin typeface="+mn-lt"/>
              </a:rPr>
              <a:t>Selected References</a:t>
            </a:r>
            <a:r>
              <a:rPr lang="zh-CN" altLang="en-US" sz="1600" b="1" kern="0" cap="none" dirty="0">
                <a:latin typeface="+mn-lt"/>
              </a:rPr>
              <a:t> </a:t>
            </a:r>
            <a:r>
              <a:rPr lang="en-US" altLang="zh-CN" sz="1600" b="1" kern="0" cap="none" dirty="0">
                <a:latin typeface="+mn-lt"/>
              </a:rPr>
              <a:t>of</a:t>
            </a:r>
            <a:r>
              <a:rPr lang="zh-CN" altLang="en-US" sz="1600" b="1" kern="0" cap="none" dirty="0">
                <a:latin typeface="+mn-lt"/>
              </a:rPr>
              <a:t> </a:t>
            </a:r>
            <a:r>
              <a:rPr lang="en-US" altLang="zh-CN" sz="1600" b="1" kern="0" cap="none" dirty="0">
                <a:latin typeface="+mn-lt"/>
              </a:rPr>
              <a:t>the</a:t>
            </a:r>
            <a:r>
              <a:rPr lang="zh-CN" altLang="en-US" sz="1600" b="1" kern="0" cap="none" dirty="0">
                <a:latin typeface="+mn-lt"/>
              </a:rPr>
              <a:t> </a:t>
            </a:r>
            <a:r>
              <a:rPr lang="en-US" altLang="zh-CN" sz="1600" b="1" kern="0" cap="none" dirty="0">
                <a:latin typeface="+mn-lt"/>
              </a:rPr>
              <a:t>2nd</a:t>
            </a:r>
            <a:r>
              <a:rPr lang="zh-CN" altLang="en-US" sz="1600" b="1" kern="0" cap="none" dirty="0">
                <a:latin typeface="+mn-lt"/>
              </a:rPr>
              <a:t> </a:t>
            </a:r>
            <a:r>
              <a:rPr lang="en-US" altLang="zh-CN" sz="1600" b="1" kern="0" cap="none" dirty="0">
                <a:latin typeface="+mn-lt"/>
              </a:rPr>
              <a:t>Work</a:t>
            </a:r>
            <a:endParaRPr lang="en-AU" sz="1600" b="1" kern="0" cap="none" dirty="0">
              <a:latin typeface="+mn-lt"/>
            </a:endParaRPr>
          </a:p>
        </p:txBody>
      </p:sp>
      <p:sp>
        <p:nvSpPr>
          <p:cNvPr id="10" name="Content Placeholder 2">
            <a:extLst>
              <a:ext uri="{FF2B5EF4-FFF2-40B4-BE49-F238E27FC236}">
                <a16:creationId xmlns:a16="http://schemas.microsoft.com/office/drawing/2014/main" id="{7C95E641-3A02-B2B1-2C09-25A612413A41}"/>
              </a:ext>
            </a:extLst>
          </p:cNvPr>
          <p:cNvSpPr txBox="1">
            <a:spLocks/>
          </p:cNvSpPr>
          <p:nvPr/>
        </p:nvSpPr>
        <p:spPr>
          <a:xfrm>
            <a:off x="155165" y="2719969"/>
            <a:ext cx="11881670" cy="4067124"/>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spcBef>
                <a:spcPts val="0"/>
              </a:spcBef>
              <a:spcAft>
                <a:spcPts val="900"/>
              </a:spcAft>
              <a:buFontTx/>
              <a:buNone/>
            </a:pPr>
            <a:r>
              <a:rPr lang="en-US" sz="1100" kern="0" dirty="0">
                <a:solidFill>
                  <a:schemeClr val="bg1"/>
                </a:solidFill>
                <a:latin typeface="+mn-lt"/>
              </a:rPr>
              <a:t>B. </a:t>
            </a:r>
            <a:r>
              <a:rPr lang="en-US" sz="1100" kern="0" dirty="0" err="1">
                <a:solidFill>
                  <a:schemeClr val="bg1"/>
                </a:solidFill>
                <a:latin typeface="+mn-lt"/>
              </a:rPr>
              <a:t>Andow</a:t>
            </a:r>
            <a:r>
              <a:rPr lang="en-US" sz="1100" kern="0" dirty="0">
                <a:solidFill>
                  <a:schemeClr val="bg1"/>
                </a:solidFill>
                <a:latin typeface="+mn-lt"/>
              </a:rPr>
              <a:t>, S. Y. Mahmud, J. Whitaker, W. </a:t>
            </a:r>
            <a:r>
              <a:rPr lang="en-US" sz="1100" kern="0" dirty="0" err="1">
                <a:solidFill>
                  <a:schemeClr val="bg1"/>
                </a:solidFill>
                <a:latin typeface="+mn-lt"/>
              </a:rPr>
              <a:t>Enck</a:t>
            </a:r>
            <a:r>
              <a:rPr lang="en-US" sz="1100" kern="0" dirty="0">
                <a:solidFill>
                  <a:schemeClr val="bg1"/>
                </a:solidFill>
                <a:latin typeface="+mn-lt"/>
              </a:rPr>
              <a:t>, B. Reaves, K. Singh, and S. </a:t>
            </a:r>
            <a:r>
              <a:rPr lang="en-US" sz="1100" kern="0" dirty="0" err="1">
                <a:solidFill>
                  <a:schemeClr val="bg1"/>
                </a:solidFill>
                <a:latin typeface="+mn-lt"/>
              </a:rPr>
              <a:t>Egelman</a:t>
            </a:r>
            <a:r>
              <a:rPr lang="en-US" sz="1100" kern="0" dirty="0">
                <a:solidFill>
                  <a:schemeClr val="bg1"/>
                </a:solidFill>
                <a:latin typeface="+mn-lt"/>
              </a:rPr>
              <a:t>, “Actions Speak Louder than Words: Entity-Sensitive Privacy Policy and Data Flow Analysis with </a:t>
            </a:r>
            <a:r>
              <a:rPr lang="en-US" sz="1100" kern="0" dirty="0" err="1">
                <a:solidFill>
                  <a:schemeClr val="bg1"/>
                </a:solidFill>
                <a:latin typeface="+mn-lt"/>
              </a:rPr>
              <a:t>PoliCheck</a:t>
            </a:r>
            <a:r>
              <a:rPr lang="en-US" sz="1100" kern="0" dirty="0">
                <a:solidFill>
                  <a:schemeClr val="bg1"/>
                </a:solidFill>
                <a:latin typeface="+mn-lt"/>
              </a:rPr>
              <a:t>,” in USENIX Security, 2020, pp. 985–1002.</a:t>
            </a:r>
            <a:endParaRPr lang="en-AU" sz="1100" kern="0" dirty="0">
              <a:solidFill>
                <a:schemeClr val="bg1"/>
              </a:solidFill>
              <a:latin typeface="+mn-lt"/>
            </a:endParaRPr>
          </a:p>
          <a:p>
            <a:pPr marL="0" indent="0">
              <a:spcBef>
                <a:spcPts val="0"/>
              </a:spcBef>
              <a:spcAft>
                <a:spcPts val="900"/>
              </a:spcAft>
              <a:buFontTx/>
              <a:buNone/>
            </a:pPr>
            <a:r>
              <a:rPr lang="en-AU" sz="1100" kern="0" dirty="0">
                <a:solidFill>
                  <a:schemeClr val="bg1"/>
                </a:solidFill>
                <a:latin typeface="+mn-lt"/>
              </a:rPr>
              <a:t>W. </a:t>
            </a:r>
            <a:r>
              <a:rPr lang="en-AU" sz="1100" kern="0" dirty="0" err="1">
                <a:solidFill>
                  <a:schemeClr val="bg1"/>
                </a:solidFill>
                <a:latin typeface="+mn-lt"/>
              </a:rPr>
              <a:t>Enck</a:t>
            </a:r>
            <a:r>
              <a:rPr lang="en-AU" sz="1100" kern="0" dirty="0">
                <a:solidFill>
                  <a:schemeClr val="bg1"/>
                </a:solidFill>
                <a:latin typeface="+mn-lt"/>
              </a:rPr>
              <a:t>, P. Gilbert, S. Han, V. Tendulkar, B.-G. Chun, L. P. Cox, J. Jung, P. McDaniel, and A. N. Sheth, “</a:t>
            </a:r>
            <a:r>
              <a:rPr lang="en-AU" sz="1100" kern="0" dirty="0" err="1">
                <a:solidFill>
                  <a:schemeClr val="bg1"/>
                </a:solidFill>
                <a:latin typeface="+mn-lt"/>
              </a:rPr>
              <a:t>Taintdroid</a:t>
            </a:r>
            <a:r>
              <a:rPr lang="en-AU" sz="1100" kern="0" dirty="0">
                <a:solidFill>
                  <a:schemeClr val="bg1"/>
                </a:solidFill>
                <a:latin typeface="+mn-lt"/>
              </a:rPr>
              <a:t>: an information- flow tracking system for </a:t>
            </a:r>
            <a:r>
              <a:rPr lang="en-AU" sz="1100" kern="0" dirty="0" err="1">
                <a:solidFill>
                  <a:schemeClr val="bg1"/>
                </a:solidFill>
                <a:latin typeface="+mn-lt"/>
              </a:rPr>
              <a:t>realtime</a:t>
            </a:r>
            <a:r>
              <a:rPr lang="en-AU" sz="1100" kern="0" dirty="0">
                <a:solidFill>
                  <a:schemeClr val="bg1"/>
                </a:solidFill>
                <a:latin typeface="+mn-lt"/>
              </a:rPr>
              <a:t> privacy monitoring on smartphones,” ACM TOCS, vol. 32, no. 2, pp. 1–29, 2014.</a:t>
            </a:r>
          </a:p>
          <a:p>
            <a:pPr marL="0" indent="0">
              <a:spcBef>
                <a:spcPts val="0"/>
              </a:spcBef>
              <a:spcAft>
                <a:spcPts val="900"/>
              </a:spcAft>
              <a:buFontTx/>
              <a:buNone/>
            </a:pPr>
            <a:r>
              <a:rPr lang="en-US" sz="1100" kern="0" dirty="0">
                <a:solidFill>
                  <a:schemeClr val="bg1"/>
                </a:solidFill>
                <a:latin typeface="+mn-lt"/>
              </a:rPr>
              <a:t>Y. He, B. Hu, and Z. Han, “Dynamic privacy leakage analysis of android third-party libraries,” in ICDIS, 2018, pp. 275–280. </a:t>
            </a:r>
          </a:p>
          <a:p>
            <a:pPr marL="0" indent="0">
              <a:spcBef>
                <a:spcPts val="0"/>
              </a:spcBef>
              <a:spcAft>
                <a:spcPts val="900"/>
              </a:spcAft>
              <a:buFontTx/>
              <a:buNone/>
            </a:pPr>
            <a:r>
              <a:rPr lang="en-US" sz="1100" kern="0" dirty="0">
                <a:solidFill>
                  <a:schemeClr val="bg1"/>
                </a:solidFill>
                <a:latin typeface="+mn-lt"/>
              </a:rPr>
              <a:t>X. Liu, J. Liu, S. Zhu, W. Wang, and X. Zhang, “Privacy Risk Analysis and Mitigation of Analytics Libraries in the Android Ecosystem,” TMC, vol. 19, no. 5, pp. 1184–1199, 2020.</a:t>
            </a:r>
          </a:p>
          <a:p>
            <a:pPr marL="0" indent="0">
              <a:spcBef>
                <a:spcPts val="0"/>
              </a:spcBef>
              <a:spcAft>
                <a:spcPts val="900"/>
              </a:spcAft>
              <a:buFontTx/>
              <a:buNone/>
            </a:pPr>
            <a:r>
              <a:rPr lang="en-AU" sz="1100" kern="0" dirty="0">
                <a:solidFill>
                  <a:schemeClr val="bg1"/>
                </a:solidFill>
                <a:latin typeface="+mn-lt"/>
              </a:rPr>
              <a:t>M. H. Meng, Q. Zhang, G. Xia, Y. Zheng, Y. Zhang, G. Bai, Z. Liu, S. G. Teo, and J. S. Dong, “Post-</a:t>
            </a:r>
            <a:r>
              <a:rPr lang="en-AU" sz="1100" kern="0" dirty="0" err="1">
                <a:solidFill>
                  <a:schemeClr val="bg1"/>
                </a:solidFill>
                <a:latin typeface="+mn-lt"/>
              </a:rPr>
              <a:t>gdpr</a:t>
            </a:r>
            <a:r>
              <a:rPr lang="en-AU" sz="1100" kern="0" dirty="0">
                <a:solidFill>
                  <a:schemeClr val="bg1"/>
                </a:solidFill>
                <a:latin typeface="+mn-lt"/>
              </a:rPr>
              <a:t> threat hunting on android phones: dissecting </a:t>
            </a:r>
            <a:r>
              <a:rPr lang="en-AU" sz="1100" kern="0" dirty="0" err="1">
                <a:solidFill>
                  <a:schemeClr val="bg1"/>
                </a:solidFill>
                <a:latin typeface="+mn-lt"/>
              </a:rPr>
              <a:t>os</a:t>
            </a:r>
            <a:r>
              <a:rPr lang="en-AU" sz="1100" kern="0" dirty="0">
                <a:solidFill>
                  <a:schemeClr val="bg1"/>
                </a:solidFill>
                <a:latin typeface="+mn-lt"/>
              </a:rPr>
              <a:t>-level safeguards of user-</a:t>
            </a:r>
            <a:r>
              <a:rPr lang="en-AU" sz="1100" kern="0" dirty="0" err="1">
                <a:solidFill>
                  <a:schemeClr val="bg1"/>
                </a:solidFill>
                <a:latin typeface="+mn-lt"/>
              </a:rPr>
              <a:t>unresettable</a:t>
            </a:r>
            <a:r>
              <a:rPr lang="en-AU" sz="1100" kern="0" dirty="0">
                <a:solidFill>
                  <a:schemeClr val="bg1"/>
                </a:solidFill>
                <a:latin typeface="+mn-lt"/>
              </a:rPr>
              <a:t> identifiers,” in NDSS, 2023.</a:t>
            </a:r>
          </a:p>
          <a:p>
            <a:pPr marL="0" indent="0">
              <a:spcBef>
                <a:spcPts val="0"/>
              </a:spcBef>
              <a:spcAft>
                <a:spcPts val="900"/>
              </a:spcAft>
              <a:buFontTx/>
              <a:buNone/>
            </a:pPr>
            <a:r>
              <a:rPr lang="en-AU" sz="1100" kern="0" dirty="0">
                <a:solidFill>
                  <a:schemeClr val="bg1"/>
                </a:solidFill>
                <a:latin typeface="+mn-lt"/>
              </a:rPr>
              <a:t>L. Qiu, Z. Zhang, Z. Shen, and G. Sun, “</a:t>
            </a:r>
            <a:r>
              <a:rPr lang="en-AU" sz="1100" kern="0" dirty="0" err="1">
                <a:solidFill>
                  <a:schemeClr val="bg1"/>
                </a:solidFill>
                <a:latin typeface="+mn-lt"/>
              </a:rPr>
              <a:t>Apptrace</a:t>
            </a:r>
            <a:r>
              <a:rPr lang="en-AU" sz="1100" kern="0" dirty="0">
                <a:solidFill>
                  <a:schemeClr val="bg1"/>
                </a:solidFill>
                <a:latin typeface="+mn-lt"/>
              </a:rPr>
              <a:t>: Dynamic trace on android devices,” in 2015 IEEE ICC, 2015, pp. 7145–7150.</a:t>
            </a:r>
          </a:p>
          <a:p>
            <a:pPr marL="0" indent="0">
              <a:spcBef>
                <a:spcPts val="0"/>
              </a:spcBef>
              <a:spcAft>
                <a:spcPts val="900"/>
              </a:spcAft>
              <a:buFontTx/>
              <a:buNone/>
            </a:pPr>
            <a:r>
              <a:rPr lang="en-AU" sz="1100" kern="0" dirty="0">
                <a:solidFill>
                  <a:schemeClr val="bg1"/>
                </a:solidFill>
                <a:latin typeface="+mn-lt"/>
              </a:rPr>
              <a:t>A. </a:t>
            </a:r>
            <a:r>
              <a:rPr lang="en-AU" sz="1100" kern="0" dirty="0" err="1">
                <a:solidFill>
                  <a:schemeClr val="bg1"/>
                </a:solidFill>
                <a:latin typeface="+mn-lt"/>
              </a:rPr>
              <a:t>Razaghpanah</a:t>
            </a:r>
            <a:r>
              <a:rPr lang="en-AU" sz="1100" kern="0" dirty="0">
                <a:solidFill>
                  <a:schemeClr val="bg1"/>
                </a:solidFill>
                <a:latin typeface="+mn-lt"/>
              </a:rPr>
              <a:t>, R. </a:t>
            </a:r>
            <a:r>
              <a:rPr lang="en-AU" sz="1100" kern="0" dirty="0" err="1">
                <a:solidFill>
                  <a:schemeClr val="bg1"/>
                </a:solidFill>
                <a:latin typeface="+mn-lt"/>
              </a:rPr>
              <a:t>Nithyanand</a:t>
            </a:r>
            <a:r>
              <a:rPr lang="en-AU" sz="1100" kern="0" dirty="0">
                <a:solidFill>
                  <a:schemeClr val="bg1"/>
                </a:solidFill>
                <a:latin typeface="+mn-lt"/>
              </a:rPr>
              <a:t>, N. </a:t>
            </a:r>
            <a:r>
              <a:rPr lang="en-AU" sz="1100" kern="0" dirty="0" err="1">
                <a:solidFill>
                  <a:schemeClr val="bg1"/>
                </a:solidFill>
                <a:latin typeface="+mn-lt"/>
              </a:rPr>
              <a:t>Vallina</a:t>
            </a:r>
            <a:r>
              <a:rPr lang="en-AU" sz="1100" kern="0" dirty="0">
                <a:solidFill>
                  <a:schemeClr val="bg1"/>
                </a:solidFill>
                <a:latin typeface="+mn-lt"/>
              </a:rPr>
              <a:t>-Rodriguez, S. Sundaresan, M. Allman, C. </a:t>
            </a:r>
            <a:r>
              <a:rPr lang="en-AU" sz="1100" kern="0" dirty="0" err="1">
                <a:solidFill>
                  <a:schemeClr val="bg1"/>
                </a:solidFill>
                <a:latin typeface="+mn-lt"/>
              </a:rPr>
              <a:t>Kreibich</a:t>
            </a:r>
            <a:r>
              <a:rPr lang="en-AU" sz="1100" kern="0" dirty="0">
                <a:solidFill>
                  <a:schemeClr val="bg1"/>
                </a:solidFill>
                <a:latin typeface="+mn-lt"/>
              </a:rPr>
              <a:t>, and P. Gill, “Apps, Trackers, Privacy, and Regulators: A Global Study of the Mobile Tracking Ecosystem,” in NDSS, 2018.</a:t>
            </a:r>
          </a:p>
          <a:p>
            <a:pPr marL="0" indent="0">
              <a:spcBef>
                <a:spcPts val="0"/>
              </a:spcBef>
              <a:spcAft>
                <a:spcPts val="900"/>
              </a:spcAft>
              <a:buFontTx/>
              <a:buNone/>
            </a:pPr>
            <a:r>
              <a:rPr lang="en-AU" sz="1100" kern="0" dirty="0">
                <a:solidFill>
                  <a:schemeClr val="bg1"/>
                </a:solidFill>
                <a:latin typeface="+mn-lt"/>
              </a:rPr>
              <a:t>L. Yu, X. Luo, J. Chen, H. Zhou, T. Zhang, H. Chang, and H. K. N. Leung, “</a:t>
            </a:r>
            <a:r>
              <a:rPr lang="en-AU" sz="1100" kern="0" dirty="0" err="1">
                <a:solidFill>
                  <a:schemeClr val="bg1"/>
                </a:solidFill>
                <a:latin typeface="+mn-lt"/>
              </a:rPr>
              <a:t>PPChecker</a:t>
            </a:r>
            <a:r>
              <a:rPr lang="en-AU" sz="1100" kern="0" dirty="0">
                <a:solidFill>
                  <a:schemeClr val="bg1"/>
                </a:solidFill>
                <a:latin typeface="+mn-lt"/>
              </a:rPr>
              <a:t>: Towards Accessing the Trustworthiness of Android Apps’ Privacy Policies,” TSE, vol. 47, p. 221–242, 2021.</a:t>
            </a:r>
          </a:p>
          <a:p>
            <a:pPr marL="0" indent="0">
              <a:spcBef>
                <a:spcPts val="0"/>
              </a:spcBef>
              <a:spcAft>
                <a:spcPts val="900"/>
              </a:spcAft>
              <a:buFontTx/>
              <a:buNone/>
            </a:pPr>
            <a:r>
              <a:rPr lang="en-AU" sz="1100" kern="0" dirty="0">
                <a:solidFill>
                  <a:schemeClr val="bg1"/>
                </a:solidFill>
                <a:latin typeface="+mn-lt"/>
              </a:rPr>
              <a:t>K. Zhang and X. Wang, “Peeping tom in the </a:t>
            </a:r>
            <a:r>
              <a:rPr lang="en-AU" sz="1100" kern="0" dirty="0" err="1">
                <a:solidFill>
                  <a:schemeClr val="bg1"/>
                </a:solidFill>
                <a:latin typeface="+mn-lt"/>
              </a:rPr>
              <a:t>neighborhood</a:t>
            </a:r>
            <a:r>
              <a:rPr lang="en-AU" sz="1100" kern="0" dirty="0">
                <a:solidFill>
                  <a:schemeClr val="bg1"/>
                </a:solidFill>
                <a:latin typeface="+mn-lt"/>
              </a:rPr>
              <a:t>: Keystroke eavesdropping on multi-user systems,” in USENIX Security, 2009.</a:t>
            </a:r>
          </a:p>
          <a:p>
            <a:pPr marL="0" indent="0">
              <a:spcBef>
                <a:spcPts val="0"/>
              </a:spcBef>
              <a:spcAft>
                <a:spcPts val="900"/>
              </a:spcAft>
              <a:buFontTx/>
              <a:buNone/>
            </a:pPr>
            <a:r>
              <a:rPr lang="en-US" sz="1100" kern="0" dirty="0">
                <a:solidFill>
                  <a:schemeClr val="bg1"/>
                </a:solidFill>
                <a:latin typeface="+mn-lt"/>
              </a:rPr>
              <a:t>X. Zhou, S. Demetriou, D. He, M. Naveed, X. Pan, X. Wang, C. A. Gunter, and K. </a:t>
            </a:r>
            <a:r>
              <a:rPr lang="en-US" sz="1100" kern="0" dirty="0" err="1">
                <a:solidFill>
                  <a:schemeClr val="bg1"/>
                </a:solidFill>
                <a:latin typeface="+mn-lt"/>
              </a:rPr>
              <a:t>Nahrstedt</a:t>
            </a:r>
            <a:r>
              <a:rPr lang="en-US" sz="1100" kern="0" dirty="0">
                <a:solidFill>
                  <a:schemeClr val="bg1"/>
                </a:solidFill>
                <a:latin typeface="+mn-lt"/>
              </a:rPr>
              <a:t>, “Identity, location, disease and more: Inferring your secrets from android public resources,” in Proceedings of the 2013 ACM SIGSAC CCS, 2013, pp. 1017–1028.</a:t>
            </a:r>
            <a:endParaRPr lang="en-AU" sz="1100" kern="0" dirty="0">
              <a:solidFill>
                <a:schemeClr val="bg1"/>
              </a:solidFill>
              <a:latin typeface="+mn-lt"/>
            </a:endParaRPr>
          </a:p>
        </p:txBody>
      </p:sp>
    </p:spTree>
    <p:extLst>
      <p:ext uri="{BB962C8B-B14F-4D97-AF65-F5344CB8AC3E}">
        <p14:creationId xmlns:p14="http://schemas.microsoft.com/office/powerpoint/2010/main" val="352013607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44207B-3E31-E016-D7A2-990B2780CB75}"/>
              </a:ext>
            </a:extLst>
          </p:cNvPr>
          <p:cNvSpPr/>
          <p:nvPr/>
        </p:nvSpPr>
        <p:spPr>
          <a:xfrm>
            <a:off x="-47500" y="5747657"/>
            <a:ext cx="12302836" cy="605642"/>
          </a:xfrm>
          <a:prstGeom prst="rect">
            <a:avLst/>
          </a:prstGeom>
          <a:solidFill>
            <a:srgbClr val="013E7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ED917B3-33E3-AFA3-3ADD-4BB6A409E574}"/>
              </a:ext>
            </a:extLst>
          </p:cNvPr>
          <p:cNvSpPr>
            <a:spLocks noGrp="1"/>
          </p:cNvSpPr>
          <p:nvPr>
            <p:ph type="title"/>
          </p:nvPr>
        </p:nvSpPr>
        <p:spPr>
          <a:xfrm>
            <a:off x="155166" y="351994"/>
            <a:ext cx="8198799" cy="642851"/>
          </a:xfrm>
        </p:spPr>
        <p:txBody>
          <a:bodyPr/>
          <a:lstStyle/>
          <a:p>
            <a:r>
              <a:rPr lang="en-AU" sz="1600" b="1" cap="none" dirty="0">
                <a:latin typeface="+mn-lt"/>
              </a:rPr>
              <a:t>Selected References</a:t>
            </a:r>
            <a:r>
              <a:rPr lang="zh-CN" altLang="en-US" sz="1600" b="1" cap="none" dirty="0">
                <a:latin typeface="+mn-lt"/>
              </a:rPr>
              <a:t> </a:t>
            </a:r>
            <a:r>
              <a:rPr lang="en-US" altLang="zh-CN" sz="1600" b="1" cap="none" dirty="0">
                <a:latin typeface="+mn-lt"/>
              </a:rPr>
              <a:t>of</a:t>
            </a:r>
            <a:r>
              <a:rPr lang="zh-CN" altLang="en-US" sz="1600" b="1" cap="none" dirty="0">
                <a:latin typeface="+mn-lt"/>
              </a:rPr>
              <a:t> </a:t>
            </a:r>
            <a:r>
              <a:rPr lang="en-US" altLang="zh-CN" sz="1600" b="1" cap="none" dirty="0">
                <a:latin typeface="+mn-lt"/>
              </a:rPr>
              <a:t>the</a:t>
            </a:r>
            <a:r>
              <a:rPr lang="zh-CN" altLang="en-US" sz="1600" b="1" cap="none" dirty="0">
                <a:latin typeface="+mn-lt"/>
              </a:rPr>
              <a:t> </a:t>
            </a:r>
            <a:r>
              <a:rPr lang="en-US" altLang="zh-CN" sz="1600" b="1" cap="none" dirty="0">
                <a:latin typeface="+mn-lt"/>
              </a:rPr>
              <a:t>3rd</a:t>
            </a:r>
            <a:r>
              <a:rPr lang="zh-CN" altLang="en-US" sz="1600" b="1" cap="none" dirty="0">
                <a:latin typeface="+mn-lt"/>
              </a:rPr>
              <a:t> </a:t>
            </a:r>
            <a:r>
              <a:rPr lang="en-US" altLang="zh-CN" sz="1600" b="1" cap="none" dirty="0">
                <a:latin typeface="+mn-lt"/>
              </a:rPr>
              <a:t>Work</a:t>
            </a:r>
            <a:endParaRPr lang="en-AU" sz="1600" b="1" cap="none" dirty="0">
              <a:latin typeface="+mn-lt"/>
            </a:endParaRPr>
          </a:p>
        </p:txBody>
      </p:sp>
      <p:sp>
        <p:nvSpPr>
          <p:cNvPr id="6" name="Slide Number Placeholder 5">
            <a:extLst>
              <a:ext uri="{FF2B5EF4-FFF2-40B4-BE49-F238E27FC236}">
                <a16:creationId xmlns:a16="http://schemas.microsoft.com/office/drawing/2014/main" id="{DD222B55-365D-107F-7720-AE63F00475C7}"/>
              </a:ext>
            </a:extLst>
          </p:cNvPr>
          <p:cNvSpPr>
            <a:spLocks noGrp="1"/>
          </p:cNvSpPr>
          <p:nvPr>
            <p:ph type="sldNum" sz="quarter" idx="11"/>
          </p:nvPr>
        </p:nvSpPr>
        <p:spPr/>
        <p:txBody>
          <a:bodyPr/>
          <a:lstStyle/>
          <a:p>
            <a:fld id="{71C63AB4-6DC0-4902-8E9D-B5377E74E401}" type="slidenum">
              <a:rPr lang="en-SG" smtClean="0"/>
              <a:t>78</a:t>
            </a:fld>
            <a:endParaRPr lang="en-SG"/>
          </a:p>
        </p:txBody>
      </p:sp>
      <p:sp>
        <p:nvSpPr>
          <p:cNvPr id="7" name="TextBox 6">
            <a:extLst>
              <a:ext uri="{FF2B5EF4-FFF2-40B4-BE49-F238E27FC236}">
                <a16:creationId xmlns:a16="http://schemas.microsoft.com/office/drawing/2014/main" id="{BAE58555-AAB1-4CA5-31AE-0D3519300A13}"/>
              </a:ext>
            </a:extLst>
          </p:cNvPr>
          <p:cNvSpPr txBox="1"/>
          <p:nvPr/>
        </p:nvSpPr>
        <p:spPr>
          <a:xfrm>
            <a:off x="155165" y="806342"/>
            <a:ext cx="11679119" cy="3570208"/>
          </a:xfrm>
          <a:prstGeom prst="rect">
            <a:avLst/>
          </a:prstGeom>
          <a:noFill/>
        </p:spPr>
        <p:txBody>
          <a:bodyPr wrap="square" rtlCol="0">
            <a:spAutoFit/>
          </a:bodyPr>
          <a:lstStyle/>
          <a:p>
            <a:pPr>
              <a:spcAft>
                <a:spcPts val="600"/>
              </a:spcAft>
            </a:pPr>
            <a:r>
              <a:rPr lang="en-US" sz="1100" dirty="0">
                <a:solidFill>
                  <a:schemeClr val="bg1"/>
                </a:solidFill>
                <a:latin typeface="+mj-lt"/>
              </a:rPr>
              <a:t>Blanchard, P., </a:t>
            </a:r>
            <a:r>
              <a:rPr lang="en-US" sz="1100" dirty="0" err="1">
                <a:solidFill>
                  <a:schemeClr val="bg1"/>
                </a:solidFill>
                <a:latin typeface="+mj-lt"/>
              </a:rPr>
              <a:t>Mhamdi</a:t>
            </a:r>
            <a:r>
              <a:rPr lang="en-US" sz="1100" dirty="0">
                <a:solidFill>
                  <a:schemeClr val="bg1"/>
                </a:solidFill>
                <a:latin typeface="+mj-lt"/>
              </a:rPr>
              <a:t>, E.M.E., </a:t>
            </a:r>
            <a:r>
              <a:rPr lang="en-US" sz="1100" dirty="0" err="1">
                <a:solidFill>
                  <a:schemeClr val="bg1"/>
                </a:solidFill>
                <a:latin typeface="+mj-lt"/>
              </a:rPr>
              <a:t>Guerraoui</a:t>
            </a:r>
            <a:r>
              <a:rPr lang="en-US" sz="1100" dirty="0">
                <a:solidFill>
                  <a:schemeClr val="bg1"/>
                </a:solidFill>
                <a:latin typeface="+mj-lt"/>
              </a:rPr>
              <a:t>, R., Stainer, J.: Machine learning with adversaries: Byzantine tolerant gradient descent. In: Advances in neural information processing systems (</a:t>
            </a:r>
            <a:r>
              <a:rPr lang="en-US" sz="1100" dirty="0" err="1">
                <a:solidFill>
                  <a:schemeClr val="bg1"/>
                </a:solidFill>
                <a:latin typeface="+mj-lt"/>
              </a:rPr>
              <a:t>NeurIPS</a:t>
            </a:r>
            <a:r>
              <a:rPr lang="en-US" sz="1100" dirty="0">
                <a:solidFill>
                  <a:schemeClr val="bg1"/>
                </a:solidFill>
                <a:latin typeface="+mj-lt"/>
              </a:rPr>
              <a:t>). pp. 119–129 (2017)</a:t>
            </a:r>
          </a:p>
          <a:p>
            <a:pPr>
              <a:spcAft>
                <a:spcPts val="600"/>
              </a:spcAft>
            </a:pPr>
            <a:r>
              <a:rPr lang="en-US" sz="1100" dirty="0">
                <a:solidFill>
                  <a:schemeClr val="bg1"/>
                </a:solidFill>
                <a:latin typeface="+mj-lt"/>
              </a:rPr>
              <a:t>Cao, X., Fang, M., Liu, J., Gong, N.Z.: </a:t>
            </a:r>
            <a:r>
              <a:rPr lang="en-US" sz="1100" dirty="0" err="1">
                <a:solidFill>
                  <a:schemeClr val="bg1"/>
                </a:solidFill>
                <a:latin typeface="+mj-lt"/>
              </a:rPr>
              <a:t>Fltrust</a:t>
            </a:r>
            <a:r>
              <a:rPr lang="en-US" sz="1100" dirty="0">
                <a:solidFill>
                  <a:schemeClr val="bg1"/>
                </a:solidFill>
                <a:latin typeface="+mj-lt"/>
              </a:rPr>
              <a:t>: Byzantine-robust federated learning via trust bootstrapping. In: Network and Distributed System Security Symposium (NDSS). The Internet Society (2021)</a:t>
            </a:r>
          </a:p>
          <a:p>
            <a:pPr>
              <a:spcAft>
                <a:spcPts val="600"/>
              </a:spcAft>
            </a:pPr>
            <a:r>
              <a:rPr lang="en-US" sz="1100" dirty="0">
                <a:solidFill>
                  <a:schemeClr val="bg1"/>
                </a:solidFill>
                <a:latin typeface="+mj-lt"/>
              </a:rPr>
              <a:t>Chen, X., Liu, C., Li, B., Lu, K., Song, D.: Targeted backdoor attacks on deep learning systems using data poisoning. </a:t>
            </a:r>
            <a:r>
              <a:rPr lang="en-US" sz="1100" dirty="0" err="1">
                <a:solidFill>
                  <a:schemeClr val="bg1"/>
                </a:solidFill>
                <a:latin typeface="+mj-lt"/>
              </a:rPr>
              <a:t>arXiv</a:t>
            </a:r>
            <a:r>
              <a:rPr lang="en-US" sz="1100" dirty="0">
                <a:solidFill>
                  <a:schemeClr val="bg1"/>
                </a:solidFill>
                <a:latin typeface="+mj-lt"/>
              </a:rPr>
              <a:t> preprint arXiv:1712.05526 (2017)</a:t>
            </a:r>
          </a:p>
          <a:p>
            <a:pPr>
              <a:spcAft>
                <a:spcPts val="600"/>
              </a:spcAft>
            </a:pPr>
            <a:r>
              <a:rPr lang="en-US" sz="1100" dirty="0">
                <a:solidFill>
                  <a:schemeClr val="bg1"/>
                </a:solidFill>
                <a:latin typeface="+mj-lt"/>
              </a:rPr>
              <a:t>El </a:t>
            </a:r>
            <a:r>
              <a:rPr lang="en-US" sz="1100" dirty="0" err="1">
                <a:solidFill>
                  <a:schemeClr val="bg1"/>
                </a:solidFill>
                <a:latin typeface="+mj-lt"/>
              </a:rPr>
              <a:t>Mhamdi</a:t>
            </a:r>
            <a:r>
              <a:rPr lang="en-US" sz="1100" dirty="0">
                <a:solidFill>
                  <a:schemeClr val="bg1"/>
                </a:solidFill>
                <a:latin typeface="+mj-lt"/>
              </a:rPr>
              <a:t>, E. M., </a:t>
            </a:r>
            <a:r>
              <a:rPr lang="en-US" sz="1100" dirty="0" err="1">
                <a:solidFill>
                  <a:schemeClr val="bg1"/>
                </a:solidFill>
                <a:latin typeface="+mj-lt"/>
              </a:rPr>
              <a:t>Guerraoui</a:t>
            </a:r>
            <a:r>
              <a:rPr lang="en-US" sz="1100" dirty="0">
                <a:solidFill>
                  <a:schemeClr val="bg1"/>
                </a:solidFill>
                <a:latin typeface="+mj-lt"/>
              </a:rPr>
              <a:t>, R., and Rouault, S.</a:t>
            </a:r>
            <a:r>
              <a:rPr lang="zh-CN" altLang="en-US" sz="1100" dirty="0">
                <a:solidFill>
                  <a:schemeClr val="bg1"/>
                </a:solidFill>
                <a:latin typeface="+mj-lt"/>
              </a:rPr>
              <a:t>： </a:t>
            </a:r>
            <a:r>
              <a:rPr lang="en-US" sz="1100" dirty="0">
                <a:solidFill>
                  <a:schemeClr val="bg1"/>
                </a:solidFill>
                <a:latin typeface="+mj-lt"/>
              </a:rPr>
              <a:t>The hidden vulnerability of distributed learning in Byzantium. In: 35th International Conference on Machine Learning (ICML) (2018)</a:t>
            </a:r>
          </a:p>
          <a:p>
            <a:pPr>
              <a:spcAft>
                <a:spcPts val="600"/>
              </a:spcAft>
            </a:pPr>
            <a:r>
              <a:rPr lang="en-US" sz="1100" dirty="0">
                <a:solidFill>
                  <a:schemeClr val="bg1"/>
                </a:solidFill>
                <a:latin typeface="+mj-lt"/>
              </a:rPr>
              <a:t>Fang, M., Cao, X., Jia, J., Gong, N.: Local model poisoning attacks to byzantine-robust federated learning. In: 29th USENIX Security Symposium (2020)</a:t>
            </a:r>
          </a:p>
          <a:p>
            <a:pPr>
              <a:spcAft>
                <a:spcPts val="600"/>
              </a:spcAft>
            </a:pPr>
            <a:r>
              <a:rPr lang="en-US" sz="1100" dirty="0">
                <a:solidFill>
                  <a:schemeClr val="bg1"/>
                </a:solidFill>
                <a:latin typeface="+mj-lt"/>
              </a:rPr>
              <a:t>Meng, M.H., Bai, G., Teo, S.G., Dong, J.S.: Supervised robustness-preserving data-free neural network pruning. In: International Conference on Engineering of Complex Computer Systems (ICECCS) (2023)</a:t>
            </a:r>
          </a:p>
          <a:p>
            <a:pPr>
              <a:spcAft>
                <a:spcPts val="600"/>
              </a:spcAft>
            </a:pPr>
            <a:r>
              <a:rPr lang="en-US" sz="1100" dirty="0">
                <a:solidFill>
                  <a:schemeClr val="bg1"/>
                </a:solidFill>
                <a:latin typeface="+mj-lt"/>
              </a:rPr>
              <a:t>Meng, M.H., Bai, G., Teo, S.G., Hou, Z., Xiao, Y., Lin, Y., Dong, J.S.: Adversarial robustness of deep neural networks: A survey from a formal verification perspective. IEEE Transactions on Dependable and Secure Computing (IEEE TDSC) (2022)</a:t>
            </a:r>
          </a:p>
          <a:p>
            <a:pPr>
              <a:spcAft>
                <a:spcPts val="600"/>
              </a:spcAft>
            </a:pPr>
            <a:r>
              <a:rPr lang="en-US" sz="1100" dirty="0">
                <a:solidFill>
                  <a:schemeClr val="bg1"/>
                </a:solidFill>
                <a:latin typeface="+mj-lt"/>
              </a:rPr>
              <a:t>Srinivas, S., Babu, R.V.: Data-free parameter pruning for deep neural networks. In: Proceedings of the British Machine Vision Conference (BMVC) (2015)</a:t>
            </a:r>
          </a:p>
          <a:p>
            <a:pPr>
              <a:spcAft>
                <a:spcPts val="600"/>
              </a:spcAft>
            </a:pPr>
            <a:r>
              <a:rPr lang="en-US" sz="1100" dirty="0">
                <a:solidFill>
                  <a:schemeClr val="bg1"/>
                </a:solidFill>
                <a:latin typeface="+mj-lt"/>
              </a:rPr>
              <a:t>Yin, D., Chen, Y., Ramchandran, K., Bartlett, P.L.: Byzantine-robust distributed learning: Towards optimal statistical rates. In: International Conference on Machine Learning (ICML) (2018)</a:t>
            </a:r>
          </a:p>
          <a:p>
            <a:pPr>
              <a:spcAft>
                <a:spcPts val="600"/>
              </a:spcAft>
            </a:pPr>
            <a:r>
              <a:rPr lang="en-US" sz="1100" dirty="0">
                <a:solidFill>
                  <a:schemeClr val="bg1"/>
                </a:solidFill>
                <a:latin typeface="+mj-lt"/>
              </a:rPr>
              <a:t>Wu, C., Yang, X., Zhu, S., Mitra, P.: Toward Cleansing Backdoored Neural Networks in Federated Learning. In: IEEE 42nd International Conference on Distributed Computing Systems (ICDCS) (2022)</a:t>
            </a:r>
          </a:p>
          <a:p>
            <a:pPr>
              <a:spcAft>
                <a:spcPts val="600"/>
              </a:spcAft>
            </a:pPr>
            <a:endParaRPr lang="en-US" sz="1100" dirty="0">
              <a:solidFill>
                <a:schemeClr val="bg1"/>
              </a:solidFill>
              <a:latin typeface="+mj-lt"/>
            </a:endParaRPr>
          </a:p>
        </p:txBody>
      </p:sp>
    </p:spTree>
    <p:extLst>
      <p:ext uri="{BB962C8B-B14F-4D97-AF65-F5344CB8AC3E}">
        <p14:creationId xmlns:p14="http://schemas.microsoft.com/office/powerpoint/2010/main" val="2050895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68464-A5CE-CF07-CCC8-9F3B05377D18}"/>
              </a:ext>
            </a:extLst>
          </p:cNvPr>
          <p:cNvSpPr>
            <a:spLocks noGrp="1"/>
          </p:cNvSpPr>
          <p:nvPr>
            <p:ph type="title"/>
          </p:nvPr>
        </p:nvSpPr>
        <p:spPr>
          <a:xfrm>
            <a:off x="791520" y="180014"/>
            <a:ext cx="8076511" cy="842691"/>
          </a:xfrm>
        </p:spPr>
        <p:txBody>
          <a:bodyPr/>
          <a:lstStyle/>
          <a:p>
            <a:pPr algn="l"/>
            <a:r>
              <a:rPr lang="en-US" altLang="zh-CN" sz="3200" b="1" dirty="0">
                <a:solidFill>
                  <a:srgbClr val="033F7D"/>
                </a:solidFill>
              </a:rPr>
              <a:t>Thesis</a:t>
            </a:r>
            <a:r>
              <a:rPr lang="zh-CN" altLang="en-US" sz="3200" b="1" dirty="0">
                <a:solidFill>
                  <a:srgbClr val="033F7D"/>
                </a:solidFill>
              </a:rPr>
              <a:t> </a:t>
            </a:r>
            <a:r>
              <a:rPr lang="en-US" altLang="zh-CN" sz="3200" b="1" dirty="0">
                <a:solidFill>
                  <a:srgbClr val="033F7D"/>
                </a:solidFill>
              </a:rPr>
              <a:t>Organization</a:t>
            </a:r>
            <a:endParaRPr lang="en-SG" sz="1400" b="1" dirty="0">
              <a:solidFill>
                <a:srgbClr val="033F7D"/>
              </a:solidFill>
            </a:endParaRPr>
          </a:p>
        </p:txBody>
      </p:sp>
      <p:sp>
        <p:nvSpPr>
          <p:cNvPr id="3" name="Text Placeholder 2">
            <a:extLst>
              <a:ext uri="{FF2B5EF4-FFF2-40B4-BE49-F238E27FC236}">
                <a16:creationId xmlns:a16="http://schemas.microsoft.com/office/drawing/2014/main" id="{22F73B70-E36B-5B04-0C56-31FDD0E0D714}"/>
              </a:ext>
            </a:extLst>
          </p:cNvPr>
          <p:cNvSpPr>
            <a:spLocks noGrp="1"/>
          </p:cNvSpPr>
          <p:nvPr>
            <p:ph type="body" sz="quarter" idx="10"/>
          </p:nvPr>
        </p:nvSpPr>
        <p:spPr>
          <a:xfrm>
            <a:off x="791520" y="1694623"/>
            <a:ext cx="10285783" cy="4066097"/>
          </a:xfrm>
        </p:spPr>
        <p:txBody>
          <a:bodyPr>
            <a:normAutofit/>
          </a:bodyPr>
          <a:lstStyle/>
          <a:p>
            <a:pPr>
              <a:spcBef>
                <a:spcPts val="0"/>
              </a:spcBef>
              <a:spcAft>
                <a:spcPts val="1200"/>
              </a:spcAft>
            </a:pPr>
            <a:r>
              <a:rPr lang="en-US" sz="2000" dirty="0">
                <a:solidFill>
                  <a:schemeClr val="tx1"/>
                </a:solidFill>
              </a:rPr>
              <a:t>This thesis is composed of three research works:</a:t>
            </a:r>
          </a:p>
          <a:p>
            <a:pPr marL="342900" indent="-342900">
              <a:spcBef>
                <a:spcPts val="0"/>
              </a:spcBef>
              <a:spcAft>
                <a:spcPts val="1200"/>
              </a:spcAft>
              <a:buFont typeface="+mj-lt"/>
              <a:buAutoNum type="arabicParenR"/>
            </a:pPr>
            <a:r>
              <a:rPr lang="en-US" sz="2000" dirty="0">
                <a:solidFill>
                  <a:schemeClr val="tx1"/>
                </a:solidFill>
              </a:rPr>
              <a:t>Dissecting whether the operating systems (OSes) themselves comprehensively safeguard users’ personal data;</a:t>
            </a:r>
          </a:p>
          <a:p>
            <a:pPr marL="342900" indent="-342900">
              <a:spcBef>
                <a:spcPts val="0"/>
              </a:spcBef>
              <a:spcAft>
                <a:spcPts val="1200"/>
              </a:spcAft>
              <a:buFont typeface="+mj-lt"/>
              <a:buAutoNum type="arabicParenR"/>
            </a:pPr>
            <a:r>
              <a:rPr lang="en-US" sz="2000" dirty="0">
                <a:solidFill>
                  <a:schemeClr val="tx1"/>
                </a:solidFill>
              </a:rPr>
              <a:t>Investigating the third-party SDKs’ privacy preservation and their compliance</a:t>
            </a:r>
          </a:p>
          <a:p>
            <a:pPr marL="342900" indent="-342900">
              <a:spcBef>
                <a:spcPts val="0"/>
              </a:spcBef>
              <a:spcAft>
                <a:spcPts val="1200"/>
              </a:spcAft>
              <a:buFont typeface="+mj-lt"/>
              <a:buAutoNum type="arabicParenR"/>
            </a:pPr>
            <a:r>
              <a:rPr lang="en-US" sz="2000" dirty="0">
                <a:solidFill>
                  <a:schemeClr val="tx1"/>
                </a:solidFill>
              </a:rPr>
              <a:t>Designing a practical data-free optimization approach toward privacy-preserving Byzantine-resilient federated learning</a:t>
            </a:r>
          </a:p>
        </p:txBody>
      </p:sp>
      <p:sp>
        <p:nvSpPr>
          <p:cNvPr id="12" name="Slide Number Placeholder 11">
            <a:extLst>
              <a:ext uri="{FF2B5EF4-FFF2-40B4-BE49-F238E27FC236}">
                <a16:creationId xmlns:a16="http://schemas.microsoft.com/office/drawing/2014/main" id="{A18C53E5-8ACD-09A4-9E13-A3B8E77C3EEA}"/>
              </a:ext>
            </a:extLst>
          </p:cNvPr>
          <p:cNvSpPr>
            <a:spLocks noGrp="1"/>
          </p:cNvSpPr>
          <p:nvPr>
            <p:ph type="sldNum" sz="quarter" idx="13"/>
          </p:nvPr>
        </p:nvSpPr>
        <p:spPr/>
        <p:txBody>
          <a:bodyPr/>
          <a:lstStyle/>
          <a:p>
            <a:fld id="{71C63AB4-6DC0-4902-8E9D-B5377E74E401}" type="slidenum">
              <a:rPr lang="en-SG" smtClean="0"/>
              <a:t>8</a:t>
            </a:fld>
            <a:endParaRPr lang="en-SG"/>
          </a:p>
        </p:txBody>
      </p:sp>
    </p:spTree>
    <p:extLst>
      <p:ext uri="{BB962C8B-B14F-4D97-AF65-F5344CB8AC3E}">
        <p14:creationId xmlns:p14="http://schemas.microsoft.com/office/powerpoint/2010/main" val="287418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446F1-5F8B-A84F-6D5D-5FB12F4A55E7}"/>
              </a:ext>
            </a:extLst>
          </p:cNvPr>
          <p:cNvSpPr>
            <a:spLocks noGrp="1"/>
          </p:cNvSpPr>
          <p:nvPr>
            <p:ph type="title"/>
          </p:nvPr>
        </p:nvSpPr>
        <p:spPr>
          <a:xfrm>
            <a:off x="673292" y="1615296"/>
            <a:ext cx="9711679" cy="1813704"/>
          </a:xfrm>
        </p:spPr>
        <p:txBody>
          <a:bodyPr/>
          <a:lstStyle/>
          <a:p>
            <a:r>
              <a:rPr lang="en-US" sz="3600" b="1" cap="none" dirty="0"/>
              <a:t>OS-level Safeguards of User-unresettable Identifiers (UUIs)</a:t>
            </a:r>
            <a:endParaRPr lang="en-SG" sz="3200" b="1" dirty="0"/>
          </a:p>
        </p:txBody>
      </p:sp>
      <p:sp>
        <p:nvSpPr>
          <p:cNvPr id="3" name="Text Placeholder 2">
            <a:extLst>
              <a:ext uri="{FF2B5EF4-FFF2-40B4-BE49-F238E27FC236}">
                <a16:creationId xmlns:a16="http://schemas.microsoft.com/office/drawing/2014/main" id="{E0AAE9AE-A1AC-BEBC-6104-FE00EBF4B886}"/>
              </a:ext>
            </a:extLst>
          </p:cNvPr>
          <p:cNvSpPr>
            <a:spLocks noGrp="1"/>
          </p:cNvSpPr>
          <p:nvPr>
            <p:ph type="body" idx="1"/>
          </p:nvPr>
        </p:nvSpPr>
        <p:spPr>
          <a:xfrm>
            <a:off x="673292" y="1218681"/>
            <a:ext cx="10363200" cy="396602"/>
          </a:xfrm>
        </p:spPr>
        <p:txBody>
          <a:bodyPr/>
          <a:lstStyle/>
          <a:p>
            <a:r>
              <a:rPr lang="en-US" altLang="zh-CN" sz="1800" b="1" dirty="0"/>
              <a:t>The</a:t>
            </a:r>
            <a:r>
              <a:rPr lang="zh-CN" altLang="en-US" sz="1800" b="1" dirty="0"/>
              <a:t> </a:t>
            </a:r>
            <a:r>
              <a:rPr lang="en-US" sz="1800" b="1" dirty="0"/>
              <a:t>1</a:t>
            </a:r>
            <a:r>
              <a:rPr lang="en-US" altLang="zh-CN" sz="1800" b="1" baseline="30000" dirty="0"/>
              <a:t>st</a:t>
            </a:r>
            <a:r>
              <a:rPr lang="zh-CN" altLang="en-US" sz="1800" b="1" dirty="0"/>
              <a:t> </a:t>
            </a:r>
            <a:r>
              <a:rPr lang="en-US" altLang="zh-CN" sz="1800" b="1" dirty="0"/>
              <a:t>Work</a:t>
            </a:r>
            <a:endParaRPr lang="en-SG" sz="1800" b="1" dirty="0"/>
          </a:p>
        </p:txBody>
      </p:sp>
      <p:sp>
        <p:nvSpPr>
          <p:cNvPr id="5" name="Slide Number Placeholder 4">
            <a:extLst>
              <a:ext uri="{FF2B5EF4-FFF2-40B4-BE49-F238E27FC236}">
                <a16:creationId xmlns:a16="http://schemas.microsoft.com/office/drawing/2014/main" id="{31E849D6-B98F-4A44-95DB-A3874336A9CB}"/>
              </a:ext>
            </a:extLst>
          </p:cNvPr>
          <p:cNvSpPr>
            <a:spLocks noGrp="1"/>
          </p:cNvSpPr>
          <p:nvPr>
            <p:ph type="sldNum" sz="quarter" idx="11"/>
          </p:nvPr>
        </p:nvSpPr>
        <p:spPr/>
        <p:txBody>
          <a:bodyPr/>
          <a:lstStyle/>
          <a:p>
            <a:fld id="{71C63AB4-6DC0-4902-8E9D-B5377E74E401}" type="slidenum">
              <a:rPr lang="en-SG" smtClean="0"/>
              <a:t>9</a:t>
            </a:fld>
            <a:endParaRPr lang="en-SG"/>
          </a:p>
        </p:txBody>
      </p:sp>
      <p:sp>
        <p:nvSpPr>
          <p:cNvPr id="4" name="Content Placeholder 2">
            <a:extLst>
              <a:ext uri="{FF2B5EF4-FFF2-40B4-BE49-F238E27FC236}">
                <a16:creationId xmlns:a16="http://schemas.microsoft.com/office/drawing/2014/main" id="{3F609C24-33D0-5E26-B431-07E196056A86}"/>
              </a:ext>
            </a:extLst>
          </p:cNvPr>
          <p:cNvSpPr txBox="1">
            <a:spLocks/>
          </p:cNvSpPr>
          <p:nvPr/>
        </p:nvSpPr>
        <p:spPr>
          <a:xfrm>
            <a:off x="677679" y="4815696"/>
            <a:ext cx="9601438" cy="950546"/>
          </a:xfrm>
          <a:prstGeom prst="rect">
            <a:avLst/>
          </a:prstGeom>
        </p:spPr>
        <p:txBody>
          <a:bodyPr/>
          <a:lstStyle>
            <a:lvl1pPr marL="257156" indent="-257156" algn="l" rtl="0" eaLnBrk="1" fontAlgn="base" hangingPunct="1">
              <a:spcBef>
                <a:spcPct val="20000"/>
              </a:spcBef>
              <a:spcAft>
                <a:spcPct val="0"/>
              </a:spcAft>
              <a:buChar char="•"/>
              <a:defRPr sz="2100">
                <a:solidFill>
                  <a:srgbClr val="F17D00"/>
                </a:solidFill>
                <a:latin typeface="Frutiger LT 55 Roman"/>
                <a:ea typeface="MS PGothic" pitchFamily="34" charset="-128"/>
                <a:cs typeface="Frutiger LT 55 Roman"/>
              </a:defRPr>
            </a:lvl1pPr>
            <a:lvl2pPr marL="557171" indent="-214298" algn="l" rtl="0" eaLnBrk="1" fontAlgn="base" hangingPunct="1">
              <a:spcBef>
                <a:spcPct val="20000"/>
              </a:spcBef>
              <a:spcAft>
                <a:spcPct val="0"/>
              </a:spcAft>
              <a:buChar char="–"/>
              <a:defRPr sz="1800">
                <a:solidFill>
                  <a:srgbClr val="FFFFFF"/>
                </a:solidFill>
                <a:latin typeface="Frutiger LT 55 Roman"/>
                <a:ea typeface="MS PGothic" pitchFamily="34" charset="-128"/>
                <a:cs typeface="Frutiger LT 55 Roman"/>
              </a:defRPr>
            </a:lvl2pPr>
            <a:lvl3pPr marL="857186" indent="-171438" algn="l" rtl="0" eaLnBrk="1" fontAlgn="base" hangingPunct="1">
              <a:spcBef>
                <a:spcPct val="20000"/>
              </a:spcBef>
              <a:spcAft>
                <a:spcPct val="0"/>
              </a:spcAft>
              <a:buChar char="•"/>
              <a:defRPr sz="1500">
                <a:solidFill>
                  <a:srgbClr val="FFFFFF"/>
                </a:solidFill>
                <a:latin typeface="Frutiger LT 55 Roman"/>
                <a:ea typeface="Arial" charset="0"/>
                <a:cs typeface="Frutiger LT 55 Roman"/>
              </a:defRPr>
            </a:lvl3pPr>
            <a:lvl4pPr marL="1200061"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4pPr>
            <a:lvl5pPr marL="1542935" indent="-171438" algn="l" rtl="0" eaLnBrk="1" fontAlgn="base" hangingPunct="1">
              <a:spcBef>
                <a:spcPct val="20000"/>
              </a:spcBef>
              <a:spcAft>
                <a:spcPct val="0"/>
              </a:spcAft>
              <a:buChar char="»"/>
              <a:defRPr sz="1351">
                <a:solidFill>
                  <a:srgbClr val="FFFFFF"/>
                </a:solidFill>
                <a:latin typeface="Frutiger LT 55 Roman"/>
                <a:ea typeface="Arial" charset="0"/>
                <a:cs typeface="Frutiger LT 55 Roman"/>
              </a:defRPr>
            </a:lvl5pPr>
            <a:lvl6pPr marL="1885810" indent="-171438" algn="l" rtl="0" eaLnBrk="1" fontAlgn="base" hangingPunct="1">
              <a:spcBef>
                <a:spcPct val="20000"/>
              </a:spcBef>
              <a:spcAft>
                <a:spcPct val="0"/>
              </a:spcAft>
              <a:buChar char="»"/>
              <a:defRPr sz="1351">
                <a:solidFill>
                  <a:schemeClr val="tx1"/>
                </a:solidFill>
                <a:latin typeface="+mn-lt"/>
                <a:cs typeface="+mn-cs"/>
              </a:defRPr>
            </a:lvl6pPr>
            <a:lvl7pPr marL="2228684" indent="-171438" algn="l" rtl="0" eaLnBrk="1" fontAlgn="base" hangingPunct="1">
              <a:spcBef>
                <a:spcPct val="20000"/>
              </a:spcBef>
              <a:spcAft>
                <a:spcPct val="0"/>
              </a:spcAft>
              <a:buChar char="»"/>
              <a:defRPr sz="1351">
                <a:solidFill>
                  <a:schemeClr val="tx1"/>
                </a:solidFill>
                <a:latin typeface="+mn-lt"/>
                <a:cs typeface="+mn-cs"/>
              </a:defRPr>
            </a:lvl7pPr>
            <a:lvl8pPr marL="2571558" indent="-171438" algn="l" rtl="0" eaLnBrk="1" fontAlgn="base" hangingPunct="1">
              <a:spcBef>
                <a:spcPct val="20000"/>
              </a:spcBef>
              <a:spcAft>
                <a:spcPct val="0"/>
              </a:spcAft>
              <a:buChar char="»"/>
              <a:defRPr sz="1351">
                <a:solidFill>
                  <a:schemeClr val="tx1"/>
                </a:solidFill>
                <a:latin typeface="+mn-lt"/>
                <a:cs typeface="+mn-cs"/>
              </a:defRPr>
            </a:lvl8pPr>
            <a:lvl9pPr marL="2914433" indent="-171438" algn="l" rtl="0" eaLnBrk="1" fontAlgn="base" hangingPunct="1">
              <a:spcBef>
                <a:spcPct val="20000"/>
              </a:spcBef>
              <a:spcAft>
                <a:spcPct val="0"/>
              </a:spcAft>
              <a:buChar char="»"/>
              <a:defRPr sz="1351">
                <a:solidFill>
                  <a:schemeClr val="tx1"/>
                </a:solidFill>
                <a:latin typeface="+mn-lt"/>
                <a:cs typeface="+mn-cs"/>
              </a:defRPr>
            </a:lvl9pPr>
          </a:lstStyle>
          <a:p>
            <a:pPr marL="0" indent="0">
              <a:buFontTx/>
              <a:buNone/>
            </a:pPr>
            <a:r>
              <a:rPr lang="en-AU" sz="1200" b="1" i="1" kern="0" dirty="0">
                <a:solidFill>
                  <a:schemeClr val="accent2">
                    <a:lumMod val="40000"/>
                    <a:lumOff val="60000"/>
                  </a:schemeClr>
                </a:solidFill>
                <a:latin typeface="+mn-lt"/>
              </a:rPr>
              <a:t>This work has been accepted and presented in NDSS 2023:</a:t>
            </a:r>
          </a:p>
          <a:p>
            <a:pPr marL="0" indent="0">
              <a:buFontTx/>
              <a:buNone/>
            </a:pPr>
            <a:endParaRPr lang="en-AU" sz="1200" kern="0" dirty="0">
              <a:solidFill>
                <a:schemeClr val="accent2">
                  <a:lumMod val="40000"/>
                  <a:lumOff val="60000"/>
                </a:schemeClr>
              </a:solidFill>
              <a:latin typeface="+mn-lt"/>
            </a:endParaRPr>
          </a:p>
          <a:p>
            <a:pPr marL="0" indent="0">
              <a:buFontTx/>
              <a:buNone/>
            </a:pPr>
            <a:r>
              <a:rPr lang="en-AU" sz="1200" u="sng" kern="0" dirty="0">
                <a:solidFill>
                  <a:schemeClr val="accent2">
                    <a:lumMod val="40000"/>
                    <a:lumOff val="60000"/>
                  </a:schemeClr>
                </a:solidFill>
                <a:latin typeface="+mn-lt"/>
              </a:rPr>
              <a:t>M. H. Meng</a:t>
            </a:r>
            <a:r>
              <a:rPr lang="en-AU" sz="1200" kern="0" dirty="0">
                <a:solidFill>
                  <a:schemeClr val="accent2">
                    <a:lumMod val="40000"/>
                    <a:lumOff val="60000"/>
                  </a:schemeClr>
                </a:solidFill>
                <a:latin typeface="+mn-lt"/>
              </a:rPr>
              <a:t>, Q. Zhang, G. Xia, Y. Zheng, Y. Zhang, G. Bai, Z. Liu, S. G. Teo, J. S. Dong, “Post-GDPR Threat Hunting on Android Phones: Dissecting OS-level Safeguards of User-unresettable Identifiers”, The Network and Distributed System Security Symposium (NDSS), San Diego, USA, 2023.</a:t>
            </a:r>
          </a:p>
        </p:txBody>
      </p:sp>
    </p:spTree>
    <p:extLst>
      <p:ext uri="{BB962C8B-B14F-4D97-AF65-F5344CB8AC3E}">
        <p14:creationId xmlns:p14="http://schemas.microsoft.com/office/powerpoint/2010/main" val="1730851899"/>
      </p:ext>
    </p:extLst>
  </p:cSld>
  <p:clrMapOvr>
    <a:masterClrMapping/>
  </p:clrMapOvr>
</p:sld>
</file>

<file path=ppt/theme/theme1.xml><?xml version="1.0" encoding="utf-8"?>
<a:theme xmlns:a="http://schemas.openxmlformats.org/drawingml/2006/main" name="widescreen-nus">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widescreen-nus" id="{1C012D7F-31E3-4628-AB75-B7FD7A925F88}" vid="{7F89779B-EBC3-4DC7-AF59-19D1208ED9DB}"/>
    </a:ext>
  </a:extLst>
</a:theme>
</file>

<file path=ppt/theme/theme2.xml><?xml version="1.0" encoding="utf-8"?>
<a:theme xmlns:a="http://schemas.openxmlformats.org/drawingml/2006/main" name="5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31533821-34F5-4975-8B79-25463280A7E5}"/>
    </a:ext>
  </a:extLst>
</a:theme>
</file>

<file path=ppt/theme/theme3.xml><?xml version="1.0" encoding="utf-8"?>
<a:theme xmlns:a="http://schemas.openxmlformats.org/drawingml/2006/main" name="6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D37622C7-A372-421B-BB0B-CC8C5B75F1CB}"/>
    </a:ext>
  </a:extLst>
</a:theme>
</file>

<file path=ppt/theme/theme4.xml><?xml version="1.0" encoding="utf-8"?>
<a:theme xmlns:a="http://schemas.openxmlformats.org/drawingml/2006/main" name="7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lides-in-nus-template.pptx" id="{984765B1-5540-4EEE-9A06-E66B05C0FF34}" vid="{BE7E1CA9-5BEF-480F-A8A9-D07B676108C4}"/>
    </a:ext>
  </a:extLst>
</a:theme>
</file>

<file path=ppt/theme/theme5.xml><?xml version="1.0" encoding="utf-8"?>
<a:theme xmlns:a="http://schemas.openxmlformats.org/drawingml/2006/main" name="8_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lides-in-nus-template.pptx" id="{984765B1-5540-4EEE-9A06-E66B05C0FF34}" vid="{06A47D3E-54C2-489E-9A5C-76A53EC4EF82}"/>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4370</TotalTime>
  <Words>14924</Words>
  <Application>Microsoft Macintosh PowerPoint</Application>
  <PresentationFormat>Widescreen</PresentationFormat>
  <Paragraphs>1692</Paragraphs>
  <Slides>78</Slides>
  <Notes>76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78</vt:i4>
      </vt:variant>
    </vt:vector>
  </HeadingPairs>
  <TitlesOfParts>
    <vt:vector size="96" baseType="lpstr">
      <vt:lpstr>Fira Sans Extra Condensed Medium</vt:lpstr>
      <vt:lpstr>Frutiger LT 55 Roman</vt:lpstr>
      <vt:lpstr>Arial</vt:lpstr>
      <vt:lpstr>Calibri</vt:lpstr>
      <vt:lpstr>Cambria Math</vt:lpstr>
      <vt:lpstr>Century Gothic</vt:lpstr>
      <vt:lpstr>Consolas</vt:lpstr>
      <vt:lpstr>Courier New</vt:lpstr>
      <vt:lpstr>Linux Libertine</vt:lpstr>
      <vt:lpstr>Roboto</vt:lpstr>
      <vt:lpstr>Times New Roman</vt:lpstr>
      <vt:lpstr>Walbaum Display Heavy</vt:lpstr>
      <vt:lpstr>Wingdings</vt:lpstr>
      <vt:lpstr>widescreen-nus</vt:lpstr>
      <vt:lpstr>5_Custom Design</vt:lpstr>
      <vt:lpstr>6_Custom Design</vt:lpstr>
      <vt:lpstr>7_Custom Design</vt:lpstr>
      <vt:lpstr>8_Custom Design</vt:lpstr>
      <vt:lpstr>Privacy Preservation in the Android Ecosystem</vt:lpstr>
      <vt:lpstr>PowerPoint Presentation</vt:lpstr>
      <vt:lpstr>PowerPoint Presentation</vt:lpstr>
      <vt:lpstr>Post-GDPR Era</vt:lpstr>
      <vt:lpstr>PowerPoint Presentation</vt:lpstr>
      <vt:lpstr>Privacy Preservation in the Android Ecosystem</vt:lpstr>
      <vt:lpstr>Roadmap</vt:lpstr>
      <vt:lpstr>Thesis Organization</vt:lpstr>
      <vt:lpstr>OS-level Safeguards of User-unresettable Identifiers (UUIs)</vt:lpstr>
      <vt:lpstr>Background</vt:lpstr>
      <vt:lpstr>Related Work &amp; Motivation</vt:lpstr>
      <vt:lpstr>Understanding Android UUIs </vt:lpstr>
      <vt:lpstr>Goal &amp; Challenges</vt:lpstr>
      <vt:lpstr>PowerPoint Presentation</vt:lpstr>
      <vt:lpstr>PowerPoint Presentation</vt:lpstr>
      <vt:lpstr>PowerPoint Presentation</vt:lpstr>
      <vt:lpstr>PowerPoint Presentation</vt:lpstr>
      <vt:lpstr>PowerPoint Presentation</vt:lpstr>
      <vt:lpstr> </vt:lpstr>
      <vt:lpstr> </vt:lpstr>
      <vt:lpstr>PowerPoint Presentation</vt:lpstr>
      <vt:lpstr>PowerPoint Presentation</vt:lpstr>
      <vt:lpstr>PowerPoint Presentation</vt:lpstr>
      <vt:lpstr>Contributions </vt:lpstr>
      <vt:lpstr>A Large-Scale Privacy Measurement at the Third-Party SDK Level</vt:lpstr>
      <vt:lpstr>Background</vt:lpstr>
      <vt:lpstr>Background</vt:lpstr>
      <vt:lpstr>Related Work</vt:lpstr>
      <vt:lpstr>Goal &amp; Challenges</vt:lpstr>
      <vt:lpstr>Potential Compliance Issues</vt:lpstr>
      <vt:lpstr>Scope of Privacy Data</vt:lpstr>
      <vt:lpstr>Our Approach</vt:lpstr>
      <vt:lpstr>Identifying Data Requested in Privacy Policies (Phase 2)</vt:lpstr>
      <vt:lpstr>Identifying Data Requested in Privacy Policies (Phase 2)</vt:lpstr>
      <vt:lpstr>Exploring Privacy Collection (Phase 3)</vt:lpstr>
      <vt:lpstr> </vt:lpstr>
      <vt:lpstr>Evaluation</vt:lpstr>
      <vt:lpstr>Evaluation</vt:lpstr>
      <vt:lpstr>Evaluation</vt:lpstr>
      <vt:lpstr>System Settings Injection Issues </vt:lpstr>
      <vt:lpstr>Privacy Compliance Re-Inspection</vt:lpstr>
      <vt:lpstr>Contributions</vt:lpstr>
      <vt:lpstr>Privacy-preserving Byzantine-resilient Federated Learning for Lightweight Devices</vt:lpstr>
      <vt:lpstr>Background</vt:lpstr>
      <vt:lpstr>PowerPoint Presentation</vt:lpstr>
      <vt:lpstr>Related Work</vt:lpstr>
      <vt:lpstr>Motivations &amp; Goal</vt:lpstr>
      <vt:lpstr>Our Solution - FLAP</vt:lpstr>
      <vt:lpstr>Our Solution - FLAP</vt:lpstr>
      <vt:lpstr>Evaluation</vt:lpstr>
      <vt:lpstr>Evaluation</vt:lpstr>
      <vt:lpstr>Evaluation</vt:lpstr>
      <vt:lpstr>Evaluation</vt:lpstr>
      <vt:lpstr>Evaluation</vt:lpstr>
      <vt:lpstr>Evaluation</vt:lpstr>
      <vt:lpstr>Evaluation</vt:lpstr>
      <vt:lpstr>Contributions</vt:lpstr>
      <vt:lpstr>Future Research Directions</vt:lpstr>
      <vt:lpstr>Conclusion</vt:lpstr>
      <vt:lpstr>Thank You &amp; Acknowledgements</vt:lpstr>
      <vt:lpstr>PowerPoint Presentation</vt:lpstr>
      <vt:lpstr>Privacy Preservation in the Android Ecosystem</vt:lpstr>
      <vt:lpstr>PowerPoint Presentation</vt:lpstr>
      <vt:lpstr>PowerPoint Presentation</vt:lpstr>
      <vt:lpstr>PowerPoint Presentation</vt:lpstr>
      <vt:lpstr>PowerPoint Presentation</vt:lpstr>
      <vt:lpstr>PowerPoint Presentation</vt:lpstr>
      <vt:lpstr>Background</vt:lpstr>
      <vt:lpstr>Our Approach</vt:lpstr>
      <vt:lpstr>Document Analysis</vt:lpstr>
      <vt:lpstr>Static Analysis</vt:lpstr>
      <vt:lpstr>Static Analysis</vt:lpstr>
      <vt:lpstr>System Settings Injection Issues </vt:lpstr>
      <vt:lpstr>Discussion</vt:lpstr>
      <vt:lpstr>Why Pruning?</vt:lpstr>
      <vt:lpstr>Evaluation (Detailed View)</vt:lpstr>
      <vt:lpstr>Selected References of the 1st Work</vt:lpstr>
      <vt:lpstr>Selected References of the 3rd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Post-GDPR Threat Hunting on Android Phones:  Dissecting OS-level Safeguards of User-unresettable Identifiers</dc:title>
  <dc:creator>Mark Huasong Meng</dc:creator>
  <cp:lastModifiedBy>Mark Meng Huasong</cp:lastModifiedBy>
  <cp:revision>308</cp:revision>
  <dcterms:created xsi:type="dcterms:W3CDTF">2022-05-12T07:31:22Z</dcterms:created>
  <dcterms:modified xsi:type="dcterms:W3CDTF">2024-06-27T08:46:22Z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f488380-630a-4f55-a077-a19445e3f360_Enabled">
    <vt:lpwstr>true</vt:lpwstr>
  </property>
  <property fmtid="{D5CDD505-2E9C-101B-9397-08002B2CF9AE}" pid="3" name="MSIP_Label_0f488380-630a-4f55-a077-a19445e3f360_SetDate">
    <vt:lpwstr>2024-06-25T04:51:21Z</vt:lpwstr>
  </property>
  <property fmtid="{D5CDD505-2E9C-101B-9397-08002B2CF9AE}" pid="4" name="MSIP_Label_0f488380-630a-4f55-a077-a19445e3f360_Method">
    <vt:lpwstr>Standard</vt:lpwstr>
  </property>
  <property fmtid="{D5CDD505-2E9C-101B-9397-08002B2CF9AE}" pid="5" name="MSIP_Label_0f488380-630a-4f55-a077-a19445e3f360_Name">
    <vt:lpwstr>OFFICIAL - INTERNAL</vt:lpwstr>
  </property>
  <property fmtid="{D5CDD505-2E9C-101B-9397-08002B2CF9AE}" pid="6" name="MSIP_Label_0f488380-630a-4f55-a077-a19445e3f360_SiteId">
    <vt:lpwstr>b6e377cf-9db3-46cb-91a2-fad9605bb15c</vt:lpwstr>
  </property>
  <property fmtid="{D5CDD505-2E9C-101B-9397-08002B2CF9AE}" pid="7" name="MSIP_Label_0f488380-630a-4f55-a077-a19445e3f360_ActionId">
    <vt:lpwstr>47993b05-40eb-4883-9bf4-2686d38d299d</vt:lpwstr>
  </property>
  <property fmtid="{D5CDD505-2E9C-101B-9397-08002B2CF9AE}" pid="8" name="MSIP_Label_0f488380-630a-4f55-a077-a19445e3f360_ContentBits">
    <vt:lpwstr>0</vt:lpwstr>
  </property>
</Properties>
</file>